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3" r:id="rId4"/>
    <p:sldId id="278" r:id="rId5"/>
    <p:sldId id="279" r:id="rId6"/>
    <p:sldId id="280" r:id="rId7"/>
    <p:sldId id="294" r:id="rId8"/>
    <p:sldId id="301" r:id="rId9"/>
    <p:sldId id="302" r:id="rId10"/>
    <p:sldId id="308" r:id="rId11"/>
    <p:sldId id="305" r:id="rId12"/>
    <p:sldId id="306" r:id="rId13"/>
    <p:sldId id="287" r:id="rId14"/>
    <p:sldId id="297" r:id="rId15"/>
    <p:sldId id="276" r:id="rId16"/>
    <p:sldId id="30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1E87954-2A32-418B-922E-01B9B544412D}">
          <p14:sldIdLst>
            <p14:sldId id="256"/>
            <p14:sldId id="257"/>
            <p14:sldId id="283"/>
            <p14:sldId id="278"/>
            <p14:sldId id="279"/>
            <p14:sldId id="280"/>
            <p14:sldId id="294"/>
            <p14:sldId id="301"/>
            <p14:sldId id="302"/>
            <p14:sldId id="308"/>
            <p14:sldId id="305"/>
            <p14:sldId id="306"/>
            <p14:sldId id="287"/>
            <p14:sldId id="297"/>
            <p14:sldId id="276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5BA719-DF45-47A2-8A85-A2422CD504CB}">
      <dgm:prSet custT="1"/>
      <dgm:spPr/>
      <dgm:t>
        <a:bodyPr/>
        <a:lstStyle/>
        <a:p>
          <a:pPr algn="just"/>
          <a:r>
            <a:rPr lang="ru-RU" sz="2000" dirty="0" smtClean="0"/>
            <a:t>Государственная молодежная политика  - эта система мер, направленных на создание правовых, экономических,  социальных, организационных условий для самореализации молодежи, развития ее потенциала в интересах государства, реализуемых государственными органами и органами местного самоуправления;</a:t>
          </a:r>
          <a:endParaRPr lang="ru-RU" sz="2000" dirty="0"/>
        </a:p>
      </dgm:t>
    </dgm:pt>
    <dgm:pt modelId="{4A8EBA62-739C-44F9-BF16-B5A25A6E62D7}" type="parTrans" cxnId="{14FD4DC5-9CAF-46D8-B0CF-F9B9C14D5B28}">
      <dgm:prSet/>
      <dgm:spPr/>
      <dgm:t>
        <a:bodyPr/>
        <a:lstStyle/>
        <a:p>
          <a:endParaRPr lang="ru-RU"/>
        </a:p>
      </dgm:t>
    </dgm:pt>
    <dgm:pt modelId="{DAFE1FFF-B101-43A5-BE05-623D412E87D4}" type="sibTrans" cxnId="{14FD4DC5-9CAF-46D8-B0CF-F9B9C14D5B28}">
      <dgm:prSet/>
      <dgm:spPr/>
      <dgm:t>
        <a:bodyPr/>
        <a:lstStyle/>
        <a:p>
          <a:endParaRPr lang="ru-RU"/>
        </a:p>
      </dgm:t>
    </dgm:pt>
    <dgm:pt modelId="{EFB4A99E-F1FA-4B7D-A384-4ADD602D0E59}">
      <dgm:prSet custT="1"/>
      <dgm:spPr/>
      <dgm:t>
        <a:bodyPr/>
        <a:lstStyle/>
        <a:p>
          <a:r>
            <a:rPr lang="ru-RU" sz="2000" dirty="0" smtClean="0"/>
            <a:t>Согласно Закона Кыргызской Республики «Об основах государственной молодежной политики», к молодежи относятся лица в возрасте 14-28 лет. </a:t>
          </a:r>
          <a:endParaRPr lang="ru-RU" sz="2000" dirty="0"/>
        </a:p>
      </dgm:t>
    </dgm:pt>
    <dgm:pt modelId="{76FB9158-062E-4B39-ABEB-58C3B03516BA}" type="parTrans" cxnId="{F6B4A20B-B25B-411E-BE19-CB31C20CFBAE}">
      <dgm:prSet/>
      <dgm:spPr/>
      <dgm:t>
        <a:bodyPr/>
        <a:lstStyle/>
        <a:p>
          <a:endParaRPr lang="ru-RU"/>
        </a:p>
      </dgm:t>
    </dgm:pt>
    <dgm:pt modelId="{E4EF81CF-A171-4238-AA11-C826566E5625}" type="sibTrans" cxnId="{F6B4A20B-B25B-411E-BE19-CB31C20CFBAE}">
      <dgm:prSet/>
      <dgm:spPr/>
      <dgm:t>
        <a:bodyPr/>
        <a:lstStyle/>
        <a:p>
          <a:endParaRPr lang="ru-RU"/>
        </a:p>
      </dgm:t>
    </dgm:pt>
    <dgm:pt modelId="{71AF6B9B-2156-4385-A75D-002201C3FBAF}">
      <dgm:prSet custT="1"/>
      <dgm:spPr/>
      <dgm:t>
        <a:bodyPr/>
        <a:lstStyle/>
        <a:p>
          <a:r>
            <a:rPr lang="ru-RU" sz="2000" dirty="0" smtClean="0"/>
            <a:t>Уполномоченный государственный орган в сфере молодежной политики - Министерства труда, миграции и молодежи Кыргызской Республики.</a:t>
          </a:r>
          <a:endParaRPr lang="ru-RU" sz="2000" dirty="0"/>
        </a:p>
      </dgm:t>
    </dgm:pt>
    <dgm:pt modelId="{40F3B16D-0A04-46D7-A11C-23418C21FF55}" type="parTrans" cxnId="{67CD2B6B-3C01-4B0E-B2D0-07A9ED931B8A}">
      <dgm:prSet/>
      <dgm:spPr/>
      <dgm:t>
        <a:bodyPr/>
        <a:lstStyle/>
        <a:p>
          <a:endParaRPr lang="ru-RU"/>
        </a:p>
      </dgm:t>
    </dgm:pt>
    <dgm:pt modelId="{58F4CA38-9B0C-4D3E-8070-07045703AEBF}" type="sibTrans" cxnId="{67CD2B6B-3C01-4B0E-B2D0-07A9ED931B8A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5A2385-95AA-474D-8172-9BF73EB5F1FB}" type="pres">
      <dgm:prSet presAssocID="{915BA719-DF45-47A2-8A85-A2422CD504CB}" presName="parentText" presStyleLbl="node1" presStyleIdx="0" presStyleCnt="3" custScaleY="164789" custLinFactY="-244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21BE2-356E-4E85-9747-8C17D28A0C81}" type="pres">
      <dgm:prSet presAssocID="{DAFE1FFF-B101-43A5-BE05-623D412E87D4}" presName="spacer" presStyleCnt="0"/>
      <dgm:spPr/>
    </dgm:pt>
    <dgm:pt modelId="{DD116447-9B4F-42F6-B93D-F0B275904697}" type="pres">
      <dgm:prSet presAssocID="{EFB4A99E-F1FA-4B7D-A384-4ADD602D0E59}" presName="parentText" presStyleLbl="node1" presStyleIdx="1" presStyleCnt="3" custScaleY="122603" custLinFactY="-121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40ECB-6D76-4960-8A65-8933C263DFAC}" type="pres">
      <dgm:prSet presAssocID="{E4EF81CF-A171-4238-AA11-C826566E5625}" presName="spacer" presStyleCnt="0"/>
      <dgm:spPr/>
    </dgm:pt>
    <dgm:pt modelId="{1DF20F59-4D66-429A-ACE2-F952F3CC8351}" type="pres">
      <dgm:prSet presAssocID="{71AF6B9B-2156-4385-A75D-002201C3FBAF}" presName="parentText" presStyleLbl="node1" presStyleIdx="2" presStyleCnt="3" custLinFactY="-35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CD2B6B-3C01-4B0E-B2D0-07A9ED931B8A}" srcId="{A8613042-5C72-4970-8EBD-1B558D0622EC}" destId="{71AF6B9B-2156-4385-A75D-002201C3FBAF}" srcOrd="2" destOrd="0" parTransId="{40F3B16D-0A04-46D7-A11C-23418C21FF55}" sibTransId="{58F4CA38-9B0C-4D3E-8070-07045703AEBF}"/>
    <dgm:cxn modelId="{E963BC64-F226-4008-B54A-BB1E2C026515}" type="presOf" srcId="{A8613042-5C72-4970-8EBD-1B558D0622EC}" destId="{C5E251E6-642C-4C0C-871D-00D474EB7B12}" srcOrd="0" destOrd="0" presId="urn:microsoft.com/office/officeart/2005/8/layout/vList2"/>
    <dgm:cxn modelId="{FC47EDEA-1FB6-4887-91EE-6C7F3741DE7C}" type="presOf" srcId="{71AF6B9B-2156-4385-A75D-002201C3FBAF}" destId="{1DF20F59-4D66-429A-ACE2-F952F3CC8351}" srcOrd="0" destOrd="0" presId="urn:microsoft.com/office/officeart/2005/8/layout/vList2"/>
    <dgm:cxn modelId="{F6B4A20B-B25B-411E-BE19-CB31C20CFBAE}" srcId="{A8613042-5C72-4970-8EBD-1B558D0622EC}" destId="{EFB4A99E-F1FA-4B7D-A384-4ADD602D0E59}" srcOrd="1" destOrd="0" parTransId="{76FB9158-062E-4B39-ABEB-58C3B03516BA}" sibTransId="{E4EF81CF-A171-4238-AA11-C826566E5625}"/>
    <dgm:cxn modelId="{14FD4DC5-9CAF-46D8-B0CF-F9B9C14D5B28}" srcId="{A8613042-5C72-4970-8EBD-1B558D0622EC}" destId="{915BA719-DF45-47A2-8A85-A2422CD504CB}" srcOrd="0" destOrd="0" parTransId="{4A8EBA62-739C-44F9-BF16-B5A25A6E62D7}" sibTransId="{DAFE1FFF-B101-43A5-BE05-623D412E87D4}"/>
    <dgm:cxn modelId="{B7CF72F8-CAC1-4322-9779-20EACBE1E344}" type="presOf" srcId="{EFB4A99E-F1FA-4B7D-A384-4ADD602D0E59}" destId="{DD116447-9B4F-42F6-B93D-F0B275904697}" srcOrd="0" destOrd="0" presId="urn:microsoft.com/office/officeart/2005/8/layout/vList2"/>
    <dgm:cxn modelId="{5719F0A0-563A-44E4-93C4-18554C6BD4AB}" type="presOf" srcId="{915BA719-DF45-47A2-8A85-A2422CD504CB}" destId="{4A5A2385-95AA-474D-8172-9BF73EB5F1FB}" srcOrd="0" destOrd="0" presId="urn:microsoft.com/office/officeart/2005/8/layout/vList2"/>
    <dgm:cxn modelId="{9A73C19B-6CC6-4694-8871-D7A34DFE8952}" type="presParOf" srcId="{C5E251E6-642C-4C0C-871D-00D474EB7B12}" destId="{4A5A2385-95AA-474D-8172-9BF73EB5F1FB}" srcOrd="0" destOrd="0" presId="urn:microsoft.com/office/officeart/2005/8/layout/vList2"/>
    <dgm:cxn modelId="{13E56ADA-5682-45C2-9718-99FEFFB9EF0A}" type="presParOf" srcId="{C5E251E6-642C-4C0C-871D-00D474EB7B12}" destId="{D8921BE2-356E-4E85-9747-8C17D28A0C81}" srcOrd="1" destOrd="0" presId="urn:microsoft.com/office/officeart/2005/8/layout/vList2"/>
    <dgm:cxn modelId="{6D4AC092-730A-4AD6-8FA8-86F282A49E5D}" type="presParOf" srcId="{C5E251E6-642C-4C0C-871D-00D474EB7B12}" destId="{DD116447-9B4F-42F6-B93D-F0B275904697}" srcOrd="2" destOrd="0" presId="urn:microsoft.com/office/officeart/2005/8/layout/vList2"/>
    <dgm:cxn modelId="{34A8CE97-1631-42C1-95ED-BD1CD2258288}" type="presParOf" srcId="{C5E251E6-642C-4C0C-871D-00D474EB7B12}" destId="{55A40ECB-6D76-4960-8A65-8933C263DFAC}" srcOrd="3" destOrd="0" presId="urn:microsoft.com/office/officeart/2005/8/layout/vList2"/>
    <dgm:cxn modelId="{7BC3874D-D145-4E82-A136-62F06B858F84}" type="presParOf" srcId="{C5E251E6-642C-4C0C-871D-00D474EB7B12}" destId="{1DF20F59-4D66-429A-ACE2-F952F3CC835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37FF4A-D428-4D44-BAB5-F6400EB13738}">
      <dgm:prSet custT="1"/>
      <dgm:spPr/>
      <dgm:t>
        <a:bodyPr/>
        <a:lstStyle/>
        <a:p>
          <a:pPr algn="ctr"/>
          <a:r>
            <a:rPr lang="ru-RU" sz="2800" dirty="0" smtClean="0"/>
            <a:t>Вызовы</a:t>
          </a:r>
          <a:endParaRPr lang="ru-RU" sz="2800" dirty="0"/>
        </a:p>
      </dgm:t>
    </dgm:pt>
    <dgm:pt modelId="{D21EE670-412F-4EF2-9E8A-E7661522A958}" type="parTrans" cxnId="{FF695F09-242D-4BB0-A5F1-3463F524AF9D}">
      <dgm:prSet/>
      <dgm:spPr/>
      <dgm:t>
        <a:bodyPr/>
        <a:lstStyle/>
        <a:p>
          <a:endParaRPr lang="ru-RU"/>
        </a:p>
      </dgm:t>
    </dgm:pt>
    <dgm:pt modelId="{2C837AB5-09BD-48ED-B45B-97DEAC11704E}" type="sibTrans" cxnId="{FF695F09-242D-4BB0-A5F1-3463F524AF9D}">
      <dgm:prSet/>
      <dgm:spPr/>
      <dgm:t>
        <a:bodyPr/>
        <a:lstStyle/>
        <a:p>
          <a:endParaRPr lang="ru-RU"/>
        </a:p>
      </dgm:t>
    </dgm:pt>
    <dgm:pt modelId="{1EA42F04-2D56-468D-9F48-8540E4DFE81E}">
      <dgm:prSet/>
      <dgm:spPr/>
      <dgm:t>
        <a:bodyPr/>
        <a:lstStyle/>
        <a:p>
          <a:r>
            <a:rPr lang="ru-RU" dirty="0" smtClean="0"/>
            <a:t>Для молодежи Кыргызстана актуальны множество вызовов, наиболее важными из них являются:</a:t>
          </a:r>
          <a:endParaRPr lang="ru-RU" dirty="0"/>
        </a:p>
      </dgm:t>
    </dgm:pt>
    <dgm:pt modelId="{D6955BAD-4390-40EF-9C27-1AEBC93D38DA}" type="parTrans" cxnId="{ACB7093F-24B9-47A4-9E88-854D665F71A2}">
      <dgm:prSet/>
      <dgm:spPr/>
      <dgm:t>
        <a:bodyPr/>
        <a:lstStyle/>
        <a:p>
          <a:endParaRPr lang="ru-RU"/>
        </a:p>
      </dgm:t>
    </dgm:pt>
    <dgm:pt modelId="{6E6D06DC-36EF-44BD-906A-36DBCFF50AEA}" type="sibTrans" cxnId="{ACB7093F-24B9-47A4-9E88-854D665F71A2}">
      <dgm:prSet/>
      <dgm:spPr/>
      <dgm:t>
        <a:bodyPr/>
        <a:lstStyle/>
        <a:p>
          <a:endParaRPr lang="ru-RU"/>
        </a:p>
      </dgm:t>
    </dgm:pt>
    <dgm:pt modelId="{7AE0865B-F813-4BED-BB42-3C0465C5650E}">
      <dgm:prSet/>
      <dgm:spPr/>
      <dgm:t>
        <a:bodyPr/>
        <a:lstStyle/>
        <a:p>
          <a:r>
            <a:rPr lang="ru-RU" dirty="0" smtClean="0"/>
            <a:t>недостаточность законодательной основы и структуры управления государственной молодежной политикой;</a:t>
          </a:r>
          <a:endParaRPr lang="ru-RU" dirty="0"/>
        </a:p>
      </dgm:t>
    </dgm:pt>
    <dgm:pt modelId="{2C504568-7547-4987-A8B9-B43A0411E6A6}" type="parTrans" cxnId="{EC0079CC-3B9A-4B40-930F-2735C8316F31}">
      <dgm:prSet/>
      <dgm:spPr/>
      <dgm:t>
        <a:bodyPr/>
        <a:lstStyle/>
        <a:p>
          <a:endParaRPr lang="ru-RU"/>
        </a:p>
      </dgm:t>
    </dgm:pt>
    <dgm:pt modelId="{01B6251C-5544-4707-AAB8-2C4EAABBD39A}" type="sibTrans" cxnId="{EC0079CC-3B9A-4B40-930F-2735C8316F31}">
      <dgm:prSet/>
      <dgm:spPr/>
      <dgm:t>
        <a:bodyPr/>
        <a:lstStyle/>
        <a:p>
          <a:endParaRPr lang="ru-RU"/>
        </a:p>
      </dgm:t>
    </dgm:pt>
    <dgm:pt modelId="{9B3C641F-37F0-4A52-9A0B-A9BDB1A7006F}">
      <dgm:prSet/>
      <dgm:spPr/>
      <dgm:t>
        <a:bodyPr/>
        <a:lstStyle/>
        <a:p>
          <a:r>
            <a:rPr lang="ru-RU" dirty="0" smtClean="0"/>
            <a:t>недостаточность устойчивых условий для самореализации и саморазвития молодежи;</a:t>
          </a:r>
          <a:endParaRPr lang="ru-RU" dirty="0"/>
        </a:p>
      </dgm:t>
    </dgm:pt>
    <dgm:pt modelId="{42F560DF-683D-40DC-9393-6CC47E2516F2}" type="parTrans" cxnId="{268DB178-4BF9-4823-BC3F-A02C2607BC59}">
      <dgm:prSet/>
      <dgm:spPr/>
      <dgm:t>
        <a:bodyPr/>
        <a:lstStyle/>
        <a:p>
          <a:endParaRPr lang="ru-RU"/>
        </a:p>
      </dgm:t>
    </dgm:pt>
    <dgm:pt modelId="{9D65727F-7991-425D-868C-71696FDAEF3D}" type="sibTrans" cxnId="{268DB178-4BF9-4823-BC3F-A02C2607BC59}">
      <dgm:prSet/>
      <dgm:spPr/>
      <dgm:t>
        <a:bodyPr/>
        <a:lstStyle/>
        <a:p>
          <a:endParaRPr lang="ru-RU"/>
        </a:p>
      </dgm:t>
    </dgm:pt>
    <dgm:pt modelId="{4A0D73A5-52EB-4DA3-A320-670BA646E9EC}">
      <dgm:prSet/>
      <dgm:spPr/>
      <dgm:t>
        <a:bodyPr/>
        <a:lstStyle/>
        <a:p>
          <a:r>
            <a:rPr lang="ru-RU" dirty="0" smtClean="0"/>
            <a:t>наличие системных препятствий для улучшения социально-экономического положения молодежи;</a:t>
          </a:r>
          <a:endParaRPr lang="ru-RU" dirty="0"/>
        </a:p>
      </dgm:t>
    </dgm:pt>
    <dgm:pt modelId="{6D04838B-D8F2-4644-8C73-FE78FCF80E83}" type="parTrans" cxnId="{025ECAC0-A79B-4B4A-8543-8047F6895D2E}">
      <dgm:prSet/>
      <dgm:spPr/>
      <dgm:t>
        <a:bodyPr/>
        <a:lstStyle/>
        <a:p>
          <a:endParaRPr lang="ru-RU"/>
        </a:p>
      </dgm:t>
    </dgm:pt>
    <dgm:pt modelId="{14586D1B-CC4D-49F4-8EEB-26C57EAECDCE}" type="sibTrans" cxnId="{025ECAC0-A79B-4B4A-8543-8047F6895D2E}">
      <dgm:prSet/>
      <dgm:spPr/>
      <dgm:t>
        <a:bodyPr/>
        <a:lstStyle/>
        <a:p>
          <a:endParaRPr lang="ru-RU"/>
        </a:p>
      </dgm:t>
    </dgm:pt>
    <dgm:pt modelId="{6499CD8D-744F-4AA3-BECF-2803BED6D14D}">
      <dgm:prSet/>
      <dgm:spPr/>
      <dgm:t>
        <a:bodyPr/>
        <a:lstStyle/>
        <a:p>
          <a:r>
            <a:rPr lang="ru-RU" dirty="0" smtClean="0"/>
            <a:t>ограниченный и неравномерный доступ различных групп и категорий молодежи к государственным услугам на национальном, региональном и муниципальном уровнях.</a:t>
          </a:r>
          <a:endParaRPr lang="ru-RU" dirty="0"/>
        </a:p>
      </dgm:t>
    </dgm:pt>
    <dgm:pt modelId="{352F02E9-8D5B-48BC-834E-2EE565A09B27}" type="parTrans" cxnId="{A72D3D59-2977-4602-9F70-652752CB9891}">
      <dgm:prSet/>
      <dgm:spPr/>
      <dgm:t>
        <a:bodyPr/>
        <a:lstStyle/>
        <a:p>
          <a:endParaRPr lang="ru-RU"/>
        </a:p>
      </dgm:t>
    </dgm:pt>
    <dgm:pt modelId="{7D867701-F91C-4E71-9A5D-73423BF6C72E}" type="sibTrans" cxnId="{A72D3D59-2977-4602-9F70-652752CB9891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3D73B5-EE87-4613-A101-0D232409346A}" type="pres">
      <dgm:prSet presAssocID="{1337FF4A-D428-4D44-BAB5-F6400EB13738}" presName="parentText" presStyleLbl="node1" presStyleIdx="0" presStyleCnt="1" custLinFactNeighborY="-7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ABED8-C407-4B16-99D7-E9424051CDB6}" type="pres">
      <dgm:prSet presAssocID="{1337FF4A-D428-4D44-BAB5-F6400EB13738}" presName="childText" presStyleLbl="revTx" presStyleIdx="0" presStyleCnt="1" custLinFactNeighborY="-23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B7093F-24B9-47A4-9E88-854D665F71A2}" srcId="{1337FF4A-D428-4D44-BAB5-F6400EB13738}" destId="{1EA42F04-2D56-468D-9F48-8540E4DFE81E}" srcOrd="0" destOrd="0" parTransId="{D6955BAD-4390-40EF-9C27-1AEBC93D38DA}" sibTransId="{6E6D06DC-36EF-44BD-906A-36DBCFF50AEA}"/>
    <dgm:cxn modelId="{025ECAC0-A79B-4B4A-8543-8047F6895D2E}" srcId="{1337FF4A-D428-4D44-BAB5-F6400EB13738}" destId="{4A0D73A5-52EB-4DA3-A320-670BA646E9EC}" srcOrd="3" destOrd="0" parTransId="{6D04838B-D8F2-4644-8C73-FE78FCF80E83}" sibTransId="{14586D1B-CC4D-49F4-8EEB-26C57EAECDCE}"/>
    <dgm:cxn modelId="{FF695F09-242D-4BB0-A5F1-3463F524AF9D}" srcId="{A8613042-5C72-4970-8EBD-1B558D0622EC}" destId="{1337FF4A-D428-4D44-BAB5-F6400EB13738}" srcOrd="0" destOrd="0" parTransId="{D21EE670-412F-4EF2-9E8A-E7661522A958}" sibTransId="{2C837AB5-09BD-48ED-B45B-97DEAC11704E}"/>
    <dgm:cxn modelId="{268DB178-4BF9-4823-BC3F-A02C2607BC59}" srcId="{1337FF4A-D428-4D44-BAB5-F6400EB13738}" destId="{9B3C641F-37F0-4A52-9A0B-A9BDB1A7006F}" srcOrd="2" destOrd="0" parTransId="{42F560DF-683D-40DC-9393-6CC47E2516F2}" sibTransId="{9D65727F-7991-425D-868C-71696FDAEF3D}"/>
    <dgm:cxn modelId="{C305C584-C59C-4D67-8F09-6EF20B5B0BD2}" type="presOf" srcId="{4A0D73A5-52EB-4DA3-A320-670BA646E9EC}" destId="{A40ABED8-C407-4B16-99D7-E9424051CDB6}" srcOrd="0" destOrd="3" presId="urn:microsoft.com/office/officeart/2005/8/layout/vList2"/>
    <dgm:cxn modelId="{A72D3D59-2977-4602-9F70-652752CB9891}" srcId="{1337FF4A-D428-4D44-BAB5-F6400EB13738}" destId="{6499CD8D-744F-4AA3-BECF-2803BED6D14D}" srcOrd="4" destOrd="0" parTransId="{352F02E9-8D5B-48BC-834E-2EE565A09B27}" sibTransId="{7D867701-F91C-4E71-9A5D-73423BF6C72E}"/>
    <dgm:cxn modelId="{19F00ACF-6FFF-46E4-8451-00BCFA3654CA}" type="presOf" srcId="{1337FF4A-D428-4D44-BAB5-F6400EB13738}" destId="{E93D73B5-EE87-4613-A101-0D232409346A}" srcOrd="0" destOrd="0" presId="urn:microsoft.com/office/officeart/2005/8/layout/vList2"/>
    <dgm:cxn modelId="{F318F2EB-9D8B-44AB-A911-42A0F57D796B}" type="presOf" srcId="{7AE0865B-F813-4BED-BB42-3C0465C5650E}" destId="{A40ABED8-C407-4B16-99D7-E9424051CDB6}" srcOrd="0" destOrd="1" presId="urn:microsoft.com/office/officeart/2005/8/layout/vList2"/>
    <dgm:cxn modelId="{BE511718-61BC-43F0-B671-DDECCF2B0D8E}" type="presOf" srcId="{A8613042-5C72-4970-8EBD-1B558D0622EC}" destId="{C5E251E6-642C-4C0C-871D-00D474EB7B12}" srcOrd="0" destOrd="0" presId="urn:microsoft.com/office/officeart/2005/8/layout/vList2"/>
    <dgm:cxn modelId="{0DF67C77-F2CF-4C17-902F-3BECF6764235}" type="presOf" srcId="{1EA42F04-2D56-468D-9F48-8540E4DFE81E}" destId="{A40ABED8-C407-4B16-99D7-E9424051CDB6}" srcOrd="0" destOrd="0" presId="urn:microsoft.com/office/officeart/2005/8/layout/vList2"/>
    <dgm:cxn modelId="{05B53D70-4AF7-44AA-8050-A411A323432B}" type="presOf" srcId="{6499CD8D-744F-4AA3-BECF-2803BED6D14D}" destId="{A40ABED8-C407-4B16-99D7-E9424051CDB6}" srcOrd="0" destOrd="4" presId="urn:microsoft.com/office/officeart/2005/8/layout/vList2"/>
    <dgm:cxn modelId="{EC0079CC-3B9A-4B40-930F-2735C8316F31}" srcId="{1337FF4A-D428-4D44-BAB5-F6400EB13738}" destId="{7AE0865B-F813-4BED-BB42-3C0465C5650E}" srcOrd="1" destOrd="0" parTransId="{2C504568-7547-4987-A8B9-B43A0411E6A6}" sibTransId="{01B6251C-5544-4707-AAB8-2C4EAABBD39A}"/>
    <dgm:cxn modelId="{F4B3522B-D200-465D-ADEF-FE495F1238C7}" type="presOf" srcId="{9B3C641F-37F0-4A52-9A0B-A9BDB1A7006F}" destId="{A40ABED8-C407-4B16-99D7-E9424051CDB6}" srcOrd="0" destOrd="2" presId="urn:microsoft.com/office/officeart/2005/8/layout/vList2"/>
    <dgm:cxn modelId="{223E45C4-E235-4CCF-9AAD-D3F84CE36C49}" type="presParOf" srcId="{C5E251E6-642C-4C0C-871D-00D474EB7B12}" destId="{E93D73B5-EE87-4613-A101-0D232409346A}" srcOrd="0" destOrd="0" presId="urn:microsoft.com/office/officeart/2005/8/layout/vList2"/>
    <dgm:cxn modelId="{9D393D5E-AEFA-4147-ABF2-F1E3ADB5694B}" type="presParOf" srcId="{C5E251E6-642C-4C0C-871D-00D474EB7B12}" destId="{A40ABED8-C407-4B16-99D7-E9424051CD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37FF4A-D428-4D44-BAB5-F6400EB13738}">
      <dgm:prSet custT="1"/>
      <dgm:spPr/>
      <dgm:t>
        <a:bodyPr/>
        <a:lstStyle/>
        <a:p>
          <a:pPr algn="ctr"/>
          <a:r>
            <a:rPr lang="ru-RU" sz="2800" b="1" dirty="0" smtClean="0"/>
            <a:t>ПРОБЛЕМЫ И ВЫБОР МОДЕЛИ РАЗВИТИЯ</a:t>
          </a:r>
          <a:endParaRPr lang="ru-RU" sz="2800" dirty="0"/>
        </a:p>
      </dgm:t>
    </dgm:pt>
    <dgm:pt modelId="{D21EE670-412F-4EF2-9E8A-E7661522A958}" type="parTrans" cxnId="{FF695F09-242D-4BB0-A5F1-3463F524AF9D}">
      <dgm:prSet/>
      <dgm:spPr/>
      <dgm:t>
        <a:bodyPr/>
        <a:lstStyle/>
        <a:p>
          <a:endParaRPr lang="ru-RU"/>
        </a:p>
      </dgm:t>
    </dgm:pt>
    <dgm:pt modelId="{2C837AB5-09BD-48ED-B45B-97DEAC11704E}" type="sibTrans" cxnId="{FF695F09-242D-4BB0-A5F1-3463F524AF9D}">
      <dgm:prSet/>
      <dgm:spPr/>
      <dgm:t>
        <a:bodyPr/>
        <a:lstStyle/>
        <a:p>
          <a:endParaRPr lang="ru-RU"/>
        </a:p>
      </dgm:t>
    </dgm:pt>
    <dgm:pt modelId="{6499CD8D-744F-4AA3-BECF-2803BED6D14D}">
      <dgm:prSet custT="1"/>
      <dgm:spPr/>
      <dgm:t>
        <a:bodyPr/>
        <a:lstStyle/>
        <a:p>
          <a:r>
            <a:rPr lang="ru-RU" sz="2200" u="none" dirty="0" smtClean="0"/>
            <a:t>Молодежь не является субъектом в процессе разработки и принятия решений на местном уровне;</a:t>
          </a:r>
          <a:endParaRPr lang="ru-RU" sz="2200" dirty="0"/>
        </a:p>
      </dgm:t>
    </dgm:pt>
    <dgm:pt modelId="{7D867701-F91C-4E71-9A5D-73423BF6C72E}" type="sibTrans" cxnId="{A72D3D59-2977-4602-9F70-652752CB9891}">
      <dgm:prSet/>
      <dgm:spPr/>
      <dgm:t>
        <a:bodyPr/>
        <a:lstStyle/>
        <a:p>
          <a:endParaRPr lang="ru-RU"/>
        </a:p>
      </dgm:t>
    </dgm:pt>
    <dgm:pt modelId="{352F02E9-8D5B-48BC-834E-2EE565A09B27}" type="parTrans" cxnId="{A72D3D59-2977-4602-9F70-652752CB9891}">
      <dgm:prSet/>
      <dgm:spPr/>
      <dgm:t>
        <a:bodyPr/>
        <a:lstStyle/>
        <a:p>
          <a:endParaRPr lang="ru-RU"/>
        </a:p>
      </dgm:t>
    </dgm:pt>
    <dgm:pt modelId="{4A0D73A5-52EB-4DA3-A320-670BA646E9EC}">
      <dgm:prSet custT="1"/>
      <dgm:spPr/>
      <dgm:t>
        <a:bodyPr/>
        <a:lstStyle/>
        <a:p>
          <a:r>
            <a:rPr lang="ru-RU" sz="2200" u="none" dirty="0" smtClean="0"/>
            <a:t>Доступ к качественным государственным и муниципальным услугам для молодежи ограничен; </a:t>
          </a:r>
          <a:endParaRPr lang="ru-RU" sz="2200" dirty="0"/>
        </a:p>
      </dgm:t>
    </dgm:pt>
    <dgm:pt modelId="{14586D1B-CC4D-49F4-8EEB-26C57EAECDCE}" type="sibTrans" cxnId="{025ECAC0-A79B-4B4A-8543-8047F6895D2E}">
      <dgm:prSet/>
      <dgm:spPr/>
      <dgm:t>
        <a:bodyPr/>
        <a:lstStyle/>
        <a:p>
          <a:endParaRPr lang="ru-RU"/>
        </a:p>
      </dgm:t>
    </dgm:pt>
    <dgm:pt modelId="{6D04838B-D8F2-4644-8C73-FE78FCF80E83}" type="parTrans" cxnId="{025ECAC0-A79B-4B4A-8543-8047F6895D2E}">
      <dgm:prSet/>
      <dgm:spPr/>
      <dgm:t>
        <a:bodyPr/>
        <a:lstStyle/>
        <a:p>
          <a:endParaRPr lang="ru-RU"/>
        </a:p>
      </dgm:t>
    </dgm:pt>
    <dgm:pt modelId="{9B3C641F-37F0-4A52-9A0B-A9BDB1A7006F}">
      <dgm:prSet custT="1"/>
      <dgm:spPr/>
      <dgm:t>
        <a:bodyPr/>
        <a:lstStyle/>
        <a:p>
          <a:r>
            <a:rPr lang="ru-RU" sz="2200" u="none" dirty="0" smtClean="0"/>
            <a:t>Министерство, как уполномоченный орган, не может полноценно реализовывать молодежную политику: оно занимается разработкой и реализацией молодежной политики, но не обладает достаточными полномочиями для координации и контроля;</a:t>
          </a:r>
          <a:endParaRPr lang="ru-RU" sz="2200" dirty="0"/>
        </a:p>
      </dgm:t>
    </dgm:pt>
    <dgm:pt modelId="{9D65727F-7991-425D-868C-71696FDAEF3D}" type="sibTrans" cxnId="{268DB178-4BF9-4823-BC3F-A02C2607BC59}">
      <dgm:prSet/>
      <dgm:spPr/>
      <dgm:t>
        <a:bodyPr/>
        <a:lstStyle/>
        <a:p>
          <a:endParaRPr lang="ru-RU"/>
        </a:p>
      </dgm:t>
    </dgm:pt>
    <dgm:pt modelId="{42F560DF-683D-40DC-9393-6CC47E2516F2}" type="parTrans" cxnId="{268DB178-4BF9-4823-BC3F-A02C2607BC59}">
      <dgm:prSet/>
      <dgm:spPr/>
      <dgm:t>
        <a:bodyPr/>
        <a:lstStyle/>
        <a:p>
          <a:endParaRPr lang="ru-RU"/>
        </a:p>
      </dgm:t>
    </dgm:pt>
    <dgm:pt modelId="{7AE0865B-F813-4BED-BB42-3C0465C5650E}">
      <dgm:prSet custT="1"/>
      <dgm:spPr/>
      <dgm:t>
        <a:bodyPr/>
        <a:lstStyle/>
        <a:p>
          <a:r>
            <a:rPr lang="ru-RU" sz="2200" u="none" dirty="0" smtClean="0"/>
            <a:t>Приоритеты  и интересы разных групп  молодежи в отраслевых программах не учитываются в полной мере;</a:t>
          </a:r>
          <a:endParaRPr lang="ru-RU" sz="2200" dirty="0"/>
        </a:p>
      </dgm:t>
    </dgm:pt>
    <dgm:pt modelId="{01B6251C-5544-4707-AAB8-2C4EAABBD39A}" type="sibTrans" cxnId="{EC0079CC-3B9A-4B40-930F-2735C8316F31}">
      <dgm:prSet/>
      <dgm:spPr/>
      <dgm:t>
        <a:bodyPr/>
        <a:lstStyle/>
        <a:p>
          <a:endParaRPr lang="ru-RU"/>
        </a:p>
      </dgm:t>
    </dgm:pt>
    <dgm:pt modelId="{2C504568-7547-4987-A8B9-B43A0411E6A6}" type="parTrans" cxnId="{EC0079CC-3B9A-4B40-930F-2735C8316F31}">
      <dgm:prSet/>
      <dgm:spPr/>
      <dgm:t>
        <a:bodyPr/>
        <a:lstStyle/>
        <a:p>
          <a:endParaRPr lang="ru-RU"/>
        </a:p>
      </dgm:t>
    </dgm:pt>
    <dgm:pt modelId="{3759932A-9CD6-40D5-A328-011D9B53A6C0}">
      <dgm:prSet/>
      <dgm:spPr/>
      <dgm:t>
        <a:bodyPr/>
        <a:lstStyle/>
        <a:p>
          <a:endParaRPr lang="ru-RU" sz="1900" dirty="0"/>
        </a:p>
      </dgm:t>
    </dgm:pt>
    <dgm:pt modelId="{9C6C1089-B876-4EFF-981F-E6393328CC2C}" type="parTrans" cxnId="{0D709711-547F-4438-819C-FC9FE4898CEF}">
      <dgm:prSet/>
      <dgm:spPr/>
      <dgm:t>
        <a:bodyPr/>
        <a:lstStyle/>
        <a:p>
          <a:endParaRPr lang="ru-RU"/>
        </a:p>
      </dgm:t>
    </dgm:pt>
    <dgm:pt modelId="{958E3095-6078-41A6-B7F7-CCF36D64132F}" type="sibTrans" cxnId="{0D709711-547F-4438-819C-FC9FE4898CEF}">
      <dgm:prSet/>
      <dgm:spPr/>
      <dgm:t>
        <a:bodyPr/>
        <a:lstStyle/>
        <a:p>
          <a:endParaRPr lang="ru-RU"/>
        </a:p>
      </dgm:t>
    </dgm:pt>
    <dgm:pt modelId="{49EE224B-37A2-4491-8A94-94797E617F14}">
      <dgm:prSet custT="1"/>
      <dgm:spPr/>
      <dgm:t>
        <a:bodyPr/>
        <a:lstStyle/>
        <a:p>
          <a:r>
            <a:rPr lang="ru-RU" sz="2200" u="none" dirty="0" smtClean="0"/>
            <a:t>Государственная молодежная политика не имеет эффективных механизмов продвижения молодежи в систему государственного управления;</a:t>
          </a:r>
          <a:endParaRPr lang="ru-RU" sz="2200" dirty="0"/>
        </a:p>
      </dgm:t>
    </dgm:pt>
    <dgm:pt modelId="{6592CA44-7531-4913-BA25-522A5144D964}" type="parTrans" cxnId="{5C26AD5E-AEAA-4DF8-A01A-ED9D9006C3A1}">
      <dgm:prSet/>
      <dgm:spPr/>
      <dgm:t>
        <a:bodyPr/>
        <a:lstStyle/>
        <a:p>
          <a:endParaRPr lang="ru-RU"/>
        </a:p>
      </dgm:t>
    </dgm:pt>
    <dgm:pt modelId="{F2104596-28D1-4D3F-8FD2-CAB3C550D2A6}" type="sibTrans" cxnId="{5C26AD5E-AEAA-4DF8-A01A-ED9D9006C3A1}">
      <dgm:prSet/>
      <dgm:spPr/>
      <dgm:t>
        <a:bodyPr/>
        <a:lstStyle/>
        <a:p>
          <a:endParaRPr lang="ru-RU"/>
        </a:p>
      </dgm:t>
    </dgm:pt>
    <dgm:pt modelId="{CF400297-94CD-4379-A0FD-60CC60E8460A}">
      <dgm:prSet custT="1"/>
      <dgm:spPr/>
      <dgm:t>
        <a:bodyPr/>
        <a:lstStyle/>
        <a:p>
          <a:r>
            <a:rPr lang="ru-RU" sz="2200" u="none" dirty="0" smtClean="0"/>
            <a:t>Разрыв ценностных ориентиров;</a:t>
          </a:r>
          <a:endParaRPr lang="ru-RU" sz="2200" dirty="0"/>
        </a:p>
      </dgm:t>
    </dgm:pt>
    <dgm:pt modelId="{4E783F9E-7326-409D-A164-D5E53421A4C0}" type="parTrans" cxnId="{E36D3566-AEDF-459C-923F-49E17F64C2C6}">
      <dgm:prSet/>
      <dgm:spPr/>
      <dgm:t>
        <a:bodyPr/>
        <a:lstStyle/>
        <a:p>
          <a:endParaRPr lang="ru-RU"/>
        </a:p>
      </dgm:t>
    </dgm:pt>
    <dgm:pt modelId="{79A2CFE4-23AB-464A-B2BE-E1DD38EF1288}" type="sibTrans" cxnId="{E36D3566-AEDF-459C-923F-49E17F64C2C6}">
      <dgm:prSet/>
      <dgm:spPr/>
      <dgm:t>
        <a:bodyPr/>
        <a:lstStyle/>
        <a:p>
          <a:endParaRPr lang="ru-RU"/>
        </a:p>
      </dgm:t>
    </dgm:pt>
    <dgm:pt modelId="{1DB27406-B5B7-4612-89A0-318C63005A2A}">
      <dgm:prSet custT="1"/>
      <dgm:spPr/>
      <dgm:t>
        <a:bodyPr/>
        <a:lstStyle/>
        <a:p>
          <a:r>
            <a:rPr lang="ru-RU" sz="2200" u="none" dirty="0" smtClean="0"/>
            <a:t>Молодежная политика носит «патерналистский» характер, тормозящий  самостоятельность и ответственность молодежи.</a:t>
          </a:r>
          <a:endParaRPr lang="ru-RU" sz="2200" dirty="0"/>
        </a:p>
      </dgm:t>
    </dgm:pt>
    <dgm:pt modelId="{A78637EA-5047-482A-B128-9A0BA6FF063B}" type="parTrans" cxnId="{60894E12-00A9-4A82-9958-93E8B00D163D}">
      <dgm:prSet/>
      <dgm:spPr/>
      <dgm:t>
        <a:bodyPr/>
        <a:lstStyle/>
        <a:p>
          <a:endParaRPr lang="ru-RU"/>
        </a:p>
      </dgm:t>
    </dgm:pt>
    <dgm:pt modelId="{561297DF-E996-4E52-9E78-A8076C0C9D16}" type="sibTrans" cxnId="{60894E12-00A9-4A82-9958-93E8B00D163D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3D73B5-EE87-4613-A101-0D232409346A}" type="pres">
      <dgm:prSet presAssocID="{1337FF4A-D428-4D44-BAB5-F6400EB13738}" presName="parentText" presStyleLbl="node1" presStyleIdx="0" presStyleCnt="1" custScaleY="125070" custLinFactNeighborX="10345" custLinFactNeighborY="-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ABED8-C407-4B16-99D7-E9424051CDB6}" type="pres">
      <dgm:prSet presAssocID="{1337FF4A-D428-4D44-BAB5-F6400EB13738}" presName="childText" presStyleLbl="revTx" presStyleIdx="0" presStyleCnt="1" custScaleY="116318" custLinFactNeighborY="-23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695F09-242D-4BB0-A5F1-3463F524AF9D}" srcId="{A8613042-5C72-4970-8EBD-1B558D0622EC}" destId="{1337FF4A-D428-4D44-BAB5-F6400EB13738}" srcOrd="0" destOrd="0" parTransId="{D21EE670-412F-4EF2-9E8A-E7661522A958}" sibTransId="{2C837AB5-09BD-48ED-B45B-97DEAC11704E}"/>
    <dgm:cxn modelId="{96C6CC07-9353-454C-8DDA-83318CF3CCB8}" type="presOf" srcId="{CF400297-94CD-4379-A0FD-60CC60E8460A}" destId="{A40ABED8-C407-4B16-99D7-E9424051CDB6}" srcOrd="0" destOrd="6" presId="urn:microsoft.com/office/officeart/2005/8/layout/vList2"/>
    <dgm:cxn modelId="{F5E09D0A-E088-4283-B8ED-190984EEBF1A}" type="presOf" srcId="{A8613042-5C72-4970-8EBD-1B558D0622EC}" destId="{C5E251E6-642C-4C0C-871D-00D474EB7B12}" srcOrd="0" destOrd="0" presId="urn:microsoft.com/office/officeart/2005/8/layout/vList2"/>
    <dgm:cxn modelId="{7A5BBEE3-81AD-496B-83A4-AF48C163423B}" type="presOf" srcId="{4A0D73A5-52EB-4DA3-A320-670BA646E9EC}" destId="{A40ABED8-C407-4B16-99D7-E9424051CDB6}" srcOrd="0" destOrd="3" presId="urn:microsoft.com/office/officeart/2005/8/layout/vList2"/>
    <dgm:cxn modelId="{EC0079CC-3B9A-4B40-930F-2735C8316F31}" srcId="{1337FF4A-D428-4D44-BAB5-F6400EB13738}" destId="{7AE0865B-F813-4BED-BB42-3C0465C5650E}" srcOrd="1" destOrd="0" parTransId="{2C504568-7547-4987-A8B9-B43A0411E6A6}" sibTransId="{01B6251C-5544-4707-AAB8-2C4EAABBD39A}"/>
    <dgm:cxn modelId="{BA855A9E-8D47-4ABA-A67A-AAF9BF5A5168}" type="presOf" srcId="{1337FF4A-D428-4D44-BAB5-F6400EB13738}" destId="{E93D73B5-EE87-4613-A101-0D232409346A}" srcOrd="0" destOrd="0" presId="urn:microsoft.com/office/officeart/2005/8/layout/vList2"/>
    <dgm:cxn modelId="{CD41367C-2940-449B-BAF3-15165D304F9E}" type="presOf" srcId="{6499CD8D-744F-4AA3-BECF-2803BED6D14D}" destId="{A40ABED8-C407-4B16-99D7-E9424051CDB6}" srcOrd="0" destOrd="4" presId="urn:microsoft.com/office/officeart/2005/8/layout/vList2"/>
    <dgm:cxn modelId="{A72D3D59-2977-4602-9F70-652752CB9891}" srcId="{1337FF4A-D428-4D44-BAB5-F6400EB13738}" destId="{6499CD8D-744F-4AA3-BECF-2803BED6D14D}" srcOrd="4" destOrd="0" parTransId="{352F02E9-8D5B-48BC-834E-2EE565A09B27}" sibTransId="{7D867701-F91C-4E71-9A5D-73423BF6C72E}"/>
    <dgm:cxn modelId="{B02BAF60-B797-4486-8792-BD487DBA369C}" type="presOf" srcId="{7AE0865B-F813-4BED-BB42-3C0465C5650E}" destId="{A40ABED8-C407-4B16-99D7-E9424051CDB6}" srcOrd="0" destOrd="1" presId="urn:microsoft.com/office/officeart/2005/8/layout/vList2"/>
    <dgm:cxn modelId="{0D709711-547F-4438-819C-FC9FE4898CEF}" srcId="{1337FF4A-D428-4D44-BAB5-F6400EB13738}" destId="{3759932A-9CD6-40D5-A328-011D9B53A6C0}" srcOrd="0" destOrd="0" parTransId="{9C6C1089-B876-4EFF-981F-E6393328CC2C}" sibTransId="{958E3095-6078-41A6-B7F7-CCF36D64132F}"/>
    <dgm:cxn modelId="{025ECAC0-A79B-4B4A-8543-8047F6895D2E}" srcId="{1337FF4A-D428-4D44-BAB5-F6400EB13738}" destId="{4A0D73A5-52EB-4DA3-A320-670BA646E9EC}" srcOrd="3" destOrd="0" parTransId="{6D04838B-D8F2-4644-8C73-FE78FCF80E83}" sibTransId="{14586D1B-CC4D-49F4-8EEB-26C57EAECDCE}"/>
    <dgm:cxn modelId="{5C26AD5E-AEAA-4DF8-A01A-ED9D9006C3A1}" srcId="{1337FF4A-D428-4D44-BAB5-F6400EB13738}" destId="{49EE224B-37A2-4491-8A94-94797E617F14}" srcOrd="5" destOrd="0" parTransId="{6592CA44-7531-4913-BA25-522A5144D964}" sibTransId="{F2104596-28D1-4D3F-8FD2-CAB3C550D2A6}"/>
    <dgm:cxn modelId="{E41BE861-D273-4007-8436-83946E157DA6}" type="presOf" srcId="{49EE224B-37A2-4491-8A94-94797E617F14}" destId="{A40ABED8-C407-4B16-99D7-E9424051CDB6}" srcOrd="0" destOrd="5" presId="urn:microsoft.com/office/officeart/2005/8/layout/vList2"/>
    <dgm:cxn modelId="{268DB178-4BF9-4823-BC3F-A02C2607BC59}" srcId="{1337FF4A-D428-4D44-BAB5-F6400EB13738}" destId="{9B3C641F-37F0-4A52-9A0B-A9BDB1A7006F}" srcOrd="2" destOrd="0" parTransId="{42F560DF-683D-40DC-9393-6CC47E2516F2}" sibTransId="{9D65727F-7991-425D-868C-71696FDAEF3D}"/>
    <dgm:cxn modelId="{56BE20C1-0571-4242-B515-7396286CCEAB}" type="presOf" srcId="{3759932A-9CD6-40D5-A328-011D9B53A6C0}" destId="{A40ABED8-C407-4B16-99D7-E9424051CDB6}" srcOrd="0" destOrd="0" presId="urn:microsoft.com/office/officeart/2005/8/layout/vList2"/>
    <dgm:cxn modelId="{60894E12-00A9-4A82-9958-93E8B00D163D}" srcId="{1337FF4A-D428-4D44-BAB5-F6400EB13738}" destId="{1DB27406-B5B7-4612-89A0-318C63005A2A}" srcOrd="7" destOrd="0" parTransId="{A78637EA-5047-482A-B128-9A0BA6FF063B}" sibTransId="{561297DF-E996-4E52-9E78-A8076C0C9D16}"/>
    <dgm:cxn modelId="{E36D3566-AEDF-459C-923F-49E17F64C2C6}" srcId="{1337FF4A-D428-4D44-BAB5-F6400EB13738}" destId="{CF400297-94CD-4379-A0FD-60CC60E8460A}" srcOrd="6" destOrd="0" parTransId="{4E783F9E-7326-409D-A164-D5E53421A4C0}" sibTransId="{79A2CFE4-23AB-464A-B2BE-E1DD38EF1288}"/>
    <dgm:cxn modelId="{C504EA02-3F47-444E-8F36-9CD084213B77}" type="presOf" srcId="{1DB27406-B5B7-4612-89A0-318C63005A2A}" destId="{A40ABED8-C407-4B16-99D7-E9424051CDB6}" srcOrd="0" destOrd="7" presId="urn:microsoft.com/office/officeart/2005/8/layout/vList2"/>
    <dgm:cxn modelId="{2E1BEDD6-C2F1-4280-8EB8-A430F25E0AE7}" type="presOf" srcId="{9B3C641F-37F0-4A52-9A0B-A9BDB1A7006F}" destId="{A40ABED8-C407-4B16-99D7-E9424051CDB6}" srcOrd="0" destOrd="2" presId="urn:microsoft.com/office/officeart/2005/8/layout/vList2"/>
    <dgm:cxn modelId="{3E94D7B4-A4C6-46F0-8976-A7B770B6CAA1}" type="presParOf" srcId="{C5E251E6-642C-4C0C-871D-00D474EB7B12}" destId="{E93D73B5-EE87-4613-A101-0D232409346A}" srcOrd="0" destOrd="0" presId="urn:microsoft.com/office/officeart/2005/8/layout/vList2"/>
    <dgm:cxn modelId="{633584DA-61D5-4D6A-A665-56CC5A018DC0}" type="presParOf" srcId="{C5E251E6-642C-4C0C-871D-00D474EB7B12}" destId="{A40ABED8-C407-4B16-99D7-E9424051CD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42A084-DCC8-4007-AD9C-0194C4EB2D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97BACC-F5D9-40D5-B05D-4ED00279DE64}" type="pres">
      <dgm:prSet presAssocID="{0542A084-DCC8-4007-AD9C-0194C4EB2D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2170B00-072A-486B-B329-DE1C528F7860}" type="presOf" srcId="{0542A084-DCC8-4007-AD9C-0194C4EB2D74}" destId="{E097BACC-F5D9-40D5-B05D-4ED00279DE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0EB9C-2244-4CA4-B061-F6DE5C84FEF9}">
      <dgm:prSet custT="1"/>
      <dgm:spPr/>
      <dgm:t>
        <a:bodyPr/>
        <a:lstStyle/>
        <a:p>
          <a:pPr rtl="0"/>
          <a:r>
            <a:rPr lang="ru-RU" sz="2000" dirty="0" smtClean="0"/>
            <a:t>Молодёжная политика является комплексным инструментом развития молодёжной среды государственными органами  и общественными институтами  для формирования новой генерации граждан идентичной целям развития независимого современного Кыргызстана.</a:t>
          </a:r>
          <a:endParaRPr lang="ru-RU" sz="2000" dirty="0"/>
        </a:p>
      </dgm:t>
    </dgm:pt>
    <dgm:pt modelId="{896A0E2C-1514-495E-8C9B-79AC8F276871}" type="parTrans" cxnId="{54656682-C97F-40DB-AC43-D53C8FCD3863}">
      <dgm:prSet/>
      <dgm:spPr/>
      <dgm:t>
        <a:bodyPr/>
        <a:lstStyle/>
        <a:p>
          <a:endParaRPr lang="ru-RU"/>
        </a:p>
      </dgm:t>
    </dgm:pt>
    <dgm:pt modelId="{F18CD957-BADC-4929-BA90-7170A17C6274}" type="sibTrans" cxnId="{54656682-C97F-40DB-AC43-D53C8FCD3863}">
      <dgm:prSet/>
      <dgm:spPr/>
      <dgm:t>
        <a:bodyPr/>
        <a:lstStyle/>
        <a:p>
          <a:endParaRPr lang="ru-RU"/>
        </a:p>
      </dgm:t>
    </dgm:pt>
    <dgm:pt modelId="{F76F4F21-1401-47F3-A26B-666094D11BE3}">
      <dgm:prSet custT="1"/>
      <dgm:spPr/>
      <dgm:t>
        <a:bodyPr/>
        <a:lstStyle/>
        <a:p>
          <a:r>
            <a:rPr lang="ru-RU" sz="2000" dirty="0" smtClean="0"/>
            <a:t>В Кыргызской Республике созданы необходимые условия для развития молодежи, как ресурса устойчивого развития страны, самореализации молодых людей, независимо от их статуса и места проживания, доступа к государственным и муниципальным услугам без исключения и привилегий. </a:t>
          </a:r>
          <a:endParaRPr lang="ru-RU" sz="2000" dirty="0"/>
        </a:p>
      </dgm:t>
    </dgm:pt>
    <dgm:pt modelId="{E99E6D19-0338-461A-8042-A73549814791}" type="parTrans" cxnId="{415E8C17-8C45-4B59-B34D-F8FFAB2410C3}">
      <dgm:prSet/>
      <dgm:spPr/>
      <dgm:t>
        <a:bodyPr/>
        <a:lstStyle/>
        <a:p>
          <a:endParaRPr lang="ru-RU"/>
        </a:p>
      </dgm:t>
    </dgm:pt>
    <dgm:pt modelId="{54218BE4-0955-4284-ADA5-1AADE6079B10}" type="sibTrans" cxnId="{415E8C17-8C45-4B59-B34D-F8FFAB2410C3}">
      <dgm:prSet/>
      <dgm:spPr/>
      <dgm:t>
        <a:bodyPr/>
        <a:lstStyle/>
        <a:p>
          <a:endParaRPr lang="ru-RU"/>
        </a:p>
      </dgm:t>
    </dgm:pt>
    <dgm:pt modelId="{8B28E8E8-E1C2-4BE9-8CEE-81DBC440A9E1}">
      <dgm:prSet custT="1"/>
      <dgm:spPr/>
      <dgm:t>
        <a:bodyPr/>
        <a:lstStyle/>
        <a:p>
          <a:r>
            <a:rPr lang="ru-RU" sz="2000" dirty="0" smtClean="0"/>
            <a:t>Молодежь Кыргызстана, основываясь на наследии предков и достижениях современного мира, активно участвует в жизни страны как равноправный участник, выдвигает и реализует инициативы в различных отраслях, обеспечивая свои потребности и приумножая силу и национальное богатство государства.</a:t>
          </a:r>
          <a:endParaRPr lang="ru-RU" sz="2000" dirty="0"/>
        </a:p>
      </dgm:t>
    </dgm:pt>
    <dgm:pt modelId="{1BCF27CE-318E-4349-8216-BB58329E9A97}" type="parTrans" cxnId="{36439104-FA88-4AF2-8F6E-CE65F583FF1C}">
      <dgm:prSet/>
      <dgm:spPr/>
      <dgm:t>
        <a:bodyPr/>
        <a:lstStyle/>
        <a:p>
          <a:endParaRPr lang="ru-RU"/>
        </a:p>
      </dgm:t>
    </dgm:pt>
    <dgm:pt modelId="{F5E456EF-20F0-4983-9BF9-7D3FA872DCB8}" type="sibTrans" cxnId="{36439104-FA88-4AF2-8F6E-CE65F583FF1C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4311F-A893-4B4D-BE08-487CDFC9620B}" type="pres">
      <dgm:prSet presAssocID="{4B20EB9C-2244-4CA4-B061-F6DE5C84FEF9}" presName="parentText" presStyleLbl="node1" presStyleIdx="0" presStyleCnt="3" custLinFactNeighborY="-67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CA123-9B0B-4820-AB91-8F166CF08751}" type="pres">
      <dgm:prSet presAssocID="{F18CD957-BADC-4929-BA90-7170A17C6274}" presName="spacer" presStyleCnt="0"/>
      <dgm:spPr/>
    </dgm:pt>
    <dgm:pt modelId="{C3BCD75B-18D3-4ADE-9F70-F5C03BBE8452}" type="pres">
      <dgm:prSet presAssocID="{F76F4F21-1401-47F3-A26B-666094D11BE3}" presName="parentText" presStyleLbl="node1" presStyleIdx="1" presStyleCnt="3" custLinFactNeighborY="-306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A0EE9-BE18-4C1B-98C5-A5FA585A9E54}" type="pres">
      <dgm:prSet presAssocID="{54218BE4-0955-4284-ADA5-1AADE6079B10}" presName="spacer" presStyleCnt="0"/>
      <dgm:spPr/>
    </dgm:pt>
    <dgm:pt modelId="{18CA6D43-800F-410E-9E03-B5420FB79CB3}" type="pres">
      <dgm:prSet presAssocID="{8B28E8E8-E1C2-4BE9-8CEE-81DBC440A9E1}" presName="parentText" presStyleLbl="node1" presStyleIdx="2" presStyleCnt="3" custLinFactNeighborY="-8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4161C-F9AF-4715-BD19-B44F15F37F27}" type="presOf" srcId="{8B28E8E8-E1C2-4BE9-8CEE-81DBC440A9E1}" destId="{18CA6D43-800F-410E-9E03-B5420FB79CB3}" srcOrd="0" destOrd="0" presId="urn:microsoft.com/office/officeart/2005/8/layout/vList2"/>
    <dgm:cxn modelId="{36439104-FA88-4AF2-8F6E-CE65F583FF1C}" srcId="{A8613042-5C72-4970-8EBD-1B558D0622EC}" destId="{8B28E8E8-E1C2-4BE9-8CEE-81DBC440A9E1}" srcOrd="2" destOrd="0" parTransId="{1BCF27CE-318E-4349-8216-BB58329E9A97}" sibTransId="{F5E456EF-20F0-4983-9BF9-7D3FA872DCB8}"/>
    <dgm:cxn modelId="{415E8C17-8C45-4B59-B34D-F8FFAB2410C3}" srcId="{A8613042-5C72-4970-8EBD-1B558D0622EC}" destId="{F76F4F21-1401-47F3-A26B-666094D11BE3}" srcOrd="1" destOrd="0" parTransId="{E99E6D19-0338-461A-8042-A73549814791}" sibTransId="{54218BE4-0955-4284-ADA5-1AADE6079B10}"/>
    <dgm:cxn modelId="{55BABCB5-9AAE-4D94-B776-C476BFEF6BFB}" type="presOf" srcId="{A8613042-5C72-4970-8EBD-1B558D0622EC}" destId="{C5E251E6-642C-4C0C-871D-00D474EB7B12}" srcOrd="0" destOrd="0" presId="urn:microsoft.com/office/officeart/2005/8/layout/vList2"/>
    <dgm:cxn modelId="{08BE0510-D4E9-4373-92E6-517A787384F3}" type="presOf" srcId="{F76F4F21-1401-47F3-A26B-666094D11BE3}" destId="{C3BCD75B-18D3-4ADE-9F70-F5C03BBE8452}" srcOrd="0" destOrd="0" presId="urn:microsoft.com/office/officeart/2005/8/layout/vList2"/>
    <dgm:cxn modelId="{54656682-C97F-40DB-AC43-D53C8FCD3863}" srcId="{A8613042-5C72-4970-8EBD-1B558D0622EC}" destId="{4B20EB9C-2244-4CA4-B061-F6DE5C84FEF9}" srcOrd="0" destOrd="0" parTransId="{896A0E2C-1514-495E-8C9B-79AC8F276871}" sibTransId="{F18CD957-BADC-4929-BA90-7170A17C6274}"/>
    <dgm:cxn modelId="{12D47BC7-5B81-4334-8E70-9057688B7B4D}" type="presOf" srcId="{4B20EB9C-2244-4CA4-B061-F6DE5C84FEF9}" destId="{4644311F-A893-4B4D-BE08-487CDFC9620B}" srcOrd="0" destOrd="0" presId="urn:microsoft.com/office/officeart/2005/8/layout/vList2"/>
    <dgm:cxn modelId="{65D59646-00D5-4FE0-8348-22048E440A43}" type="presParOf" srcId="{C5E251E6-642C-4C0C-871D-00D474EB7B12}" destId="{4644311F-A893-4B4D-BE08-487CDFC9620B}" srcOrd="0" destOrd="0" presId="urn:microsoft.com/office/officeart/2005/8/layout/vList2"/>
    <dgm:cxn modelId="{FFA8FEC1-5730-4463-9079-AF9CD41AFA48}" type="presParOf" srcId="{C5E251E6-642C-4C0C-871D-00D474EB7B12}" destId="{2FFCA123-9B0B-4820-AB91-8F166CF08751}" srcOrd="1" destOrd="0" presId="urn:microsoft.com/office/officeart/2005/8/layout/vList2"/>
    <dgm:cxn modelId="{71662DAC-0B71-4F9A-BABF-D11D411465C7}" type="presParOf" srcId="{C5E251E6-642C-4C0C-871D-00D474EB7B12}" destId="{C3BCD75B-18D3-4ADE-9F70-F5C03BBE8452}" srcOrd="2" destOrd="0" presId="urn:microsoft.com/office/officeart/2005/8/layout/vList2"/>
    <dgm:cxn modelId="{7DDA0878-D1D5-45B5-AA6B-E519986CDA39}" type="presParOf" srcId="{C5E251E6-642C-4C0C-871D-00D474EB7B12}" destId="{AD6A0EE9-BE18-4C1B-98C5-A5FA585A9E54}" srcOrd="3" destOrd="0" presId="urn:microsoft.com/office/officeart/2005/8/layout/vList2"/>
    <dgm:cxn modelId="{3BF176ED-3D96-4682-97EE-722F6B605A14}" type="presParOf" srcId="{C5E251E6-642C-4C0C-871D-00D474EB7B12}" destId="{18CA6D43-800F-410E-9E03-B5420FB79C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0EB9C-2244-4CA4-B061-F6DE5C84FEF9}">
      <dgm:prSet custT="1"/>
      <dgm:spPr/>
      <dgm:t>
        <a:bodyPr/>
        <a:lstStyle/>
        <a:p>
          <a:pPr algn="ctr" rtl="0"/>
          <a:r>
            <a:rPr lang="ru-RU" sz="2800" b="1" dirty="0" smtClean="0"/>
            <a:t>Международные законодательство в сфере молодежной политики</a:t>
          </a:r>
          <a:endParaRPr lang="ru-RU" sz="2800" dirty="0"/>
        </a:p>
      </dgm:t>
    </dgm:pt>
    <dgm:pt modelId="{896A0E2C-1514-495E-8C9B-79AC8F276871}" type="parTrans" cxnId="{54656682-C97F-40DB-AC43-D53C8FCD3863}">
      <dgm:prSet/>
      <dgm:spPr/>
      <dgm:t>
        <a:bodyPr/>
        <a:lstStyle/>
        <a:p>
          <a:endParaRPr lang="ru-RU"/>
        </a:p>
      </dgm:t>
    </dgm:pt>
    <dgm:pt modelId="{F18CD957-BADC-4929-BA90-7170A17C6274}" type="sibTrans" cxnId="{54656682-C97F-40DB-AC43-D53C8FCD3863}">
      <dgm:prSet/>
      <dgm:spPr/>
      <dgm:t>
        <a:bodyPr/>
        <a:lstStyle/>
        <a:p>
          <a:endParaRPr lang="ru-RU"/>
        </a:p>
      </dgm:t>
    </dgm:pt>
    <dgm:pt modelId="{2836CD24-0910-4939-AFFC-16A6D5675D1E}">
      <dgm:prSet custT="1"/>
      <dgm:spPr/>
      <dgm:t>
        <a:bodyPr/>
        <a:lstStyle/>
        <a:p>
          <a:r>
            <a:rPr lang="ru-RU" sz="2000" dirty="0" smtClean="0"/>
            <a:t>Декларация ООН о распространении среди молодежи идеалов мира, взаимного   уважения и взаимопонимания между народами принятая в 1965 г.;</a:t>
          </a:r>
          <a:endParaRPr lang="ru-RU" sz="2000" dirty="0"/>
        </a:p>
      </dgm:t>
    </dgm:pt>
    <dgm:pt modelId="{992AF3DE-56C5-4E0D-A610-8B8405ED2758}" type="parTrans" cxnId="{85CE1575-4FC0-4E57-9E36-86FD3525A274}">
      <dgm:prSet/>
      <dgm:spPr/>
      <dgm:t>
        <a:bodyPr/>
        <a:lstStyle/>
        <a:p>
          <a:endParaRPr lang="ru-RU"/>
        </a:p>
      </dgm:t>
    </dgm:pt>
    <dgm:pt modelId="{A360E990-2E4F-448A-8A53-0A1C8E2E620C}" type="sibTrans" cxnId="{85CE1575-4FC0-4E57-9E36-86FD3525A274}">
      <dgm:prSet/>
      <dgm:spPr/>
      <dgm:t>
        <a:bodyPr/>
        <a:lstStyle/>
        <a:p>
          <a:endParaRPr lang="ru-RU"/>
        </a:p>
      </dgm:t>
    </dgm:pt>
    <dgm:pt modelId="{FA00FE46-F1A9-40D0-9671-05CCC18D10E5}">
      <dgm:prSet custT="1"/>
      <dgm:spPr/>
      <dgm:t>
        <a:bodyPr/>
        <a:lstStyle/>
        <a:p>
          <a:r>
            <a:rPr lang="ru-RU" sz="2000" dirty="0" smtClean="0"/>
            <a:t>Всемирная программа действий, касающаяся молодежи, до 2000 года и на последующий период принятая ООН в 1995 г.;</a:t>
          </a:r>
          <a:endParaRPr lang="ru-RU" sz="2000" dirty="0"/>
        </a:p>
      </dgm:t>
    </dgm:pt>
    <dgm:pt modelId="{3A1922F4-8AB4-49C6-A2FB-C82176EBAF93}" type="parTrans" cxnId="{8F0B643A-0900-4436-AE46-EAF2E93E5D4A}">
      <dgm:prSet/>
      <dgm:spPr/>
      <dgm:t>
        <a:bodyPr/>
        <a:lstStyle/>
        <a:p>
          <a:endParaRPr lang="ru-RU"/>
        </a:p>
      </dgm:t>
    </dgm:pt>
    <dgm:pt modelId="{2F1275E6-5F9B-45FB-9DED-ECA0385E6AD2}" type="sibTrans" cxnId="{8F0B643A-0900-4436-AE46-EAF2E93E5D4A}">
      <dgm:prSet/>
      <dgm:spPr/>
      <dgm:t>
        <a:bodyPr/>
        <a:lstStyle/>
        <a:p>
          <a:endParaRPr lang="ru-RU"/>
        </a:p>
      </dgm:t>
    </dgm:pt>
    <dgm:pt modelId="{3B93BE8F-B5EF-4E00-B761-B008D5147AA4}">
      <dgm:prSet custT="1"/>
      <dgm:spPr/>
      <dgm:t>
        <a:bodyPr/>
        <a:lstStyle/>
        <a:p>
          <a:r>
            <a:rPr lang="ru-RU" sz="2000" dirty="0" smtClean="0"/>
            <a:t>Лиссабонская декларация по молодежной политике и программам, принятая в августе 1998 года на первой Всемирной конференции министров по делам молодежи;</a:t>
          </a:r>
          <a:endParaRPr lang="ru-RU" sz="2000" dirty="0"/>
        </a:p>
      </dgm:t>
    </dgm:pt>
    <dgm:pt modelId="{921BFC36-5678-4FFF-B0F1-B8CD6D6356A9}" type="parTrans" cxnId="{E8334E1C-AA95-402D-BADC-EE352842E1F0}">
      <dgm:prSet/>
      <dgm:spPr/>
      <dgm:t>
        <a:bodyPr/>
        <a:lstStyle/>
        <a:p>
          <a:endParaRPr lang="ru-RU"/>
        </a:p>
      </dgm:t>
    </dgm:pt>
    <dgm:pt modelId="{A38EF1C9-6151-4B0D-84B3-339D847EDC3E}" type="sibTrans" cxnId="{E8334E1C-AA95-402D-BADC-EE352842E1F0}">
      <dgm:prSet/>
      <dgm:spPr/>
      <dgm:t>
        <a:bodyPr/>
        <a:lstStyle/>
        <a:p>
          <a:endParaRPr lang="ru-RU"/>
        </a:p>
      </dgm:t>
    </dgm:pt>
    <dgm:pt modelId="{234A1A83-F0FD-4B33-B9A5-E14ADD69FB80}">
      <dgm:prSet custT="1"/>
      <dgm:spPr/>
      <dgm:t>
        <a:bodyPr/>
        <a:lstStyle/>
        <a:p>
          <a:r>
            <a:rPr lang="ru-RU" sz="2000" dirty="0" smtClean="0"/>
            <a:t>Руководящие принципы для дальнейшего планирования и осуществления соответствующих последующих мер, касающихся молодежи: участие, развитие, мир;</a:t>
          </a:r>
          <a:endParaRPr lang="ru-RU" sz="2000" dirty="0"/>
        </a:p>
      </dgm:t>
    </dgm:pt>
    <dgm:pt modelId="{E81EDA20-2999-41E8-A3FE-2CE45D134196}" type="parTrans" cxnId="{56C5BC21-B4DB-480E-B573-55359C20EA1F}">
      <dgm:prSet/>
      <dgm:spPr/>
      <dgm:t>
        <a:bodyPr/>
        <a:lstStyle/>
        <a:p>
          <a:endParaRPr lang="ru-RU"/>
        </a:p>
      </dgm:t>
    </dgm:pt>
    <dgm:pt modelId="{9049121B-D089-41BA-8AE5-231F2FF11472}" type="sibTrans" cxnId="{56C5BC21-B4DB-480E-B573-55359C20EA1F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4311F-A893-4B4D-BE08-487CDFC9620B}" type="pres">
      <dgm:prSet presAssocID="{4B20EB9C-2244-4CA4-B061-F6DE5C84FEF9}" presName="parentText" presStyleLbl="node1" presStyleIdx="0" presStyleCnt="5" custScaleY="106570" custLinFactY="-519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CA123-9B0B-4820-AB91-8F166CF08751}" type="pres">
      <dgm:prSet presAssocID="{F18CD957-BADC-4929-BA90-7170A17C6274}" presName="spacer" presStyleCnt="0"/>
      <dgm:spPr/>
    </dgm:pt>
    <dgm:pt modelId="{11378297-64D1-4C62-8BEF-01254D4029A4}" type="pres">
      <dgm:prSet presAssocID="{2836CD24-0910-4939-AFFC-16A6D5675D1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2CBC2-A2C2-4244-9AB3-6308468A4572}" type="pres">
      <dgm:prSet presAssocID="{A360E990-2E4F-448A-8A53-0A1C8E2E620C}" presName="spacer" presStyleCnt="0"/>
      <dgm:spPr/>
    </dgm:pt>
    <dgm:pt modelId="{BFA9657F-4EDE-448C-B932-8EF73082FAD5}" type="pres">
      <dgm:prSet presAssocID="{FA00FE46-F1A9-40D0-9671-05CCC18D10E5}" presName="parentText" presStyleLbl="node1" presStyleIdx="2" presStyleCnt="5" custLinFactNeighborY="14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31D67-0D4D-434D-BC35-765916F1B843}" type="pres">
      <dgm:prSet presAssocID="{2F1275E6-5F9B-45FB-9DED-ECA0385E6AD2}" presName="spacer" presStyleCnt="0"/>
      <dgm:spPr/>
    </dgm:pt>
    <dgm:pt modelId="{0F7B72D1-EA64-4598-83AE-B98C2A7D6FBA}" type="pres">
      <dgm:prSet presAssocID="{3B93BE8F-B5EF-4E00-B761-B008D5147AA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47744-160D-43F1-9486-A9F2AD2FBDF3}" type="pres">
      <dgm:prSet presAssocID="{A38EF1C9-6151-4B0D-84B3-339D847EDC3E}" presName="spacer" presStyleCnt="0"/>
      <dgm:spPr/>
    </dgm:pt>
    <dgm:pt modelId="{676AC4EB-29C5-4C5F-8F1F-9D3DC665664E}" type="pres">
      <dgm:prSet presAssocID="{234A1A83-F0FD-4B33-B9A5-E14ADD69FB80}" presName="parentText" presStyleLbl="node1" presStyleIdx="4" presStyleCnt="5" custAng="0" custLinFactNeighborY="-16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FA480-6357-43CC-864F-03A6389A9570}" type="presOf" srcId="{234A1A83-F0FD-4B33-B9A5-E14ADD69FB80}" destId="{676AC4EB-29C5-4C5F-8F1F-9D3DC665664E}" srcOrd="0" destOrd="0" presId="urn:microsoft.com/office/officeart/2005/8/layout/vList2"/>
    <dgm:cxn modelId="{BD9E4225-269D-4372-B7E9-2AD712627C47}" type="presOf" srcId="{A8613042-5C72-4970-8EBD-1B558D0622EC}" destId="{C5E251E6-642C-4C0C-871D-00D474EB7B12}" srcOrd="0" destOrd="0" presId="urn:microsoft.com/office/officeart/2005/8/layout/vList2"/>
    <dgm:cxn modelId="{E8334E1C-AA95-402D-BADC-EE352842E1F0}" srcId="{A8613042-5C72-4970-8EBD-1B558D0622EC}" destId="{3B93BE8F-B5EF-4E00-B761-B008D5147AA4}" srcOrd="3" destOrd="0" parTransId="{921BFC36-5678-4FFF-B0F1-B8CD6D6356A9}" sibTransId="{A38EF1C9-6151-4B0D-84B3-339D847EDC3E}"/>
    <dgm:cxn modelId="{7534448D-3928-4538-BC26-547ED0894CE7}" type="presOf" srcId="{4B20EB9C-2244-4CA4-B061-F6DE5C84FEF9}" destId="{4644311F-A893-4B4D-BE08-487CDFC9620B}" srcOrd="0" destOrd="0" presId="urn:microsoft.com/office/officeart/2005/8/layout/vList2"/>
    <dgm:cxn modelId="{0F78D942-F343-462F-B77B-A5582D098603}" type="presOf" srcId="{2836CD24-0910-4939-AFFC-16A6D5675D1E}" destId="{11378297-64D1-4C62-8BEF-01254D4029A4}" srcOrd="0" destOrd="0" presId="urn:microsoft.com/office/officeart/2005/8/layout/vList2"/>
    <dgm:cxn modelId="{FD111183-92E2-449F-8E50-02B597C26F56}" type="presOf" srcId="{3B93BE8F-B5EF-4E00-B761-B008D5147AA4}" destId="{0F7B72D1-EA64-4598-83AE-B98C2A7D6FBA}" srcOrd="0" destOrd="0" presId="urn:microsoft.com/office/officeart/2005/8/layout/vList2"/>
    <dgm:cxn modelId="{85CE1575-4FC0-4E57-9E36-86FD3525A274}" srcId="{A8613042-5C72-4970-8EBD-1B558D0622EC}" destId="{2836CD24-0910-4939-AFFC-16A6D5675D1E}" srcOrd="1" destOrd="0" parTransId="{992AF3DE-56C5-4E0D-A610-8B8405ED2758}" sibTransId="{A360E990-2E4F-448A-8A53-0A1C8E2E620C}"/>
    <dgm:cxn modelId="{8F0B643A-0900-4436-AE46-EAF2E93E5D4A}" srcId="{A8613042-5C72-4970-8EBD-1B558D0622EC}" destId="{FA00FE46-F1A9-40D0-9671-05CCC18D10E5}" srcOrd="2" destOrd="0" parTransId="{3A1922F4-8AB4-49C6-A2FB-C82176EBAF93}" sibTransId="{2F1275E6-5F9B-45FB-9DED-ECA0385E6AD2}"/>
    <dgm:cxn modelId="{56C5BC21-B4DB-480E-B573-55359C20EA1F}" srcId="{A8613042-5C72-4970-8EBD-1B558D0622EC}" destId="{234A1A83-F0FD-4B33-B9A5-E14ADD69FB80}" srcOrd="4" destOrd="0" parTransId="{E81EDA20-2999-41E8-A3FE-2CE45D134196}" sibTransId="{9049121B-D089-41BA-8AE5-231F2FF11472}"/>
    <dgm:cxn modelId="{39BE0D3A-8780-4BCA-811A-F45B68CE5A72}" type="presOf" srcId="{FA00FE46-F1A9-40D0-9671-05CCC18D10E5}" destId="{BFA9657F-4EDE-448C-B932-8EF73082FAD5}" srcOrd="0" destOrd="0" presId="urn:microsoft.com/office/officeart/2005/8/layout/vList2"/>
    <dgm:cxn modelId="{54656682-C97F-40DB-AC43-D53C8FCD3863}" srcId="{A8613042-5C72-4970-8EBD-1B558D0622EC}" destId="{4B20EB9C-2244-4CA4-B061-F6DE5C84FEF9}" srcOrd="0" destOrd="0" parTransId="{896A0E2C-1514-495E-8C9B-79AC8F276871}" sibTransId="{F18CD957-BADC-4929-BA90-7170A17C6274}"/>
    <dgm:cxn modelId="{CE2ABAB4-D292-4C63-9F88-43D9B39C1585}" type="presParOf" srcId="{C5E251E6-642C-4C0C-871D-00D474EB7B12}" destId="{4644311F-A893-4B4D-BE08-487CDFC9620B}" srcOrd="0" destOrd="0" presId="urn:microsoft.com/office/officeart/2005/8/layout/vList2"/>
    <dgm:cxn modelId="{B8862B3B-143D-4E57-8A82-A4C9D49F4015}" type="presParOf" srcId="{C5E251E6-642C-4C0C-871D-00D474EB7B12}" destId="{2FFCA123-9B0B-4820-AB91-8F166CF08751}" srcOrd="1" destOrd="0" presId="urn:microsoft.com/office/officeart/2005/8/layout/vList2"/>
    <dgm:cxn modelId="{BC3CA17F-8754-4ABC-A75F-0EA2EB606DFE}" type="presParOf" srcId="{C5E251E6-642C-4C0C-871D-00D474EB7B12}" destId="{11378297-64D1-4C62-8BEF-01254D4029A4}" srcOrd="2" destOrd="0" presId="urn:microsoft.com/office/officeart/2005/8/layout/vList2"/>
    <dgm:cxn modelId="{0F2A0A82-6AB1-4B32-8F13-8D27E56940D8}" type="presParOf" srcId="{C5E251E6-642C-4C0C-871D-00D474EB7B12}" destId="{E342CBC2-A2C2-4244-9AB3-6308468A4572}" srcOrd="3" destOrd="0" presId="urn:microsoft.com/office/officeart/2005/8/layout/vList2"/>
    <dgm:cxn modelId="{5F1E331F-0AC4-41FD-A56D-C2237ED08669}" type="presParOf" srcId="{C5E251E6-642C-4C0C-871D-00D474EB7B12}" destId="{BFA9657F-4EDE-448C-B932-8EF73082FAD5}" srcOrd="4" destOrd="0" presId="urn:microsoft.com/office/officeart/2005/8/layout/vList2"/>
    <dgm:cxn modelId="{6542F3E0-E9C6-42BB-92A3-8081B22EAA82}" type="presParOf" srcId="{C5E251E6-642C-4C0C-871D-00D474EB7B12}" destId="{3DF31D67-0D4D-434D-BC35-765916F1B843}" srcOrd="5" destOrd="0" presId="urn:microsoft.com/office/officeart/2005/8/layout/vList2"/>
    <dgm:cxn modelId="{59A082C2-FCBD-4A7A-9620-82F168EE1CF5}" type="presParOf" srcId="{C5E251E6-642C-4C0C-871D-00D474EB7B12}" destId="{0F7B72D1-EA64-4598-83AE-B98C2A7D6FBA}" srcOrd="6" destOrd="0" presId="urn:microsoft.com/office/officeart/2005/8/layout/vList2"/>
    <dgm:cxn modelId="{5F33C2F3-6638-4B7E-8C59-7170A385C896}" type="presParOf" srcId="{C5E251E6-642C-4C0C-871D-00D474EB7B12}" destId="{89F47744-160D-43F1-9486-A9F2AD2FBDF3}" srcOrd="7" destOrd="0" presId="urn:microsoft.com/office/officeart/2005/8/layout/vList2"/>
    <dgm:cxn modelId="{4CF5A7AF-8F9B-4240-B24A-CFF30711740C}" type="presParOf" srcId="{C5E251E6-642C-4C0C-871D-00D474EB7B12}" destId="{676AC4EB-29C5-4C5F-8F1F-9D3DC665664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0EB9C-2244-4CA4-B061-F6DE5C84FEF9}">
      <dgm:prSet custT="1"/>
      <dgm:spPr/>
      <dgm:t>
        <a:bodyPr/>
        <a:lstStyle/>
        <a:p>
          <a:pPr algn="ctr" rtl="0"/>
          <a:r>
            <a:rPr lang="ru-RU" sz="2800" b="1" dirty="0" smtClean="0"/>
            <a:t>Национальное законодательство</a:t>
          </a:r>
          <a:endParaRPr lang="ru-RU" sz="2800" dirty="0"/>
        </a:p>
      </dgm:t>
    </dgm:pt>
    <dgm:pt modelId="{896A0E2C-1514-495E-8C9B-79AC8F276871}" type="parTrans" cxnId="{54656682-C97F-40DB-AC43-D53C8FCD3863}">
      <dgm:prSet/>
      <dgm:spPr/>
      <dgm:t>
        <a:bodyPr/>
        <a:lstStyle/>
        <a:p>
          <a:endParaRPr lang="ru-RU"/>
        </a:p>
      </dgm:t>
    </dgm:pt>
    <dgm:pt modelId="{F18CD957-BADC-4929-BA90-7170A17C6274}" type="sibTrans" cxnId="{54656682-C97F-40DB-AC43-D53C8FCD3863}">
      <dgm:prSet/>
      <dgm:spPr/>
      <dgm:t>
        <a:bodyPr/>
        <a:lstStyle/>
        <a:p>
          <a:endParaRPr lang="ru-RU"/>
        </a:p>
      </dgm:t>
    </dgm:pt>
    <dgm:pt modelId="{9F14A9EE-35BC-4723-B6E1-CA3F1C8B807E}">
      <dgm:prSet/>
      <dgm:spPr/>
      <dgm:t>
        <a:bodyPr/>
        <a:lstStyle/>
        <a:p>
          <a:r>
            <a:rPr lang="ru-RU" smtClean="0"/>
            <a:t>Конституция Кыргызской Республики;</a:t>
          </a:r>
          <a:endParaRPr lang="ru-RU"/>
        </a:p>
      </dgm:t>
    </dgm:pt>
    <dgm:pt modelId="{8BA67F75-209D-4BF1-A7D9-A462ED58AE84}" type="parTrans" cxnId="{4398C179-BBA6-4278-8424-18D284EEDA9E}">
      <dgm:prSet/>
      <dgm:spPr/>
      <dgm:t>
        <a:bodyPr/>
        <a:lstStyle/>
        <a:p>
          <a:endParaRPr lang="ru-RU"/>
        </a:p>
      </dgm:t>
    </dgm:pt>
    <dgm:pt modelId="{0CCBF067-A560-4AD1-B0E8-E2FBC42523CF}" type="sibTrans" cxnId="{4398C179-BBA6-4278-8424-18D284EEDA9E}">
      <dgm:prSet/>
      <dgm:spPr/>
      <dgm:t>
        <a:bodyPr/>
        <a:lstStyle/>
        <a:p>
          <a:endParaRPr lang="ru-RU"/>
        </a:p>
      </dgm:t>
    </dgm:pt>
    <dgm:pt modelId="{315C41EA-251C-4784-A919-D3D7F4172A9A}">
      <dgm:prSet/>
      <dgm:spPr/>
      <dgm:t>
        <a:bodyPr/>
        <a:lstStyle/>
        <a:p>
          <a:r>
            <a:rPr lang="ru-RU" dirty="0" smtClean="0"/>
            <a:t>Закон Кыргызской Республики «Об основах государственной молодежной политики»;</a:t>
          </a:r>
          <a:endParaRPr lang="ru-RU" dirty="0"/>
        </a:p>
      </dgm:t>
    </dgm:pt>
    <dgm:pt modelId="{4AFC2C68-F54D-4055-8EDD-7323E97FED11}" type="parTrans" cxnId="{2185E7CB-21BF-4BBA-91A3-CB75E595F669}">
      <dgm:prSet/>
      <dgm:spPr/>
      <dgm:t>
        <a:bodyPr/>
        <a:lstStyle/>
        <a:p>
          <a:endParaRPr lang="ru-RU"/>
        </a:p>
      </dgm:t>
    </dgm:pt>
    <dgm:pt modelId="{B9F0D6D3-58BF-4DCA-B66F-AC4C24C59EF9}" type="sibTrans" cxnId="{2185E7CB-21BF-4BBA-91A3-CB75E595F669}">
      <dgm:prSet/>
      <dgm:spPr/>
      <dgm:t>
        <a:bodyPr/>
        <a:lstStyle/>
        <a:p>
          <a:endParaRPr lang="ru-RU"/>
        </a:p>
      </dgm:t>
    </dgm:pt>
    <dgm:pt modelId="{F1BAD7DF-6451-420C-A36C-D2E9B4CC096C}">
      <dgm:prSet/>
      <dgm:spPr/>
      <dgm:t>
        <a:bodyPr/>
        <a:lstStyle/>
        <a:p>
          <a:r>
            <a:rPr lang="ru-RU" dirty="0" smtClean="0"/>
            <a:t>Национальная стратегия устойчивого развития на период 2013-2017 гг.;</a:t>
          </a:r>
          <a:endParaRPr lang="ru-RU" dirty="0"/>
        </a:p>
      </dgm:t>
    </dgm:pt>
    <dgm:pt modelId="{130ABF22-A513-4778-8AB3-1ECDD7C63DB8}" type="parTrans" cxnId="{505B95A8-A062-49A2-B257-B65EAB26EAE8}">
      <dgm:prSet/>
      <dgm:spPr/>
      <dgm:t>
        <a:bodyPr/>
        <a:lstStyle/>
        <a:p>
          <a:endParaRPr lang="ru-RU"/>
        </a:p>
      </dgm:t>
    </dgm:pt>
    <dgm:pt modelId="{D4E48E97-83E7-4A00-A195-9B2DF1D35EF0}" type="sibTrans" cxnId="{505B95A8-A062-49A2-B257-B65EAB26EAE8}">
      <dgm:prSet/>
      <dgm:spPr/>
      <dgm:t>
        <a:bodyPr/>
        <a:lstStyle/>
        <a:p>
          <a:endParaRPr lang="ru-RU"/>
        </a:p>
      </dgm:t>
    </dgm:pt>
    <dgm:pt modelId="{70FC0CA5-6533-4561-A842-28610CB23279}">
      <dgm:prSet/>
      <dgm:spPr/>
      <dgm:t>
        <a:bodyPr/>
        <a:lstStyle/>
        <a:p>
          <a:r>
            <a:rPr lang="ru-RU" smtClean="0"/>
            <a:t>Государственная стратегия молодежной политики на 2013-2015 гг.;</a:t>
          </a:r>
          <a:endParaRPr lang="ru-RU"/>
        </a:p>
      </dgm:t>
    </dgm:pt>
    <dgm:pt modelId="{D998F9BE-990C-4EA7-9BB4-4FBE6F554925}" type="parTrans" cxnId="{B6072065-5ED6-453D-9DA0-43B98265BE74}">
      <dgm:prSet/>
      <dgm:spPr/>
      <dgm:t>
        <a:bodyPr/>
        <a:lstStyle/>
        <a:p>
          <a:endParaRPr lang="ru-RU"/>
        </a:p>
      </dgm:t>
    </dgm:pt>
    <dgm:pt modelId="{FDAD9540-9DA8-4323-B748-BD2078C230D9}" type="sibTrans" cxnId="{B6072065-5ED6-453D-9DA0-43B98265BE74}">
      <dgm:prSet/>
      <dgm:spPr/>
      <dgm:t>
        <a:bodyPr/>
        <a:lstStyle/>
        <a:p>
          <a:endParaRPr lang="ru-RU"/>
        </a:p>
      </dgm:t>
    </dgm:pt>
    <dgm:pt modelId="{81BBE38B-8171-4D84-875D-CC88C879A6CB}">
      <dgm:prSet/>
      <dgm:spPr/>
      <dgm:t>
        <a:bodyPr/>
        <a:lstStyle/>
        <a:p>
          <a:r>
            <a:rPr lang="ru-RU" smtClean="0"/>
            <a:t>Стратегия молодёжной политики Кыргызской Республики на 2016 – 2020 гг.;</a:t>
          </a:r>
          <a:endParaRPr lang="ru-RU"/>
        </a:p>
      </dgm:t>
    </dgm:pt>
    <dgm:pt modelId="{D9533411-C19B-4C82-A955-E7161E361D18}" type="parTrans" cxnId="{8D222852-9086-4A1F-9DB1-E4994C169EDF}">
      <dgm:prSet/>
      <dgm:spPr/>
      <dgm:t>
        <a:bodyPr/>
        <a:lstStyle/>
        <a:p>
          <a:endParaRPr lang="ru-RU"/>
        </a:p>
      </dgm:t>
    </dgm:pt>
    <dgm:pt modelId="{8BEA12E9-81DD-4C17-B7A1-A664DCFD5CF8}" type="sibTrans" cxnId="{8D222852-9086-4A1F-9DB1-E4994C169EDF}">
      <dgm:prSet/>
      <dgm:spPr/>
      <dgm:t>
        <a:bodyPr/>
        <a:lstStyle/>
        <a:p>
          <a:endParaRPr lang="ru-RU"/>
        </a:p>
      </dgm:t>
    </dgm:pt>
    <dgm:pt modelId="{B11D077B-6BEE-40F8-9A4D-6FFA6E9E05F6}">
      <dgm:prSet/>
      <dgm:spPr/>
      <dgm:t>
        <a:bodyPr/>
        <a:lstStyle/>
        <a:p>
          <a:r>
            <a:rPr lang="ru-RU" dirty="0" smtClean="0"/>
            <a:t>Программа Правительства Кыргызской Республики «Развитие молодежной политики на 2017-2020 годы» </a:t>
          </a:r>
          <a:endParaRPr lang="ru-RU" dirty="0"/>
        </a:p>
      </dgm:t>
    </dgm:pt>
    <dgm:pt modelId="{B5EEEB26-189C-4E4E-BCE5-A4B4BCAD2E4C}" type="parTrans" cxnId="{0E8171CC-DCDB-4F4B-AD23-A33AC85157E1}">
      <dgm:prSet/>
      <dgm:spPr/>
      <dgm:t>
        <a:bodyPr/>
        <a:lstStyle/>
        <a:p>
          <a:endParaRPr lang="ru-RU"/>
        </a:p>
      </dgm:t>
    </dgm:pt>
    <dgm:pt modelId="{6567E554-D7F1-433D-9546-2762FBA8001E}" type="sibTrans" cxnId="{0E8171CC-DCDB-4F4B-AD23-A33AC85157E1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4311F-A893-4B4D-BE08-487CDFC9620B}" type="pres">
      <dgm:prSet presAssocID="{4B20EB9C-2244-4CA4-B061-F6DE5C84FEF9}" presName="parentText" presStyleLbl="node1" presStyleIdx="0" presStyleCnt="7" custScaleY="126630" custLinFactY="-519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CA123-9B0B-4820-AB91-8F166CF08751}" type="pres">
      <dgm:prSet presAssocID="{F18CD957-BADC-4929-BA90-7170A17C6274}" presName="spacer" presStyleCnt="0"/>
      <dgm:spPr/>
    </dgm:pt>
    <dgm:pt modelId="{BD506C93-B99C-47BC-9B18-0B02CDE8C33E}" type="pres">
      <dgm:prSet presAssocID="{9F14A9EE-35BC-4723-B6E1-CA3F1C8B807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2E93B-26DD-4FC9-9AC3-4BB8AFFB9FEF}" type="pres">
      <dgm:prSet presAssocID="{0CCBF067-A560-4AD1-B0E8-E2FBC42523CF}" presName="spacer" presStyleCnt="0"/>
      <dgm:spPr/>
    </dgm:pt>
    <dgm:pt modelId="{E56A2996-8521-42D0-8B6E-572CE9771DF2}" type="pres">
      <dgm:prSet presAssocID="{315C41EA-251C-4784-A919-D3D7F4172A9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D6673-9048-4C34-989E-048FED1635D0}" type="pres">
      <dgm:prSet presAssocID="{B9F0D6D3-58BF-4DCA-B66F-AC4C24C59EF9}" presName="spacer" presStyleCnt="0"/>
      <dgm:spPr/>
    </dgm:pt>
    <dgm:pt modelId="{DE6FA55B-BEB7-4E7A-8577-1D3CF89AA2D1}" type="pres">
      <dgm:prSet presAssocID="{F1BAD7DF-6451-420C-A36C-D2E9B4CC096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8C944-5A96-4458-92FC-29D2EAACBB11}" type="pres">
      <dgm:prSet presAssocID="{D4E48E97-83E7-4A00-A195-9B2DF1D35EF0}" presName="spacer" presStyleCnt="0"/>
      <dgm:spPr/>
    </dgm:pt>
    <dgm:pt modelId="{10B5EABE-3E30-4F4B-826A-DE73264DA84A}" type="pres">
      <dgm:prSet presAssocID="{70FC0CA5-6533-4561-A842-28610CB2327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2F96E-8D3D-4935-ACEA-95447B85D444}" type="pres">
      <dgm:prSet presAssocID="{FDAD9540-9DA8-4323-B748-BD2078C230D9}" presName="spacer" presStyleCnt="0"/>
      <dgm:spPr/>
    </dgm:pt>
    <dgm:pt modelId="{2116D754-3E92-41FE-BD31-7E75EAE8068C}" type="pres">
      <dgm:prSet presAssocID="{81BBE38B-8171-4D84-875D-CC88C879A6C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24178-9715-403A-804D-1F12CD694C5A}" type="pres">
      <dgm:prSet presAssocID="{8BEA12E9-81DD-4C17-B7A1-A664DCFD5CF8}" presName="spacer" presStyleCnt="0"/>
      <dgm:spPr/>
    </dgm:pt>
    <dgm:pt modelId="{BD4D4495-1C00-4D96-8ECE-3195C5B2E1BB}" type="pres">
      <dgm:prSet presAssocID="{B11D077B-6BEE-40F8-9A4D-6FFA6E9E05F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6BA041-2229-4E58-8696-E07B1F8621D0}" type="presOf" srcId="{F1BAD7DF-6451-420C-A36C-D2E9B4CC096C}" destId="{DE6FA55B-BEB7-4E7A-8577-1D3CF89AA2D1}" srcOrd="0" destOrd="0" presId="urn:microsoft.com/office/officeart/2005/8/layout/vList2"/>
    <dgm:cxn modelId="{5C64D7A6-75B3-45FC-8274-60F7E3B84C09}" type="presOf" srcId="{315C41EA-251C-4784-A919-D3D7F4172A9A}" destId="{E56A2996-8521-42D0-8B6E-572CE9771DF2}" srcOrd="0" destOrd="0" presId="urn:microsoft.com/office/officeart/2005/8/layout/vList2"/>
    <dgm:cxn modelId="{54656682-C97F-40DB-AC43-D53C8FCD3863}" srcId="{A8613042-5C72-4970-8EBD-1B558D0622EC}" destId="{4B20EB9C-2244-4CA4-B061-F6DE5C84FEF9}" srcOrd="0" destOrd="0" parTransId="{896A0E2C-1514-495E-8C9B-79AC8F276871}" sibTransId="{F18CD957-BADC-4929-BA90-7170A17C6274}"/>
    <dgm:cxn modelId="{2DA7162A-C745-4A95-8C0F-A73A6CA414C6}" type="presOf" srcId="{B11D077B-6BEE-40F8-9A4D-6FFA6E9E05F6}" destId="{BD4D4495-1C00-4D96-8ECE-3195C5B2E1BB}" srcOrd="0" destOrd="0" presId="urn:microsoft.com/office/officeart/2005/8/layout/vList2"/>
    <dgm:cxn modelId="{D5659940-94C7-4DF3-9EF3-8DDF3A735F1D}" type="presOf" srcId="{81BBE38B-8171-4D84-875D-CC88C879A6CB}" destId="{2116D754-3E92-41FE-BD31-7E75EAE8068C}" srcOrd="0" destOrd="0" presId="urn:microsoft.com/office/officeart/2005/8/layout/vList2"/>
    <dgm:cxn modelId="{2185E7CB-21BF-4BBA-91A3-CB75E595F669}" srcId="{A8613042-5C72-4970-8EBD-1B558D0622EC}" destId="{315C41EA-251C-4784-A919-D3D7F4172A9A}" srcOrd="2" destOrd="0" parTransId="{4AFC2C68-F54D-4055-8EDD-7323E97FED11}" sibTransId="{B9F0D6D3-58BF-4DCA-B66F-AC4C24C59EF9}"/>
    <dgm:cxn modelId="{7BFA8F9C-BA7D-4483-AC87-4D7D62482019}" type="presOf" srcId="{9F14A9EE-35BC-4723-B6E1-CA3F1C8B807E}" destId="{BD506C93-B99C-47BC-9B18-0B02CDE8C33E}" srcOrd="0" destOrd="0" presId="urn:microsoft.com/office/officeart/2005/8/layout/vList2"/>
    <dgm:cxn modelId="{D418F4D7-75F2-4932-9C07-FA5BAEF69A1E}" type="presOf" srcId="{70FC0CA5-6533-4561-A842-28610CB23279}" destId="{10B5EABE-3E30-4F4B-826A-DE73264DA84A}" srcOrd="0" destOrd="0" presId="urn:microsoft.com/office/officeart/2005/8/layout/vList2"/>
    <dgm:cxn modelId="{4398C179-BBA6-4278-8424-18D284EEDA9E}" srcId="{A8613042-5C72-4970-8EBD-1B558D0622EC}" destId="{9F14A9EE-35BC-4723-B6E1-CA3F1C8B807E}" srcOrd="1" destOrd="0" parTransId="{8BA67F75-209D-4BF1-A7D9-A462ED58AE84}" sibTransId="{0CCBF067-A560-4AD1-B0E8-E2FBC42523CF}"/>
    <dgm:cxn modelId="{505B95A8-A062-49A2-B257-B65EAB26EAE8}" srcId="{A8613042-5C72-4970-8EBD-1B558D0622EC}" destId="{F1BAD7DF-6451-420C-A36C-D2E9B4CC096C}" srcOrd="3" destOrd="0" parTransId="{130ABF22-A513-4778-8AB3-1ECDD7C63DB8}" sibTransId="{D4E48E97-83E7-4A00-A195-9B2DF1D35EF0}"/>
    <dgm:cxn modelId="{B6072065-5ED6-453D-9DA0-43B98265BE74}" srcId="{A8613042-5C72-4970-8EBD-1B558D0622EC}" destId="{70FC0CA5-6533-4561-A842-28610CB23279}" srcOrd="4" destOrd="0" parTransId="{D998F9BE-990C-4EA7-9BB4-4FBE6F554925}" sibTransId="{FDAD9540-9DA8-4323-B748-BD2078C230D9}"/>
    <dgm:cxn modelId="{F8BAD770-0D5B-4EC6-B4BE-6F9225569C3E}" type="presOf" srcId="{A8613042-5C72-4970-8EBD-1B558D0622EC}" destId="{C5E251E6-642C-4C0C-871D-00D474EB7B12}" srcOrd="0" destOrd="0" presId="urn:microsoft.com/office/officeart/2005/8/layout/vList2"/>
    <dgm:cxn modelId="{CBD586D5-4E8F-487A-B0B8-A2EF03CDB2E2}" type="presOf" srcId="{4B20EB9C-2244-4CA4-B061-F6DE5C84FEF9}" destId="{4644311F-A893-4B4D-BE08-487CDFC9620B}" srcOrd="0" destOrd="0" presId="urn:microsoft.com/office/officeart/2005/8/layout/vList2"/>
    <dgm:cxn modelId="{0E8171CC-DCDB-4F4B-AD23-A33AC85157E1}" srcId="{A8613042-5C72-4970-8EBD-1B558D0622EC}" destId="{B11D077B-6BEE-40F8-9A4D-6FFA6E9E05F6}" srcOrd="6" destOrd="0" parTransId="{B5EEEB26-189C-4E4E-BCE5-A4B4BCAD2E4C}" sibTransId="{6567E554-D7F1-433D-9546-2762FBA8001E}"/>
    <dgm:cxn modelId="{8D222852-9086-4A1F-9DB1-E4994C169EDF}" srcId="{A8613042-5C72-4970-8EBD-1B558D0622EC}" destId="{81BBE38B-8171-4D84-875D-CC88C879A6CB}" srcOrd="5" destOrd="0" parTransId="{D9533411-C19B-4C82-A955-E7161E361D18}" sibTransId="{8BEA12E9-81DD-4C17-B7A1-A664DCFD5CF8}"/>
    <dgm:cxn modelId="{1C790E0B-2A1F-4B92-B1E6-F87CCD36FC61}" type="presParOf" srcId="{C5E251E6-642C-4C0C-871D-00D474EB7B12}" destId="{4644311F-A893-4B4D-BE08-487CDFC9620B}" srcOrd="0" destOrd="0" presId="urn:microsoft.com/office/officeart/2005/8/layout/vList2"/>
    <dgm:cxn modelId="{4FEE0709-4189-4CCB-9E14-F817496F4D0D}" type="presParOf" srcId="{C5E251E6-642C-4C0C-871D-00D474EB7B12}" destId="{2FFCA123-9B0B-4820-AB91-8F166CF08751}" srcOrd="1" destOrd="0" presId="urn:microsoft.com/office/officeart/2005/8/layout/vList2"/>
    <dgm:cxn modelId="{4E7D5C63-C3FD-48AD-8BDC-5FA098FE4C55}" type="presParOf" srcId="{C5E251E6-642C-4C0C-871D-00D474EB7B12}" destId="{BD506C93-B99C-47BC-9B18-0B02CDE8C33E}" srcOrd="2" destOrd="0" presId="urn:microsoft.com/office/officeart/2005/8/layout/vList2"/>
    <dgm:cxn modelId="{974B23ED-9C72-4F31-9D0C-8DF3E90EC7DF}" type="presParOf" srcId="{C5E251E6-642C-4C0C-871D-00D474EB7B12}" destId="{6D22E93B-26DD-4FC9-9AC3-4BB8AFFB9FEF}" srcOrd="3" destOrd="0" presId="urn:microsoft.com/office/officeart/2005/8/layout/vList2"/>
    <dgm:cxn modelId="{54946F5C-4354-42E6-AF70-11E5225953B6}" type="presParOf" srcId="{C5E251E6-642C-4C0C-871D-00D474EB7B12}" destId="{E56A2996-8521-42D0-8B6E-572CE9771DF2}" srcOrd="4" destOrd="0" presId="urn:microsoft.com/office/officeart/2005/8/layout/vList2"/>
    <dgm:cxn modelId="{2982376B-8C26-4022-A166-A668AFEF484D}" type="presParOf" srcId="{C5E251E6-642C-4C0C-871D-00D474EB7B12}" destId="{B99D6673-9048-4C34-989E-048FED1635D0}" srcOrd="5" destOrd="0" presId="urn:microsoft.com/office/officeart/2005/8/layout/vList2"/>
    <dgm:cxn modelId="{8CC0C1BD-162A-4676-99E2-D8512CBC001B}" type="presParOf" srcId="{C5E251E6-642C-4C0C-871D-00D474EB7B12}" destId="{DE6FA55B-BEB7-4E7A-8577-1D3CF89AA2D1}" srcOrd="6" destOrd="0" presId="urn:microsoft.com/office/officeart/2005/8/layout/vList2"/>
    <dgm:cxn modelId="{146E605A-D1B7-4E25-AFBC-242F35D9CAE6}" type="presParOf" srcId="{C5E251E6-642C-4C0C-871D-00D474EB7B12}" destId="{4D58C944-5A96-4458-92FC-29D2EAACBB11}" srcOrd="7" destOrd="0" presId="urn:microsoft.com/office/officeart/2005/8/layout/vList2"/>
    <dgm:cxn modelId="{85062439-0FEC-4058-92F8-297069906CC2}" type="presParOf" srcId="{C5E251E6-642C-4C0C-871D-00D474EB7B12}" destId="{10B5EABE-3E30-4F4B-826A-DE73264DA84A}" srcOrd="8" destOrd="0" presId="urn:microsoft.com/office/officeart/2005/8/layout/vList2"/>
    <dgm:cxn modelId="{327193B2-B988-470F-922F-EEAC76179A08}" type="presParOf" srcId="{C5E251E6-642C-4C0C-871D-00D474EB7B12}" destId="{1AD2F96E-8D3D-4935-ACEA-95447B85D444}" srcOrd="9" destOrd="0" presId="urn:microsoft.com/office/officeart/2005/8/layout/vList2"/>
    <dgm:cxn modelId="{AB3EDEF7-2086-4659-92D9-0FA3D8E2464E}" type="presParOf" srcId="{C5E251E6-642C-4C0C-871D-00D474EB7B12}" destId="{2116D754-3E92-41FE-BD31-7E75EAE8068C}" srcOrd="10" destOrd="0" presId="urn:microsoft.com/office/officeart/2005/8/layout/vList2"/>
    <dgm:cxn modelId="{EC6F25AA-60DC-4511-9DA9-DA55F171AFF9}" type="presParOf" srcId="{C5E251E6-642C-4C0C-871D-00D474EB7B12}" destId="{84024178-9715-403A-804D-1F12CD694C5A}" srcOrd="11" destOrd="0" presId="urn:microsoft.com/office/officeart/2005/8/layout/vList2"/>
    <dgm:cxn modelId="{2A8490B7-D323-48D1-81C7-F4292F3E3FF2}" type="presParOf" srcId="{C5E251E6-642C-4C0C-871D-00D474EB7B12}" destId="{BD4D4495-1C00-4D96-8ECE-3195C5B2E1B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0EB9C-2244-4CA4-B061-F6DE5C84FEF9}">
      <dgm:prSet custT="1"/>
      <dgm:spPr/>
      <dgm:t>
        <a:bodyPr/>
        <a:lstStyle/>
        <a:p>
          <a:pPr algn="ctr"/>
          <a:r>
            <a:rPr lang="ru-RU" sz="2800" b="1" dirty="0" smtClean="0"/>
            <a:t>Ключевые участники молодежной политики</a:t>
          </a:r>
          <a:endParaRPr lang="ru-RU" sz="2800" dirty="0"/>
        </a:p>
      </dgm:t>
    </dgm:pt>
    <dgm:pt modelId="{896A0E2C-1514-495E-8C9B-79AC8F276871}" type="parTrans" cxnId="{54656682-C97F-40DB-AC43-D53C8FCD3863}">
      <dgm:prSet/>
      <dgm:spPr/>
      <dgm:t>
        <a:bodyPr/>
        <a:lstStyle/>
        <a:p>
          <a:endParaRPr lang="ru-RU"/>
        </a:p>
      </dgm:t>
    </dgm:pt>
    <dgm:pt modelId="{F18CD957-BADC-4929-BA90-7170A17C6274}" type="sibTrans" cxnId="{54656682-C97F-40DB-AC43-D53C8FCD3863}">
      <dgm:prSet/>
      <dgm:spPr/>
      <dgm:t>
        <a:bodyPr/>
        <a:lstStyle/>
        <a:p>
          <a:endParaRPr lang="ru-RU"/>
        </a:p>
      </dgm:t>
    </dgm:pt>
    <dgm:pt modelId="{A28ED813-40EA-42E3-A0F4-C00DCE3B8E00}">
      <dgm:prSet/>
      <dgm:spPr/>
      <dgm:t>
        <a:bodyPr/>
        <a:lstStyle/>
        <a:p>
          <a:r>
            <a:rPr lang="ru-RU" dirty="0" smtClean="0"/>
            <a:t>Органы государственного управления (реализация молодежной политики для достижения целевых показателей национальных стратегий и программ);</a:t>
          </a:r>
          <a:endParaRPr lang="ru-RU" dirty="0"/>
        </a:p>
      </dgm:t>
    </dgm:pt>
    <dgm:pt modelId="{5CCE0590-A982-443A-A8CB-C705972A0D60}" type="parTrans" cxnId="{5423699D-9B5D-47C7-9148-65E0431DFCF0}">
      <dgm:prSet/>
      <dgm:spPr/>
      <dgm:t>
        <a:bodyPr/>
        <a:lstStyle/>
        <a:p>
          <a:endParaRPr lang="ru-RU"/>
        </a:p>
      </dgm:t>
    </dgm:pt>
    <dgm:pt modelId="{EEF61549-7C35-4A03-8F41-6614A2F31698}" type="sibTrans" cxnId="{5423699D-9B5D-47C7-9148-65E0431DFCF0}">
      <dgm:prSet/>
      <dgm:spPr/>
      <dgm:t>
        <a:bodyPr/>
        <a:lstStyle/>
        <a:p>
          <a:endParaRPr lang="ru-RU"/>
        </a:p>
      </dgm:t>
    </dgm:pt>
    <dgm:pt modelId="{BB54E235-2FF0-4A9F-90BC-935229D8F80D}">
      <dgm:prSet/>
      <dgm:spPr/>
      <dgm:t>
        <a:bodyPr/>
        <a:lstStyle/>
        <a:p>
          <a:r>
            <a:rPr lang="ru-RU" dirty="0" smtClean="0"/>
            <a:t>Органы местного самоуправления (разработка специальных местных молодежных планов и выделение средств из местного бюджета);</a:t>
          </a:r>
          <a:endParaRPr lang="ru-RU" dirty="0"/>
        </a:p>
      </dgm:t>
    </dgm:pt>
    <dgm:pt modelId="{A5428D06-7F0C-46D3-A025-C02FB22AF9C1}" type="parTrans" cxnId="{581A8580-7272-4F9D-99E7-B6AA96DC99DF}">
      <dgm:prSet/>
      <dgm:spPr/>
      <dgm:t>
        <a:bodyPr/>
        <a:lstStyle/>
        <a:p>
          <a:endParaRPr lang="ru-RU"/>
        </a:p>
      </dgm:t>
    </dgm:pt>
    <dgm:pt modelId="{33DC90B7-6055-4204-9E2D-0565F8691048}" type="sibTrans" cxnId="{581A8580-7272-4F9D-99E7-B6AA96DC99DF}">
      <dgm:prSet/>
      <dgm:spPr/>
      <dgm:t>
        <a:bodyPr/>
        <a:lstStyle/>
        <a:p>
          <a:endParaRPr lang="ru-RU"/>
        </a:p>
      </dgm:t>
    </dgm:pt>
    <dgm:pt modelId="{52EE68AB-DC4A-440A-B378-CA06E0167C93}">
      <dgm:prSet/>
      <dgm:spPr/>
      <dgm:t>
        <a:bodyPr/>
        <a:lstStyle/>
        <a:p>
          <a:r>
            <a:rPr lang="ru-RU" smtClean="0"/>
            <a:t>Политические партии (молодежные крылья);</a:t>
          </a:r>
          <a:endParaRPr lang="ru-RU"/>
        </a:p>
      </dgm:t>
    </dgm:pt>
    <dgm:pt modelId="{7130DF4F-164C-440E-A482-704ABD681EE3}" type="parTrans" cxnId="{FD1C43D0-4737-4B32-9EFB-974ED79D0540}">
      <dgm:prSet/>
      <dgm:spPr/>
      <dgm:t>
        <a:bodyPr/>
        <a:lstStyle/>
        <a:p>
          <a:endParaRPr lang="ru-RU"/>
        </a:p>
      </dgm:t>
    </dgm:pt>
    <dgm:pt modelId="{1CA3D6FA-21D2-48B5-BA5F-71600A85C941}" type="sibTrans" cxnId="{FD1C43D0-4737-4B32-9EFB-974ED79D0540}">
      <dgm:prSet/>
      <dgm:spPr/>
      <dgm:t>
        <a:bodyPr/>
        <a:lstStyle/>
        <a:p>
          <a:endParaRPr lang="ru-RU"/>
        </a:p>
      </dgm:t>
    </dgm:pt>
    <dgm:pt modelId="{E75D0050-BC07-4B4B-983D-160E26E91422}">
      <dgm:prSet/>
      <dgm:spPr/>
      <dgm:t>
        <a:bodyPr/>
        <a:lstStyle/>
        <a:p>
          <a:r>
            <a:rPr lang="ru-RU" smtClean="0"/>
            <a:t>Некоммерческие организации (решение конкретных проблем конкретных групп молодежи);</a:t>
          </a:r>
          <a:endParaRPr lang="ru-RU"/>
        </a:p>
      </dgm:t>
    </dgm:pt>
    <dgm:pt modelId="{687F5465-4F13-4F55-B83F-E074251C32D1}" type="parTrans" cxnId="{530BE3DB-8DB7-4945-B776-5F4DCCD3FA1B}">
      <dgm:prSet/>
      <dgm:spPr/>
      <dgm:t>
        <a:bodyPr/>
        <a:lstStyle/>
        <a:p>
          <a:endParaRPr lang="ru-RU"/>
        </a:p>
      </dgm:t>
    </dgm:pt>
    <dgm:pt modelId="{1D380566-9872-46EE-BDB4-817ECB9383F4}" type="sibTrans" cxnId="{530BE3DB-8DB7-4945-B776-5F4DCCD3FA1B}">
      <dgm:prSet/>
      <dgm:spPr/>
      <dgm:t>
        <a:bodyPr/>
        <a:lstStyle/>
        <a:p>
          <a:endParaRPr lang="ru-RU"/>
        </a:p>
      </dgm:t>
    </dgm:pt>
    <dgm:pt modelId="{321A4C6B-BB4F-4E0C-891C-8C5200796FDD}">
      <dgm:prSet/>
      <dgm:spPr/>
      <dgm:t>
        <a:bodyPr/>
        <a:lstStyle/>
        <a:p>
          <a:r>
            <a:rPr lang="ru-RU" smtClean="0"/>
            <a:t>Международные гуманитарные организации и миссии (проекты и программы, направленные на молодежь);</a:t>
          </a:r>
          <a:endParaRPr lang="ru-RU"/>
        </a:p>
      </dgm:t>
    </dgm:pt>
    <dgm:pt modelId="{9A1DFDFC-71A6-41C0-A4EC-0E3CFBB0FA9D}" type="parTrans" cxnId="{C1833216-EF80-413D-9CCD-5F82B048F604}">
      <dgm:prSet/>
      <dgm:spPr/>
      <dgm:t>
        <a:bodyPr/>
        <a:lstStyle/>
        <a:p>
          <a:endParaRPr lang="ru-RU"/>
        </a:p>
      </dgm:t>
    </dgm:pt>
    <dgm:pt modelId="{A6AFE4CA-6836-4EBF-B732-72C0B1EE6488}" type="sibTrans" cxnId="{C1833216-EF80-413D-9CCD-5F82B048F604}">
      <dgm:prSet/>
      <dgm:spPr/>
      <dgm:t>
        <a:bodyPr/>
        <a:lstStyle/>
        <a:p>
          <a:endParaRPr lang="ru-RU"/>
        </a:p>
      </dgm:t>
    </dgm:pt>
    <dgm:pt modelId="{147ACB33-3451-4690-A0D8-245F582446B3}">
      <dgm:prSet/>
      <dgm:spPr/>
      <dgm:t>
        <a:bodyPr/>
        <a:lstStyle/>
        <a:p>
          <a:r>
            <a:rPr lang="ru-RU" smtClean="0"/>
            <a:t>Религиозные организации (формирование нравственных ориентиров);</a:t>
          </a:r>
          <a:endParaRPr lang="ru-RU"/>
        </a:p>
      </dgm:t>
    </dgm:pt>
    <dgm:pt modelId="{556A63F1-A527-4FD1-B388-07876A9BC2C7}" type="parTrans" cxnId="{CB749FDF-77EC-474C-8584-FD5F28CFEC07}">
      <dgm:prSet/>
      <dgm:spPr/>
      <dgm:t>
        <a:bodyPr/>
        <a:lstStyle/>
        <a:p>
          <a:endParaRPr lang="ru-RU"/>
        </a:p>
      </dgm:t>
    </dgm:pt>
    <dgm:pt modelId="{17FE9676-89B0-42A7-B421-0ED7767F6650}" type="sibTrans" cxnId="{CB749FDF-77EC-474C-8584-FD5F28CFEC07}">
      <dgm:prSet/>
      <dgm:spPr/>
      <dgm:t>
        <a:bodyPr/>
        <a:lstStyle/>
        <a:p>
          <a:endParaRPr lang="ru-RU"/>
        </a:p>
      </dgm:t>
    </dgm:pt>
    <dgm:pt modelId="{4231568D-3319-45E7-A039-AE779F874780}">
      <dgm:prSet/>
      <dgm:spPr/>
      <dgm:t>
        <a:bodyPr/>
        <a:lstStyle/>
        <a:p>
          <a:r>
            <a:rPr lang="ru-RU" smtClean="0"/>
            <a:t>Неформальные социальные группы (криминальные структуры различных направлений).</a:t>
          </a:r>
          <a:endParaRPr lang="ru-RU"/>
        </a:p>
      </dgm:t>
    </dgm:pt>
    <dgm:pt modelId="{2B9FA359-9824-4A87-9635-45DC4AF298AB}" type="parTrans" cxnId="{F84171F0-E730-42F9-AECC-4F2F167ECAFB}">
      <dgm:prSet/>
      <dgm:spPr/>
      <dgm:t>
        <a:bodyPr/>
        <a:lstStyle/>
        <a:p>
          <a:endParaRPr lang="ru-RU"/>
        </a:p>
      </dgm:t>
    </dgm:pt>
    <dgm:pt modelId="{DF4E659B-B29B-4C64-B23F-876274707FA5}" type="sibTrans" cxnId="{F84171F0-E730-42F9-AECC-4F2F167ECAFB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4311F-A893-4B4D-BE08-487CDFC9620B}" type="pres">
      <dgm:prSet presAssocID="{4B20EB9C-2244-4CA4-B061-F6DE5C84FEF9}" presName="parentText" presStyleLbl="node1" presStyleIdx="0" presStyleCnt="8" custScaleY="126630" custLinFactY="-519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CA123-9B0B-4820-AB91-8F166CF08751}" type="pres">
      <dgm:prSet presAssocID="{F18CD957-BADC-4929-BA90-7170A17C6274}" presName="spacer" presStyleCnt="0"/>
      <dgm:spPr/>
    </dgm:pt>
    <dgm:pt modelId="{D688F56A-1ABD-482F-8FC7-BCBC49F29BF0}" type="pres">
      <dgm:prSet presAssocID="{A28ED813-40EA-42E3-A0F4-C00DCE3B8E00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3EAE2-FCB1-4716-B7A3-A126D8019C68}" type="pres">
      <dgm:prSet presAssocID="{EEF61549-7C35-4A03-8F41-6614A2F31698}" presName="spacer" presStyleCnt="0"/>
      <dgm:spPr/>
    </dgm:pt>
    <dgm:pt modelId="{052CCC6D-C738-4B05-A595-B33F3C75A273}" type="pres">
      <dgm:prSet presAssocID="{BB54E235-2FF0-4A9F-90BC-935229D8F80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85940-6357-4554-92B5-AF71358AAFAC}" type="pres">
      <dgm:prSet presAssocID="{33DC90B7-6055-4204-9E2D-0565F8691048}" presName="spacer" presStyleCnt="0"/>
      <dgm:spPr/>
    </dgm:pt>
    <dgm:pt modelId="{5FCBBAE8-7F87-4002-8E78-0AEA5B9DF287}" type="pres">
      <dgm:prSet presAssocID="{52EE68AB-DC4A-440A-B378-CA06E0167C9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42069-8DB3-495D-905D-554F799F6951}" type="pres">
      <dgm:prSet presAssocID="{1CA3D6FA-21D2-48B5-BA5F-71600A85C941}" presName="spacer" presStyleCnt="0"/>
      <dgm:spPr/>
    </dgm:pt>
    <dgm:pt modelId="{EE3F1170-7D90-4226-B3E5-86B01B1B8014}" type="pres">
      <dgm:prSet presAssocID="{E75D0050-BC07-4B4B-983D-160E26E9142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ECCAD-51E9-4449-B5E2-17076BE40E4E}" type="pres">
      <dgm:prSet presAssocID="{1D380566-9872-46EE-BDB4-817ECB9383F4}" presName="spacer" presStyleCnt="0"/>
      <dgm:spPr/>
    </dgm:pt>
    <dgm:pt modelId="{54B319A7-D32E-411A-A786-B57184A1DA28}" type="pres">
      <dgm:prSet presAssocID="{321A4C6B-BB4F-4E0C-891C-8C5200796FD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4981C-0029-41FC-9BA7-6F214DD178C4}" type="pres">
      <dgm:prSet presAssocID="{A6AFE4CA-6836-4EBF-B732-72C0B1EE6488}" presName="spacer" presStyleCnt="0"/>
      <dgm:spPr/>
    </dgm:pt>
    <dgm:pt modelId="{D49832C5-2C58-40E4-8112-BA60B0B9D8AC}" type="pres">
      <dgm:prSet presAssocID="{147ACB33-3451-4690-A0D8-245F582446B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0DD57-8057-48A5-9CF8-2F5888F4EC7B}" type="pres">
      <dgm:prSet presAssocID="{17FE9676-89B0-42A7-B421-0ED7767F6650}" presName="spacer" presStyleCnt="0"/>
      <dgm:spPr/>
    </dgm:pt>
    <dgm:pt modelId="{B8EFA270-257A-4011-BA18-0C019F9C8F10}" type="pres">
      <dgm:prSet presAssocID="{4231568D-3319-45E7-A039-AE779F87478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56682-C97F-40DB-AC43-D53C8FCD3863}" srcId="{A8613042-5C72-4970-8EBD-1B558D0622EC}" destId="{4B20EB9C-2244-4CA4-B061-F6DE5C84FEF9}" srcOrd="0" destOrd="0" parTransId="{896A0E2C-1514-495E-8C9B-79AC8F276871}" sibTransId="{F18CD957-BADC-4929-BA90-7170A17C6274}"/>
    <dgm:cxn modelId="{530BE3DB-8DB7-4945-B776-5F4DCCD3FA1B}" srcId="{A8613042-5C72-4970-8EBD-1B558D0622EC}" destId="{E75D0050-BC07-4B4B-983D-160E26E91422}" srcOrd="4" destOrd="0" parTransId="{687F5465-4F13-4F55-B83F-E074251C32D1}" sibTransId="{1D380566-9872-46EE-BDB4-817ECB9383F4}"/>
    <dgm:cxn modelId="{F84171F0-E730-42F9-AECC-4F2F167ECAFB}" srcId="{A8613042-5C72-4970-8EBD-1B558D0622EC}" destId="{4231568D-3319-45E7-A039-AE779F874780}" srcOrd="7" destOrd="0" parTransId="{2B9FA359-9824-4A87-9635-45DC4AF298AB}" sibTransId="{DF4E659B-B29B-4C64-B23F-876274707FA5}"/>
    <dgm:cxn modelId="{FD1C43D0-4737-4B32-9EFB-974ED79D0540}" srcId="{A8613042-5C72-4970-8EBD-1B558D0622EC}" destId="{52EE68AB-DC4A-440A-B378-CA06E0167C93}" srcOrd="3" destOrd="0" parTransId="{7130DF4F-164C-440E-A482-704ABD681EE3}" sibTransId="{1CA3D6FA-21D2-48B5-BA5F-71600A85C941}"/>
    <dgm:cxn modelId="{E6E5095E-E110-4BD4-971C-D1B21F8ACDE0}" type="presOf" srcId="{A8613042-5C72-4970-8EBD-1B558D0622EC}" destId="{C5E251E6-642C-4C0C-871D-00D474EB7B12}" srcOrd="0" destOrd="0" presId="urn:microsoft.com/office/officeart/2005/8/layout/vList2"/>
    <dgm:cxn modelId="{47E0D79F-94A1-45D8-8EAA-AC5CB26895FF}" type="presOf" srcId="{147ACB33-3451-4690-A0D8-245F582446B3}" destId="{D49832C5-2C58-40E4-8112-BA60B0B9D8AC}" srcOrd="0" destOrd="0" presId="urn:microsoft.com/office/officeart/2005/8/layout/vList2"/>
    <dgm:cxn modelId="{A50E7F9D-A21C-4AEA-9AF9-AFD7F2BB7300}" type="presOf" srcId="{4B20EB9C-2244-4CA4-B061-F6DE5C84FEF9}" destId="{4644311F-A893-4B4D-BE08-487CDFC9620B}" srcOrd="0" destOrd="0" presId="urn:microsoft.com/office/officeart/2005/8/layout/vList2"/>
    <dgm:cxn modelId="{5423699D-9B5D-47C7-9148-65E0431DFCF0}" srcId="{A8613042-5C72-4970-8EBD-1B558D0622EC}" destId="{A28ED813-40EA-42E3-A0F4-C00DCE3B8E00}" srcOrd="1" destOrd="0" parTransId="{5CCE0590-A982-443A-A8CB-C705972A0D60}" sibTransId="{EEF61549-7C35-4A03-8F41-6614A2F31698}"/>
    <dgm:cxn modelId="{777B2D35-CBB2-4D1A-939D-E7FA99ACE7D1}" type="presOf" srcId="{321A4C6B-BB4F-4E0C-891C-8C5200796FDD}" destId="{54B319A7-D32E-411A-A786-B57184A1DA28}" srcOrd="0" destOrd="0" presId="urn:microsoft.com/office/officeart/2005/8/layout/vList2"/>
    <dgm:cxn modelId="{C1833216-EF80-413D-9CCD-5F82B048F604}" srcId="{A8613042-5C72-4970-8EBD-1B558D0622EC}" destId="{321A4C6B-BB4F-4E0C-891C-8C5200796FDD}" srcOrd="5" destOrd="0" parTransId="{9A1DFDFC-71A6-41C0-A4EC-0E3CFBB0FA9D}" sibTransId="{A6AFE4CA-6836-4EBF-B732-72C0B1EE6488}"/>
    <dgm:cxn modelId="{0A6D4D78-2471-4912-AFC0-9FE8F0250C35}" type="presOf" srcId="{A28ED813-40EA-42E3-A0F4-C00DCE3B8E00}" destId="{D688F56A-1ABD-482F-8FC7-BCBC49F29BF0}" srcOrd="0" destOrd="0" presId="urn:microsoft.com/office/officeart/2005/8/layout/vList2"/>
    <dgm:cxn modelId="{48E66F7B-9803-4C79-9809-AD15E5014EA5}" type="presOf" srcId="{4231568D-3319-45E7-A039-AE779F874780}" destId="{B8EFA270-257A-4011-BA18-0C019F9C8F10}" srcOrd="0" destOrd="0" presId="urn:microsoft.com/office/officeart/2005/8/layout/vList2"/>
    <dgm:cxn modelId="{4ECDE1A0-20A0-4C69-9108-81E062F459CC}" type="presOf" srcId="{52EE68AB-DC4A-440A-B378-CA06E0167C93}" destId="{5FCBBAE8-7F87-4002-8E78-0AEA5B9DF287}" srcOrd="0" destOrd="0" presId="urn:microsoft.com/office/officeart/2005/8/layout/vList2"/>
    <dgm:cxn modelId="{CB749FDF-77EC-474C-8584-FD5F28CFEC07}" srcId="{A8613042-5C72-4970-8EBD-1B558D0622EC}" destId="{147ACB33-3451-4690-A0D8-245F582446B3}" srcOrd="6" destOrd="0" parTransId="{556A63F1-A527-4FD1-B388-07876A9BC2C7}" sibTransId="{17FE9676-89B0-42A7-B421-0ED7767F6650}"/>
    <dgm:cxn modelId="{581A8580-7272-4F9D-99E7-B6AA96DC99DF}" srcId="{A8613042-5C72-4970-8EBD-1B558D0622EC}" destId="{BB54E235-2FF0-4A9F-90BC-935229D8F80D}" srcOrd="2" destOrd="0" parTransId="{A5428D06-7F0C-46D3-A025-C02FB22AF9C1}" sibTransId="{33DC90B7-6055-4204-9E2D-0565F8691048}"/>
    <dgm:cxn modelId="{CAE522FA-3001-40B5-B1EF-D3D9EE9C556B}" type="presOf" srcId="{E75D0050-BC07-4B4B-983D-160E26E91422}" destId="{EE3F1170-7D90-4226-B3E5-86B01B1B8014}" srcOrd="0" destOrd="0" presId="urn:microsoft.com/office/officeart/2005/8/layout/vList2"/>
    <dgm:cxn modelId="{71779479-6888-4F5E-ABFD-5A0236AC27F1}" type="presOf" srcId="{BB54E235-2FF0-4A9F-90BC-935229D8F80D}" destId="{052CCC6D-C738-4B05-A595-B33F3C75A273}" srcOrd="0" destOrd="0" presId="urn:microsoft.com/office/officeart/2005/8/layout/vList2"/>
    <dgm:cxn modelId="{D5C52008-6D3B-4BB7-AABE-F0D4A3E5F56A}" type="presParOf" srcId="{C5E251E6-642C-4C0C-871D-00D474EB7B12}" destId="{4644311F-A893-4B4D-BE08-487CDFC9620B}" srcOrd="0" destOrd="0" presId="urn:microsoft.com/office/officeart/2005/8/layout/vList2"/>
    <dgm:cxn modelId="{A9D50C58-6D01-4539-BBC7-7C62CA6D2429}" type="presParOf" srcId="{C5E251E6-642C-4C0C-871D-00D474EB7B12}" destId="{2FFCA123-9B0B-4820-AB91-8F166CF08751}" srcOrd="1" destOrd="0" presId="urn:microsoft.com/office/officeart/2005/8/layout/vList2"/>
    <dgm:cxn modelId="{3A89A526-62FA-48E9-8F60-B12439D13830}" type="presParOf" srcId="{C5E251E6-642C-4C0C-871D-00D474EB7B12}" destId="{D688F56A-1ABD-482F-8FC7-BCBC49F29BF0}" srcOrd="2" destOrd="0" presId="urn:microsoft.com/office/officeart/2005/8/layout/vList2"/>
    <dgm:cxn modelId="{6B344776-413E-4A75-B756-A9FFAD6A6599}" type="presParOf" srcId="{C5E251E6-642C-4C0C-871D-00D474EB7B12}" destId="{3553EAE2-FCB1-4716-B7A3-A126D8019C68}" srcOrd="3" destOrd="0" presId="urn:microsoft.com/office/officeart/2005/8/layout/vList2"/>
    <dgm:cxn modelId="{734A2085-C2BD-4F72-83F7-471CEB6F09C4}" type="presParOf" srcId="{C5E251E6-642C-4C0C-871D-00D474EB7B12}" destId="{052CCC6D-C738-4B05-A595-B33F3C75A273}" srcOrd="4" destOrd="0" presId="urn:microsoft.com/office/officeart/2005/8/layout/vList2"/>
    <dgm:cxn modelId="{0330DEA9-B0C8-4E39-9E44-2DEB415314EB}" type="presParOf" srcId="{C5E251E6-642C-4C0C-871D-00D474EB7B12}" destId="{F9685940-6357-4554-92B5-AF71358AAFAC}" srcOrd="5" destOrd="0" presId="urn:microsoft.com/office/officeart/2005/8/layout/vList2"/>
    <dgm:cxn modelId="{85F92571-C2BC-4EF0-882C-94FAF72ADE19}" type="presParOf" srcId="{C5E251E6-642C-4C0C-871D-00D474EB7B12}" destId="{5FCBBAE8-7F87-4002-8E78-0AEA5B9DF287}" srcOrd="6" destOrd="0" presId="urn:microsoft.com/office/officeart/2005/8/layout/vList2"/>
    <dgm:cxn modelId="{8386851F-950B-4EC7-9C02-9FC819AD4742}" type="presParOf" srcId="{C5E251E6-642C-4C0C-871D-00D474EB7B12}" destId="{4B842069-8DB3-495D-905D-554F799F6951}" srcOrd="7" destOrd="0" presId="urn:microsoft.com/office/officeart/2005/8/layout/vList2"/>
    <dgm:cxn modelId="{55213141-CB07-400C-8AD8-898E00BE557A}" type="presParOf" srcId="{C5E251E6-642C-4C0C-871D-00D474EB7B12}" destId="{EE3F1170-7D90-4226-B3E5-86B01B1B8014}" srcOrd="8" destOrd="0" presId="urn:microsoft.com/office/officeart/2005/8/layout/vList2"/>
    <dgm:cxn modelId="{BC7A6FEC-46CB-4534-9872-B2E5550F34AD}" type="presParOf" srcId="{C5E251E6-642C-4C0C-871D-00D474EB7B12}" destId="{E22ECCAD-51E9-4449-B5E2-17076BE40E4E}" srcOrd="9" destOrd="0" presId="urn:microsoft.com/office/officeart/2005/8/layout/vList2"/>
    <dgm:cxn modelId="{CFE552DB-1E83-4F50-902E-AA3F8843CF9F}" type="presParOf" srcId="{C5E251E6-642C-4C0C-871D-00D474EB7B12}" destId="{54B319A7-D32E-411A-A786-B57184A1DA28}" srcOrd="10" destOrd="0" presId="urn:microsoft.com/office/officeart/2005/8/layout/vList2"/>
    <dgm:cxn modelId="{9882A298-8281-433C-9E69-42C1419D8AE2}" type="presParOf" srcId="{C5E251E6-642C-4C0C-871D-00D474EB7B12}" destId="{EC24981C-0029-41FC-9BA7-6F214DD178C4}" srcOrd="11" destOrd="0" presId="urn:microsoft.com/office/officeart/2005/8/layout/vList2"/>
    <dgm:cxn modelId="{79B0BE6B-EE11-4652-A306-ACB27201E89A}" type="presParOf" srcId="{C5E251E6-642C-4C0C-871D-00D474EB7B12}" destId="{D49832C5-2C58-40E4-8112-BA60B0B9D8AC}" srcOrd="12" destOrd="0" presId="urn:microsoft.com/office/officeart/2005/8/layout/vList2"/>
    <dgm:cxn modelId="{CC0250D2-9FF0-4F16-94E1-AC52F843415D}" type="presParOf" srcId="{C5E251E6-642C-4C0C-871D-00D474EB7B12}" destId="{7840DD57-8057-48A5-9CF8-2F5888F4EC7B}" srcOrd="13" destOrd="0" presId="urn:microsoft.com/office/officeart/2005/8/layout/vList2"/>
    <dgm:cxn modelId="{5366E9F6-889E-49C2-99B7-DEF231099D15}" type="presParOf" srcId="{C5E251E6-642C-4C0C-871D-00D474EB7B12}" destId="{B8EFA270-257A-4011-BA18-0C019F9C8F1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0EB9C-2244-4CA4-B061-F6DE5C84FEF9}">
      <dgm:prSet custT="1"/>
      <dgm:spPr/>
      <dgm:t>
        <a:bodyPr/>
        <a:lstStyle/>
        <a:p>
          <a:pPr algn="ctr"/>
          <a:r>
            <a:rPr lang="ru-RU" sz="2800" b="1" dirty="0" smtClean="0"/>
            <a:t>Право участия молодежи в общественно-политической жизни страны</a:t>
          </a:r>
          <a:endParaRPr lang="ru-RU" sz="2800" dirty="0"/>
        </a:p>
      </dgm:t>
    </dgm:pt>
    <dgm:pt modelId="{896A0E2C-1514-495E-8C9B-79AC8F276871}" type="parTrans" cxnId="{54656682-C97F-40DB-AC43-D53C8FCD3863}">
      <dgm:prSet/>
      <dgm:spPr/>
      <dgm:t>
        <a:bodyPr/>
        <a:lstStyle/>
        <a:p>
          <a:endParaRPr lang="ru-RU"/>
        </a:p>
      </dgm:t>
    </dgm:pt>
    <dgm:pt modelId="{F18CD957-BADC-4929-BA90-7170A17C6274}" type="sibTrans" cxnId="{54656682-C97F-40DB-AC43-D53C8FCD3863}">
      <dgm:prSet/>
      <dgm:spPr/>
      <dgm:t>
        <a:bodyPr/>
        <a:lstStyle/>
        <a:p>
          <a:endParaRPr lang="ru-RU"/>
        </a:p>
      </dgm:t>
    </dgm:pt>
    <dgm:pt modelId="{A28ED813-40EA-42E3-A0F4-C00DCE3B8E00}">
      <dgm:prSet custT="1"/>
      <dgm:spPr/>
      <dgm:t>
        <a:bodyPr/>
        <a:lstStyle/>
        <a:p>
          <a:r>
            <a:rPr lang="ru-RU" sz="1800" dirty="0" smtClean="0"/>
            <a:t>Право избирать имеют граждане Кыргызской Республики, достигшие 18 лет. (Активное избирательное право</a:t>
          </a:r>
          <a:r>
            <a:rPr lang="ru-RU" sz="500" dirty="0" smtClean="0"/>
            <a:t>)</a:t>
          </a:r>
          <a:endParaRPr lang="ru-RU" sz="500" dirty="0"/>
        </a:p>
      </dgm:t>
    </dgm:pt>
    <dgm:pt modelId="{5CCE0590-A982-443A-A8CB-C705972A0D60}" type="parTrans" cxnId="{5423699D-9B5D-47C7-9148-65E0431DFCF0}">
      <dgm:prSet/>
      <dgm:spPr/>
      <dgm:t>
        <a:bodyPr/>
        <a:lstStyle/>
        <a:p>
          <a:endParaRPr lang="ru-RU"/>
        </a:p>
      </dgm:t>
    </dgm:pt>
    <dgm:pt modelId="{EEF61549-7C35-4A03-8F41-6614A2F31698}" type="sibTrans" cxnId="{5423699D-9B5D-47C7-9148-65E0431DFCF0}">
      <dgm:prSet/>
      <dgm:spPr/>
      <dgm:t>
        <a:bodyPr/>
        <a:lstStyle/>
        <a:p>
          <a:endParaRPr lang="ru-RU"/>
        </a:p>
      </dgm:t>
    </dgm:pt>
    <dgm:pt modelId="{BB54E235-2FF0-4A9F-90BC-935229D8F80D}">
      <dgm:prSet custT="1"/>
      <dgm:spPr/>
      <dgm:t>
        <a:bodyPr/>
        <a:lstStyle/>
        <a:p>
          <a:r>
            <a:rPr lang="ru-RU" sz="1800" dirty="0" smtClean="0"/>
            <a:t>Депутатом </a:t>
          </a:r>
          <a:r>
            <a:rPr lang="ru-RU" sz="1800" dirty="0" err="1" smtClean="0"/>
            <a:t>Жогорку</a:t>
          </a:r>
          <a:r>
            <a:rPr lang="ru-RU" sz="1800" dirty="0" smtClean="0"/>
            <a:t> </a:t>
          </a:r>
          <a:r>
            <a:rPr lang="ru-RU" sz="1800" dirty="0" err="1" smtClean="0"/>
            <a:t>Кенеша</a:t>
          </a:r>
          <a:r>
            <a:rPr lang="ru-RU" sz="1800" dirty="0" smtClean="0"/>
            <a:t> может быть избран гражданин Кыргызской Республики, достигший на день проведения выборов 21 года</a:t>
          </a:r>
          <a:endParaRPr lang="ru-RU" sz="1800" dirty="0"/>
        </a:p>
      </dgm:t>
    </dgm:pt>
    <dgm:pt modelId="{A5428D06-7F0C-46D3-A025-C02FB22AF9C1}" type="parTrans" cxnId="{581A8580-7272-4F9D-99E7-B6AA96DC99DF}">
      <dgm:prSet/>
      <dgm:spPr/>
      <dgm:t>
        <a:bodyPr/>
        <a:lstStyle/>
        <a:p>
          <a:endParaRPr lang="ru-RU"/>
        </a:p>
      </dgm:t>
    </dgm:pt>
    <dgm:pt modelId="{33DC90B7-6055-4204-9E2D-0565F8691048}" type="sibTrans" cxnId="{581A8580-7272-4F9D-99E7-B6AA96DC99DF}">
      <dgm:prSet/>
      <dgm:spPr/>
      <dgm:t>
        <a:bodyPr/>
        <a:lstStyle/>
        <a:p>
          <a:endParaRPr lang="ru-RU"/>
        </a:p>
      </dgm:t>
    </dgm:pt>
    <dgm:pt modelId="{52EE68AB-DC4A-440A-B378-CA06E0167C93}">
      <dgm:prSet custT="1"/>
      <dgm:spPr/>
      <dgm:t>
        <a:bodyPr/>
        <a:lstStyle/>
        <a:p>
          <a:r>
            <a:rPr lang="ru-RU" sz="1800" dirty="0" smtClean="0"/>
            <a:t>При определении списков кандидатов в депутаты </a:t>
          </a:r>
          <a:r>
            <a:rPr lang="ru-RU" sz="1800" dirty="0" err="1" smtClean="0"/>
            <a:t>Жогорку</a:t>
          </a:r>
          <a:r>
            <a:rPr lang="ru-RU" sz="1800" dirty="0" smtClean="0"/>
            <a:t> </a:t>
          </a:r>
          <a:r>
            <a:rPr lang="ru-RU" sz="1800" dirty="0" err="1" smtClean="0"/>
            <a:t>Кенеша</a:t>
          </a:r>
          <a:r>
            <a:rPr lang="ru-RU" sz="1800" dirty="0" smtClean="0"/>
            <a:t> не менее 15 процентов кандидатов не старше 35 лет должны быть включены в список, при этом не менее 5 кандидатов из них должны быть включены в список первых 65 кандидатов.</a:t>
          </a:r>
          <a:endParaRPr lang="ru-RU" sz="1800" dirty="0"/>
        </a:p>
      </dgm:t>
    </dgm:pt>
    <dgm:pt modelId="{7130DF4F-164C-440E-A482-704ABD681EE3}" type="parTrans" cxnId="{FD1C43D0-4737-4B32-9EFB-974ED79D0540}">
      <dgm:prSet/>
      <dgm:spPr/>
      <dgm:t>
        <a:bodyPr/>
        <a:lstStyle/>
        <a:p>
          <a:endParaRPr lang="ru-RU"/>
        </a:p>
      </dgm:t>
    </dgm:pt>
    <dgm:pt modelId="{1CA3D6FA-21D2-48B5-BA5F-71600A85C941}" type="sibTrans" cxnId="{FD1C43D0-4737-4B32-9EFB-974ED79D0540}">
      <dgm:prSet/>
      <dgm:spPr/>
      <dgm:t>
        <a:bodyPr/>
        <a:lstStyle/>
        <a:p>
          <a:endParaRPr lang="ru-RU"/>
        </a:p>
      </dgm:t>
    </dgm:pt>
    <dgm:pt modelId="{E75D0050-BC07-4B4B-983D-160E26E91422}">
      <dgm:prSet custT="1"/>
      <dgm:spPr/>
      <dgm:t>
        <a:bodyPr/>
        <a:lstStyle/>
        <a:p>
          <a:r>
            <a:rPr lang="ru-RU" sz="1800" dirty="0" smtClean="0"/>
            <a:t>Президентом может быть избран гражданин Кыргызской Республики, не имеющий гражданства иностранного государства, не моложе 35 лет </a:t>
          </a:r>
          <a:endParaRPr lang="ru-RU" sz="1800" dirty="0"/>
        </a:p>
      </dgm:t>
    </dgm:pt>
    <dgm:pt modelId="{687F5465-4F13-4F55-B83F-E074251C32D1}" type="parTrans" cxnId="{530BE3DB-8DB7-4945-B776-5F4DCCD3FA1B}">
      <dgm:prSet/>
      <dgm:spPr/>
      <dgm:t>
        <a:bodyPr/>
        <a:lstStyle/>
        <a:p>
          <a:endParaRPr lang="ru-RU"/>
        </a:p>
      </dgm:t>
    </dgm:pt>
    <dgm:pt modelId="{1D380566-9872-46EE-BDB4-817ECB9383F4}" type="sibTrans" cxnId="{530BE3DB-8DB7-4945-B776-5F4DCCD3FA1B}">
      <dgm:prSet/>
      <dgm:spPr/>
      <dgm:t>
        <a:bodyPr/>
        <a:lstStyle/>
        <a:p>
          <a:endParaRPr lang="ru-RU"/>
        </a:p>
      </dgm:t>
    </dgm:pt>
    <dgm:pt modelId="{321A4C6B-BB4F-4E0C-891C-8C5200796FDD}">
      <dgm:prSet custT="1"/>
      <dgm:spPr/>
      <dgm:t>
        <a:bodyPr/>
        <a:lstStyle/>
        <a:p>
          <a:r>
            <a:rPr lang="ru-RU" sz="1800" dirty="0" smtClean="0">
              <a:latin typeface="+mn-lt"/>
              <a:cs typeface="Times New Roman" panose="02020603050405020304" pitchFamily="18" charset="0"/>
            </a:rPr>
            <a:t>Депутатом местного </a:t>
          </a:r>
          <a:r>
            <a:rPr lang="ru-RU" sz="1800" dirty="0" err="1" smtClean="0">
              <a:latin typeface="+mn-lt"/>
              <a:cs typeface="Times New Roman" panose="02020603050405020304" pitchFamily="18" charset="0"/>
            </a:rPr>
            <a:t>кенеша</a:t>
          </a:r>
          <a:r>
            <a:rPr lang="ru-RU" sz="1800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1800" dirty="0" smtClean="0">
              <a:latin typeface="+mn-lt"/>
            </a:rPr>
            <a:t>может быть избран гражданин Кыргызской Республики, достигший на день проведения выборов 21 года,</a:t>
          </a:r>
          <a:r>
            <a:rPr lang="ru-RU" sz="1800" dirty="0" smtClean="0">
              <a:latin typeface="+mn-lt"/>
              <a:cs typeface="Times New Roman" panose="02020603050405020304" pitchFamily="18" charset="0"/>
            </a:rPr>
            <a:t> постоянно проживающий на территории соответствующего муниципального образования</a:t>
          </a:r>
          <a:endParaRPr lang="ru-RU" sz="1800" dirty="0"/>
        </a:p>
      </dgm:t>
    </dgm:pt>
    <dgm:pt modelId="{9A1DFDFC-71A6-41C0-A4EC-0E3CFBB0FA9D}" type="parTrans" cxnId="{C1833216-EF80-413D-9CCD-5F82B048F604}">
      <dgm:prSet/>
      <dgm:spPr/>
      <dgm:t>
        <a:bodyPr/>
        <a:lstStyle/>
        <a:p>
          <a:endParaRPr lang="ru-RU"/>
        </a:p>
      </dgm:t>
    </dgm:pt>
    <dgm:pt modelId="{A6AFE4CA-6836-4EBF-B732-72C0B1EE6488}" type="sibTrans" cxnId="{C1833216-EF80-413D-9CCD-5F82B048F604}">
      <dgm:prSet/>
      <dgm:spPr/>
      <dgm:t>
        <a:bodyPr/>
        <a:lstStyle/>
        <a:p>
          <a:endParaRPr lang="ru-RU"/>
        </a:p>
      </dgm:t>
    </dgm:pt>
    <dgm:pt modelId="{147ACB33-3451-4690-A0D8-245F582446B3}">
      <dgm:prSet custT="1"/>
      <dgm:spPr/>
      <dgm:t>
        <a:bodyPr/>
        <a:lstStyle/>
        <a:p>
          <a:r>
            <a:rPr lang="ru-RU" sz="1800" dirty="0" smtClean="0"/>
            <a:t>Граждане КР, достигшие 21 летнего возраста имеют право занимать должности в государственной службе. Граждане КР, достигшие 18 летнего возраста имеют право занимать должности в  муниципальной службе. </a:t>
          </a:r>
          <a:endParaRPr lang="ru-RU" sz="1800" dirty="0"/>
        </a:p>
      </dgm:t>
    </dgm:pt>
    <dgm:pt modelId="{556A63F1-A527-4FD1-B388-07876A9BC2C7}" type="parTrans" cxnId="{CB749FDF-77EC-474C-8584-FD5F28CFEC07}">
      <dgm:prSet/>
      <dgm:spPr/>
      <dgm:t>
        <a:bodyPr/>
        <a:lstStyle/>
        <a:p>
          <a:endParaRPr lang="ru-RU"/>
        </a:p>
      </dgm:t>
    </dgm:pt>
    <dgm:pt modelId="{17FE9676-89B0-42A7-B421-0ED7767F6650}" type="sibTrans" cxnId="{CB749FDF-77EC-474C-8584-FD5F28CFEC07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4311F-A893-4B4D-BE08-487CDFC9620B}" type="pres">
      <dgm:prSet presAssocID="{4B20EB9C-2244-4CA4-B061-F6DE5C84FEF9}" presName="parentText" presStyleLbl="node1" presStyleIdx="0" presStyleCnt="7" custScaleY="98443" custLinFactY="-519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CA123-9B0B-4820-AB91-8F166CF08751}" type="pres">
      <dgm:prSet presAssocID="{F18CD957-BADC-4929-BA90-7170A17C6274}" presName="spacer" presStyleCnt="0"/>
      <dgm:spPr/>
    </dgm:pt>
    <dgm:pt modelId="{D688F56A-1ABD-482F-8FC7-BCBC49F29BF0}" type="pres">
      <dgm:prSet presAssocID="{A28ED813-40EA-42E3-A0F4-C00DCE3B8E00}" presName="parentText" presStyleLbl="node1" presStyleIdx="1" presStyleCnt="7" custScaleY="64248" custLinFactY="2624" custLinFactNeighborX="-36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3EAE2-FCB1-4716-B7A3-A126D8019C68}" type="pres">
      <dgm:prSet presAssocID="{EEF61549-7C35-4A03-8F41-6614A2F31698}" presName="spacer" presStyleCnt="0"/>
      <dgm:spPr/>
    </dgm:pt>
    <dgm:pt modelId="{052CCC6D-C738-4B05-A595-B33F3C75A273}" type="pres">
      <dgm:prSet presAssocID="{BB54E235-2FF0-4A9F-90BC-935229D8F80D}" presName="parentText" presStyleLbl="node1" presStyleIdx="2" presStyleCnt="7" custScaleY="752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85940-6357-4554-92B5-AF71358AAFAC}" type="pres">
      <dgm:prSet presAssocID="{33DC90B7-6055-4204-9E2D-0565F8691048}" presName="spacer" presStyleCnt="0"/>
      <dgm:spPr/>
    </dgm:pt>
    <dgm:pt modelId="{5FCBBAE8-7F87-4002-8E78-0AEA5B9DF287}" type="pres">
      <dgm:prSet presAssocID="{52EE68AB-DC4A-440A-B378-CA06E0167C93}" presName="parentText" presStyleLbl="node1" presStyleIdx="3" presStyleCnt="7" custScaleY="1141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42069-8DB3-495D-905D-554F799F6951}" type="pres">
      <dgm:prSet presAssocID="{1CA3D6FA-21D2-48B5-BA5F-71600A85C941}" presName="spacer" presStyleCnt="0"/>
      <dgm:spPr/>
    </dgm:pt>
    <dgm:pt modelId="{EE3F1170-7D90-4226-B3E5-86B01B1B8014}" type="pres">
      <dgm:prSet presAssocID="{E75D0050-BC07-4B4B-983D-160E26E91422}" presName="parentText" presStyleLbl="node1" presStyleIdx="4" presStyleCnt="7" custScaleY="75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ECCAD-51E9-4449-B5E2-17076BE40E4E}" type="pres">
      <dgm:prSet presAssocID="{1D380566-9872-46EE-BDB4-817ECB9383F4}" presName="spacer" presStyleCnt="0"/>
      <dgm:spPr/>
    </dgm:pt>
    <dgm:pt modelId="{54B319A7-D32E-411A-A786-B57184A1DA28}" type="pres">
      <dgm:prSet presAssocID="{321A4C6B-BB4F-4E0C-891C-8C5200796FD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4981C-0029-41FC-9BA7-6F214DD178C4}" type="pres">
      <dgm:prSet presAssocID="{A6AFE4CA-6836-4EBF-B732-72C0B1EE6488}" presName="spacer" presStyleCnt="0"/>
      <dgm:spPr/>
    </dgm:pt>
    <dgm:pt modelId="{D49832C5-2C58-40E4-8112-BA60B0B9D8AC}" type="pres">
      <dgm:prSet presAssocID="{147ACB33-3451-4690-A0D8-245F582446B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56682-C97F-40DB-AC43-D53C8FCD3863}" srcId="{A8613042-5C72-4970-8EBD-1B558D0622EC}" destId="{4B20EB9C-2244-4CA4-B061-F6DE5C84FEF9}" srcOrd="0" destOrd="0" parTransId="{896A0E2C-1514-495E-8C9B-79AC8F276871}" sibTransId="{F18CD957-BADC-4929-BA90-7170A17C6274}"/>
    <dgm:cxn modelId="{530BE3DB-8DB7-4945-B776-5F4DCCD3FA1B}" srcId="{A8613042-5C72-4970-8EBD-1B558D0622EC}" destId="{E75D0050-BC07-4B4B-983D-160E26E91422}" srcOrd="4" destOrd="0" parTransId="{687F5465-4F13-4F55-B83F-E074251C32D1}" sibTransId="{1D380566-9872-46EE-BDB4-817ECB9383F4}"/>
    <dgm:cxn modelId="{B45E7B46-8F10-4605-B9C1-C3E0C6F6A830}" type="presOf" srcId="{A28ED813-40EA-42E3-A0F4-C00DCE3B8E00}" destId="{D688F56A-1ABD-482F-8FC7-BCBC49F29BF0}" srcOrd="0" destOrd="0" presId="urn:microsoft.com/office/officeart/2005/8/layout/vList2"/>
    <dgm:cxn modelId="{354CB2E3-A782-44A5-8E44-09896B488DDD}" type="presOf" srcId="{147ACB33-3451-4690-A0D8-245F582446B3}" destId="{D49832C5-2C58-40E4-8112-BA60B0B9D8AC}" srcOrd="0" destOrd="0" presId="urn:microsoft.com/office/officeart/2005/8/layout/vList2"/>
    <dgm:cxn modelId="{FD1C43D0-4737-4B32-9EFB-974ED79D0540}" srcId="{A8613042-5C72-4970-8EBD-1B558D0622EC}" destId="{52EE68AB-DC4A-440A-B378-CA06E0167C93}" srcOrd="3" destOrd="0" parTransId="{7130DF4F-164C-440E-A482-704ABD681EE3}" sibTransId="{1CA3D6FA-21D2-48B5-BA5F-71600A85C941}"/>
    <dgm:cxn modelId="{5423699D-9B5D-47C7-9148-65E0431DFCF0}" srcId="{A8613042-5C72-4970-8EBD-1B558D0622EC}" destId="{A28ED813-40EA-42E3-A0F4-C00DCE3B8E00}" srcOrd="1" destOrd="0" parTransId="{5CCE0590-A982-443A-A8CB-C705972A0D60}" sibTransId="{EEF61549-7C35-4A03-8F41-6614A2F31698}"/>
    <dgm:cxn modelId="{C1C1DAC3-04BC-4B07-B306-BE287709DA0E}" type="presOf" srcId="{4B20EB9C-2244-4CA4-B061-F6DE5C84FEF9}" destId="{4644311F-A893-4B4D-BE08-487CDFC9620B}" srcOrd="0" destOrd="0" presId="urn:microsoft.com/office/officeart/2005/8/layout/vList2"/>
    <dgm:cxn modelId="{C1833216-EF80-413D-9CCD-5F82B048F604}" srcId="{A8613042-5C72-4970-8EBD-1B558D0622EC}" destId="{321A4C6B-BB4F-4E0C-891C-8C5200796FDD}" srcOrd="5" destOrd="0" parTransId="{9A1DFDFC-71A6-41C0-A4EC-0E3CFBB0FA9D}" sibTransId="{A6AFE4CA-6836-4EBF-B732-72C0B1EE6488}"/>
    <dgm:cxn modelId="{BA6918C1-6041-426E-B756-AA5E9741190E}" type="presOf" srcId="{A8613042-5C72-4970-8EBD-1B558D0622EC}" destId="{C5E251E6-642C-4C0C-871D-00D474EB7B12}" srcOrd="0" destOrd="0" presId="urn:microsoft.com/office/officeart/2005/8/layout/vList2"/>
    <dgm:cxn modelId="{44A76F50-2CAD-46E6-917F-80A69C11CB0F}" type="presOf" srcId="{E75D0050-BC07-4B4B-983D-160E26E91422}" destId="{EE3F1170-7D90-4226-B3E5-86B01B1B8014}" srcOrd="0" destOrd="0" presId="urn:microsoft.com/office/officeart/2005/8/layout/vList2"/>
    <dgm:cxn modelId="{CB749FDF-77EC-474C-8584-FD5F28CFEC07}" srcId="{A8613042-5C72-4970-8EBD-1B558D0622EC}" destId="{147ACB33-3451-4690-A0D8-245F582446B3}" srcOrd="6" destOrd="0" parTransId="{556A63F1-A527-4FD1-B388-07876A9BC2C7}" sibTransId="{17FE9676-89B0-42A7-B421-0ED7767F6650}"/>
    <dgm:cxn modelId="{581A8580-7272-4F9D-99E7-B6AA96DC99DF}" srcId="{A8613042-5C72-4970-8EBD-1B558D0622EC}" destId="{BB54E235-2FF0-4A9F-90BC-935229D8F80D}" srcOrd="2" destOrd="0" parTransId="{A5428D06-7F0C-46D3-A025-C02FB22AF9C1}" sibTransId="{33DC90B7-6055-4204-9E2D-0565F8691048}"/>
    <dgm:cxn modelId="{6C7325D6-4125-4BEC-B2B6-8DC2369742C9}" type="presOf" srcId="{52EE68AB-DC4A-440A-B378-CA06E0167C93}" destId="{5FCBBAE8-7F87-4002-8E78-0AEA5B9DF287}" srcOrd="0" destOrd="0" presId="urn:microsoft.com/office/officeart/2005/8/layout/vList2"/>
    <dgm:cxn modelId="{C8930FDB-557F-4BB7-96AB-2E85AEB17B38}" type="presOf" srcId="{321A4C6B-BB4F-4E0C-891C-8C5200796FDD}" destId="{54B319A7-D32E-411A-A786-B57184A1DA28}" srcOrd="0" destOrd="0" presId="urn:microsoft.com/office/officeart/2005/8/layout/vList2"/>
    <dgm:cxn modelId="{52DF670A-86A7-459D-993A-AC9876C953F2}" type="presOf" srcId="{BB54E235-2FF0-4A9F-90BC-935229D8F80D}" destId="{052CCC6D-C738-4B05-A595-B33F3C75A273}" srcOrd="0" destOrd="0" presId="urn:microsoft.com/office/officeart/2005/8/layout/vList2"/>
    <dgm:cxn modelId="{66BB8726-9942-4366-AFBF-1720F416F5BF}" type="presParOf" srcId="{C5E251E6-642C-4C0C-871D-00D474EB7B12}" destId="{4644311F-A893-4B4D-BE08-487CDFC9620B}" srcOrd="0" destOrd="0" presId="urn:microsoft.com/office/officeart/2005/8/layout/vList2"/>
    <dgm:cxn modelId="{9FA062D0-844C-450D-98BA-BA49E9778A2A}" type="presParOf" srcId="{C5E251E6-642C-4C0C-871D-00D474EB7B12}" destId="{2FFCA123-9B0B-4820-AB91-8F166CF08751}" srcOrd="1" destOrd="0" presId="urn:microsoft.com/office/officeart/2005/8/layout/vList2"/>
    <dgm:cxn modelId="{60E27FA7-8E5E-411F-987D-FCC7C06B6716}" type="presParOf" srcId="{C5E251E6-642C-4C0C-871D-00D474EB7B12}" destId="{D688F56A-1ABD-482F-8FC7-BCBC49F29BF0}" srcOrd="2" destOrd="0" presId="urn:microsoft.com/office/officeart/2005/8/layout/vList2"/>
    <dgm:cxn modelId="{16C708C8-9C30-40D3-B0EC-96E25CCEFFE0}" type="presParOf" srcId="{C5E251E6-642C-4C0C-871D-00D474EB7B12}" destId="{3553EAE2-FCB1-4716-B7A3-A126D8019C68}" srcOrd="3" destOrd="0" presId="urn:microsoft.com/office/officeart/2005/8/layout/vList2"/>
    <dgm:cxn modelId="{CF0A5061-917F-4F79-AF92-F3231BA5EC54}" type="presParOf" srcId="{C5E251E6-642C-4C0C-871D-00D474EB7B12}" destId="{052CCC6D-C738-4B05-A595-B33F3C75A273}" srcOrd="4" destOrd="0" presId="urn:microsoft.com/office/officeart/2005/8/layout/vList2"/>
    <dgm:cxn modelId="{5CA5CFB9-AAD8-481B-9E93-4BC104EBD18E}" type="presParOf" srcId="{C5E251E6-642C-4C0C-871D-00D474EB7B12}" destId="{F9685940-6357-4554-92B5-AF71358AAFAC}" srcOrd="5" destOrd="0" presId="urn:microsoft.com/office/officeart/2005/8/layout/vList2"/>
    <dgm:cxn modelId="{8A913231-686D-4495-8425-F73208DA8D91}" type="presParOf" srcId="{C5E251E6-642C-4C0C-871D-00D474EB7B12}" destId="{5FCBBAE8-7F87-4002-8E78-0AEA5B9DF287}" srcOrd="6" destOrd="0" presId="urn:microsoft.com/office/officeart/2005/8/layout/vList2"/>
    <dgm:cxn modelId="{47D65E92-42F6-4191-BCE8-99FA5C087818}" type="presParOf" srcId="{C5E251E6-642C-4C0C-871D-00D474EB7B12}" destId="{4B842069-8DB3-495D-905D-554F799F6951}" srcOrd="7" destOrd="0" presId="urn:microsoft.com/office/officeart/2005/8/layout/vList2"/>
    <dgm:cxn modelId="{F0981957-AD9C-44C0-BA23-307022E39F46}" type="presParOf" srcId="{C5E251E6-642C-4C0C-871D-00D474EB7B12}" destId="{EE3F1170-7D90-4226-B3E5-86B01B1B8014}" srcOrd="8" destOrd="0" presId="urn:microsoft.com/office/officeart/2005/8/layout/vList2"/>
    <dgm:cxn modelId="{0C340FFC-71F5-4C63-A8B5-61F658694BD3}" type="presParOf" srcId="{C5E251E6-642C-4C0C-871D-00D474EB7B12}" destId="{E22ECCAD-51E9-4449-B5E2-17076BE40E4E}" srcOrd="9" destOrd="0" presId="urn:microsoft.com/office/officeart/2005/8/layout/vList2"/>
    <dgm:cxn modelId="{A1B83B09-A1E5-4A2C-9DD1-DAFCDD259C55}" type="presParOf" srcId="{C5E251E6-642C-4C0C-871D-00D474EB7B12}" destId="{54B319A7-D32E-411A-A786-B57184A1DA28}" srcOrd="10" destOrd="0" presId="urn:microsoft.com/office/officeart/2005/8/layout/vList2"/>
    <dgm:cxn modelId="{17EA5977-27AE-4AAB-A978-CA22EFD56A17}" type="presParOf" srcId="{C5E251E6-642C-4C0C-871D-00D474EB7B12}" destId="{EC24981C-0029-41FC-9BA7-6F214DD178C4}" srcOrd="11" destOrd="0" presId="urn:microsoft.com/office/officeart/2005/8/layout/vList2"/>
    <dgm:cxn modelId="{257D32E2-F587-4D0B-A548-34CD4CDA8774}" type="presParOf" srcId="{C5E251E6-642C-4C0C-871D-00D474EB7B12}" destId="{D49832C5-2C58-40E4-8112-BA60B0B9D8A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4DEDB-440E-4497-BEE2-183286612F3A}">
      <dgm:prSet custT="1"/>
      <dgm:spPr/>
      <dgm:t>
        <a:bodyPr/>
        <a:lstStyle/>
        <a:p>
          <a:pPr algn="just"/>
          <a:r>
            <a:rPr lang="ru-RU" sz="1800" dirty="0" smtClean="0"/>
            <a:t>Согласно данным </a:t>
          </a:r>
          <a:r>
            <a:rPr lang="ru-RU" sz="1800" dirty="0" err="1" smtClean="0"/>
            <a:t>Нацстатком</a:t>
          </a:r>
          <a:r>
            <a:rPr lang="ru-RU" sz="1800" dirty="0" smtClean="0"/>
            <a:t> КР, средний возраст населения Кыргызстана </a:t>
          </a:r>
          <a:r>
            <a:rPr lang="ky-KG" sz="1800" dirty="0" smtClean="0"/>
            <a:t>на </a:t>
          </a:r>
          <a:r>
            <a:rPr lang="ru-RU" sz="1800" dirty="0" smtClean="0"/>
            <a:t>начал</a:t>
          </a:r>
          <a:r>
            <a:rPr lang="ky-KG" sz="1800" dirty="0" smtClean="0"/>
            <a:t>о</a:t>
          </a:r>
          <a:r>
            <a:rPr lang="ru-RU" sz="1800" dirty="0" smtClean="0"/>
            <a:t> 201</a:t>
          </a:r>
          <a:r>
            <a:rPr lang="ky-KG" sz="1800" dirty="0" smtClean="0"/>
            <a:t>7</a:t>
          </a:r>
          <a:r>
            <a:rPr lang="ru-RU" sz="1800" dirty="0" smtClean="0"/>
            <a:t>г. составил 27,</a:t>
          </a:r>
          <a:r>
            <a:rPr lang="ky-KG" sz="1800" dirty="0" smtClean="0"/>
            <a:t>5</a:t>
          </a:r>
          <a:r>
            <a:rPr lang="ru-RU" sz="1800" dirty="0" smtClean="0"/>
            <a:t> лет для обоих полов, мужчин - 26,</a:t>
          </a:r>
          <a:r>
            <a:rPr lang="ky-KG" sz="1800" dirty="0" smtClean="0"/>
            <a:t>5</a:t>
          </a:r>
          <a:r>
            <a:rPr lang="ru-RU" sz="1800" dirty="0" smtClean="0"/>
            <a:t>, женщин – 28,</a:t>
          </a:r>
          <a:r>
            <a:rPr lang="ky-KG" sz="1800" dirty="0" smtClean="0"/>
            <a:t>4</a:t>
          </a:r>
          <a:r>
            <a:rPr lang="ru-RU" sz="1800" dirty="0" smtClean="0"/>
            <a:t> лет. Наиболее молодое население проживает в </a:t>
          </a:r>
          <a:r>
            <a:rPr lang="ru-RU" sz="1800" dirty="0" err="1" smtClean="0"/>
            <a:t>Ошской</a:t>
          </a:r>
          <a:r>
            <a:rPr lang="ru-RU" sz="1800" dirty="0" smtClean="0"/>
            <a:t>, </a:t>
          </a:r>
          <a:r>
            <a:rPr lang="ru-RU" sz="1800" dirty="0" err="1" smtClean="0"/>
            <a:t>Баткенской</a:t>
          </a:r>
          <a:r>
            <a:rPr lang="ru-RU" sz="1800" dirty="0" smtClean="0"/>
            <a:t>, </a:t>
          </a:r>
          <a:r>
            <a:rPr lang="ru-RU" sz="1800" dirty="0" err="1" smtClean="0"/>
            <a:t>Джалал-Абадской</a:t>
          </a:r>
          <a:r>
            <a:rPr lang="ru-RU" sz="1800" dirty="0" smtClean="0"/>
            <a:t> и </a:t>
          </a:r>
          <a:r>
            <a:rPr lang="ru-RU" sz="1800" dirty="0" err="1" smtClean="0"/>
            <a:t>Таласской</a:t>
          </a:r>
          <a:r>
            <a:rPr lang="ru-RU" sz="1800" dirty="0" smtClean="0"/>
            <a:t> областях – 26 лет, намного старше - в г. Бишкек и Чуйской области – </a:t>
          </a:r>
          <a:r>
            <a:rPr lang="ky-KG" sz="1800" dirty="0" smtClean="0"/>
            <a:t>около 30 </a:t>
          </a:r>
          <a:r>
            <a:rPr lang="ru-RU" sz="1800" dirty="0" smtClean="0"/>
            <a:t>лет для обоих полов.</a:t>
          </a:r>
          <a:endParaRPr lang="ru-RU" sz="1800" dirty="0"/>
        </a:p>
      </dgm:t>
    </dgm:pt>
    <dgm:pt modelId="{0758F8EC-E26C-422A-94DA-ED3B92F18A2B}" type="parTrans" cxnId="{47123DAD-82B9-45C0-AFB1-A5F91CEC5AA8}">
      <dgm:prSet/>
      <dgm:spPr/>
      <dgm:t>
        <a:bodyPr/>
        <a:lstStyle/>
        <a:p>
          <a:endParaRPr lang="ru-RU"/>
        </a:p>
      </dgm:t>
    </dgm:pt>
    <dgm:pt modelId="{499E6248-D046-4645-8E0F-C48D5A675C35}" type="sibTrans" cxnId="{47123DAD-82B9-45C0-AFB1-A5F91CEC5AA8}">
      <dgm:prSet/>
      <dgm:spPr/>
      <dgm:t>
        <a:bodyPr/>
        <a:lstStyle/>
        <a:p>
          <a:endParaRPr lang="ru-RU"/>
        </a:p>
      </dgm:t>
    </dgm:pt>
    <dgm:pt modelId="{7FC761AA-6B61-434B-A7AB-3ECDE415647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По индексу развития молодежи – (молодых людей в возрасте от 16 до 24 лет), Кыргызстан в 2015 году занял 64 место из 188 стран. По направлениям: продолжительность жизни и здоровье – 104 место, образование – 86 место, трудоустройство – 86 место, гражданское участие – 30, политическое участие (участие в принятии решений) – 90 место.</a:t>
          </a:r>
        </a:p>
      </dgm:t>
    </dgm:pt>
    <dgm:pt modelId="{FDC2A126-C12C-48B6-BD8D-2535F239335F}" type="parTrans" cxnId="{20A4914E-AAFE-4640-B53F-C63803E8D90E}">
      <dgm:prSet/>
      <dgm:spPr/>
      <dgm:t>
        <a:bodyPr/>
        <a:lstStyle/>
        <a:p>
          <a:endParaRPr lang="ru-RU"/>
        </a:p>
      </dgm:t>
    </dgm:pt>
    <dgm:pt modelId="{7AEC1E2C-135D-4772-87DD-62100D93C68F}" type="sibTrans" cxnId="{20A4914E-AAFE-4640-B53F-C63803E8D90E}">
      <dgm:prSet/>
      <dgm:spPr/>
      <dgm:t>
        <a:bodyPr/>
        <a:lstStyle/>
        <a:p>
          <a:endParaRPr lang="ru-RU"/>
        </a:p>
      </dgm:t>
    </dgm:pt>
    <dgm:pt modelId="{FA9828B0-7B1F-4359-83A0-901C07DEDCBD}">
      <dgm:prSet custT="1"/>
      <dgm:spPr/>
      <dgm:t>
        <a:bodyPr/>
        <a:lstStyle/>
        <a:p>
          <a:r>
            <a:rPr lang="ru-RU" sz="1800" dirty="0" smtClean="0"/>
            <a:t>Во всех областях уровень грамотности населения составляет 98-99%. Наименее развитой является </a:t>
          </a:r>
          <a:r>
            <a:rPr lang="ru-RU" sz="1800" dirty="0" err="1" smtClean="0"/>
            <a:t>Баткенская</a:t>
          </a:r>
          <a:r>
            <a:rPr lang="ru-RU" sz="1800" dirty="0" smtClean="0"/>
            <a:t> область, в которой уровень грамотности сельского населения составляет порядка 85%. Около 20% молодежи не учится и не занята </a:t>
          </a:r>
          <a:endParaRPr lang="ru-RU" sz="1800" dirty="0"/>
        </a:p>
      </dgm:t>
    </dgm:pt>
    <dgm:pt modelId="{14B3D8C9-2DA5-4A55-9A64-AB783AF723C9}" type="parTrans" cxnId="{48D83BEF-0604-4E09-A208-A364D328F810}">
      <dgm:prSet/>
      <dgm:spPr/>
      <dgm:t>
        <a:bodyPr/>
        <a:lstStyle/>
        <a:p>
          <a:endParaRPr lang="ru-RU"/>
        </a:p>
      </dgm:t>
    </dgm:pt>
    <dgm:pt modelId="{DA9C6A04-9382-4AC5-88DB-8F3535833077}" type="sibTrans" cxnId="{48D83BEF-0604-4E09-A208-A364D328F810}">
      <dgm:prSet/>
      <dgm:spPr/>
      <dgm:t>
        <a:bodyPr/>
        <a:lstStyle/>
        <a:p>
          <a:endParaRPr lang="ru-RU"/>
        </a:p>
      </dgm:t>
    </dgm:pt>
    <dgm:pt modelId="{F90CDBCC-F289-4FD4-8DD5-2E8E7AF5911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Согласно данным </a:t>
          </a:r>
          <a:r>
            <a:rPr lang="ru-RU" sz="1800" dirty="0" err="1" smtClean="0"/>
            <a:t>Нацстатком</a:t>
          </a:r>
          <a:r>
            <a:rPr lang="ru-RU" sz="1800" dirty="0" smtClean="0"/>
            <a:t> КР, на начало 2017 г. общее число молодежи (от 14 до 28 включительно) составляет  1,627,879 млн. человек (26% от общего числа населения).  Мужчины составляют 50,7 %,  женщины 49,2%. </a:t>
          </a:r>
        </a:p>
      </dgm:t>
    </dgm:pt>
    <dgm:pt modelId="{AA03B64B-5647-47F5-B4F7-15FC157BED29}" type="parTrans" cxnId="{6C09816D-4550-455A-90AC-7F12F8B59B0B}">
      <dgm:prSet/>
      <dgm:spPr/>
      <dgm:t>
        <a:bodyPr/>
        <a:lstStyle/>
        <a:p>
          <a:endParaRPr lang="ru-RU"/>
        </a:p>
      </dgm:t>
    </dgm:pt>
    <dgm:pt modelId="{0843A63A-71B8-47BB-BB02-8FDDDFABF58F}" type="sibTrans" cxnId="{6C09816D-4550-455A-90AC-7F12F8B59B0B}">
      <dgm:prSet/>
      <dgm:spPr/>
      <dgm:t>
        <a:bodyPr/>
        <a:lstStyle/>
        <a:p>
          <a:endParaRPr lang="ru-RU"/>
        </a:p>
      </dgm:t>
    </dgm:pt>
    <dgm:pt modelId="{851940B2-2059-4DBE-9B04-C517DD4AB8CB}">
      <dgm:prSet custT="1"/>
      <dgm:spPr/>
      <dgm:t>
        <a:bodyPr/>
        <a:lstStyle/>
        <a:p>
          <a:pPr algn="ctr"/>
          <a:r>
            <a:rPr lang="ru-RU" sz="2800" b="1" dirty="0" smtClean="0"/>
            <a:t>Статистика</a:t>
          </a:r>
          <a:endParaRPr lang="ru-RU" sz="2800" b="1" dirty="0"/>
        </a:p>
      </dgm:t>
    </dgm:pt>
    <dgm:pt modelId="{9B34E944-5D80-4798-A072-6F9E63A4ED48}" type="parTrans" cxnId="{318F4B4B-8398-45D5-A070-0E65A7CC043C}">
      <dgm:prSet/>
      <dgm:spPr/>
      <dgm:t>
        <a:bodyPr/>
        <a:lstStyle/>
        <a:p>
          <a:endParaRPr lang="ru-RU"/>
        </a:p>
      </dgm:t>
    </dgm:pt>
    <dgm:pt modelId="{08720098-6C39-4FD4-B05C-D969ABD52727}" type="sibTrans" cxnId="{318F4B4B-8398-45D5-A070-0E65A7CC043C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F7613F-3E9F-4759-B785-12E4D8953630}" type="pres">
      <dgm:prSet presAssocID="{851940B2-2059-4DBE-9B04-C517DD4AB8CB}" presName="parentText" presStyleLbl="node1" presStyleIdx="0" presStyleCnt="5" custScaleY="55821" custLinFactY="-553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37582-46E8-4151-882B-2E100AA96A36}" type="pres">
      <dgm:prSet presAssocID="{08720098-6C39-4FD4-B05C-D969ABD52727}" presName="spacer" presStyleCnt="0"/>
      <dgm:spPr/>
    </dgm:pt>
    <dgm:pt modelId="{C2C3AE07-DC13-4792-ADB0-6CFC5ACBAFE1}" type="pres">
      <dgm:prSet presAssocID="{F90CDBCC-F289-4FD4-8DD5-2E8E7AF59115}" presName="parentText" presStyleLbl="node1" presStyleIdx="1" presStyleCnt="5" custScaleY="72446" custLinFactNeighborY="29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AE5E6-7C36-464B-81BC-49208D0CA70D}" type="pres">
      <dgm:prSet presAssocID="{0843A63A-71B8-47BB-BB02-8FDDDFABF58F}" presName="spacer" presStyleCnt="0"/>
      <dgm:spPr/>
    </dgm:pt>
    <dgm:pt modelId="{9F1696C9-9147-4DD9-B4F9-5D6FB72E89E1}" type="pres">
      <dgm:prSet presAssocID="{3B54DEDB-440E-4497-BEE2-183286612F3A}" presName="parentText" presStyleLbl="node1" presStyleIdx="2" presStyleCnt="5" custScaleY="98394" custLinFactNeighborY="-240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4364A-A9AA-418F-8E6E-2B61DED4278C}" type="pres">
      <dgm:prSet presAssocID="{499E6248-D046-4645-8E0F-C48D5A675C35}" presName="spacer" presStyleCnt="0"/>
      <dgm:spPr/>
    </dgm:pt>
    <dgm:pt modelId="{A123D0B4-5782-41F2-85A3-C27614D0FE94}" type="pres">
      <dgm:prSet presAssocID="{7FC761AA-6B61-434B-A7AB-3ECDE415647B}" presName="parentText" presStyleLbl="node1" presStyleIdx="3" presStyleCnt="5" custScaleY="96531" custLinFactNeighborY="-649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CCA5B-CF3D-49C1-8BE8-3F7BBE695A6B}" type="pres">
      <dgm:prSet presAssocID="{7AEC1E2C-135D-4772-87DD-62100D93C68F}" presName="spacer" presStyleCnt="0"/>
      <dgm:spPr/>
    </dgm:pt>
    <dgm:pt modelId="{9C37E9DD-4108-477E-AE64-CE3BF81FB2E0}" type="pres">
      <dgm:prSet presAssocID="{FA9828B0-7B1F-4359-83A0-901C07DEDCBD}" presName="parentText" presStyleLbl="node1" presStyleIdx="4" presStyleCnt="5" custScaleY="73078" custLinFactNeighborY="-76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4180FD-2294-40FB-B6B7-0A2704A94473}" type="presOf" srcId="{A8613042-5C72-4970-8EBD-1B558D0622EC}" destId="{C5E251E6-642C-4C0C-871D-00D474EB7B12}" srcOrd="0" destOrd="0" presId="urn:microsoft.com/office/officeart/2005/8/layout/vList2"/>
    <dgm:cxn modelId="{6C09816D-4550-455A-90AC-7F12F8B59B0B}" srcId="{A8613042-5C72-4970-8EBD-1B558D0622EC}" destId="{F90CDBCC-F289-4FD4-8DD5-2E8E7AF59115}" srcOrd="1" destOrd="0" parTransId="{AA03B64B-5647-47F5-B4F7-15FC157BED29}" sibTransId="{0843A63A-71B8-47BB-BB02-8FDDDFABF58F}"/>
    <dgm:cxn modelId="{20A4914E-AAFE-4640-B53F-C63803E8D90E}" srcId="{A8613042-5C72-4970-8EBD-1B558D0622EC}" destId="{7FC761AA-6B61-434B-A7AB-3ECDE415647B}" srcOrd="3" destOrd="0" parTransId="{FDC2A126-C12C-48B6-BD8D-2535F239335F}" sibTransId="{7AEC1E2C-135D-4772-87DD-62100D93C68F}"/>
    <dgm:cxn modelId="{318F4B4B-8398-45D5-A070-0E65A7CC043C}" srcId="{A8613042-5C72-4970-8EBD-1B558D0622EC}" destId="{851940B2-2059-4DBE-9B04-C517DD4AB8CB}" srcOrd="0" destOrd="0" parTransId="{9B34E944-5D80-4798-A072-6F9E63A4ED48}" sibTransId="{08720098-6C39-4FD4-B05C-D969ABD52727}"/>
    <dgm:cxn modelId="{BC65B311-5099-4EB1-A213-246B868BF384}" type="presOf" srcId="{3B54DEDB-440E-4497-BEE2-183286612F3A}" destId="{9F1696C9-9147-4DD9-B4F9-5D6FB72E89E1}" srcOrd="0" destOrd="0" presId="urn:microsoft.com/office/officeart/2005/8/layout/vList2"/>
    <dgm:cxn modelId="{95A5A039-C4A4-483C-A97B-116910136E9A}" type="presOf" srcId="{7FC761AA-6B61-434B-A7AB-3ECDE415647B}" destId="{A123D0B4-5782-41F2-85A3-C27614D0FE94}" srcOrd="0" destOrd="0" presId="urn:microsoft.com/office/officeart/2005/8/layout/vList2"/>
    <dgm:cxn modelId="{48D83BEF-0604-4E09-A208-A364D328F810}" srcId="{A8613042-5C72-4970-8EBD-1B558D0622EC}" destId="{FA9828B0-7B1F-4359-83A0-901C07DEDCBD}" srcOrd="4" destOrd="0" parTransId="{14B3D8C9-2DA5-4A55-9A64-AB783AF723C9}" sibTransId="{DA9C6A04-9382-4AC5-88DB-8F3535833077}"/>
    <dgm:cxn modelId="{817AE322-EC18-4986-B4C1-7960B59A42ED}" type="presOf" srcId="{FA9828B0-7B1F-4359-83A0-901C07DEDCBD}" destId="{9C37E9DD-4108-477E-AE64-CE3BF81FB2E0}" srcOrd="0" destOrd="0" presId="urn:microsoft.com/office/officeart/2005/8/layout/vList2"/>
    <dgm:cxn modelId="{2AF0A2C8-341C-4263-9663-6F205F145C61}" type="presOf" srcId="{F90CDBCC-F289-4FD4-8DD5-2E8E7AF59115}" destId="{C2C3AE07-DC13-4792-ADB0-6CFC5ACBAFE1}" srcOrd="0" destOrd="0" presId="urn:microsoft.com/office/officeart/2005/8/layout/vList2"/>
    <dgm:cxn modelId="{47123DAD-82B9-45C0-AFB1-A5F91CEC5AA8}" srcId="{A8613042-5C72-4970-8EBD-1B558D0622EC}" destId="{3B54DEDB-440E-4497-BEE2-183286612F3A}" srcOrd="2" destOrd="0" parTransId="{0758F8EC-E26C-422A-94DA-ED3B92F18A2B}" sibTransId="{499E6248-D046-4645-8E0F-C48D5A675C35}"/>
    <dgm:cxn modelId="{272748D2-8DFE-4DB8-B4C1-7C3AD5AE8369}" type="presOf" srcId="{851940B2-2059-4DBE-9B04-C517DD4AB8CB}" destId="{2CF7613F-3E9F-4759-B785-12E4D8953630}" srcOrd="0" destOrd="0" presId="urn:microsoft.com/office/officeart/2005/8/layout/vList2"/>
    <dgm:cxn modelId="{BC3AD3B6-7CA6-4F89-B47E-8AF4CFD2EFF6}" type="presParOf" srcId="{C5E251E6-642C-4C0C-871D-00D474EB7B12}" destId="{2CF7613F-3E9F-4759-B785-12E4D8953630}" srcOrd="0" destOrd="0" presId="urn:microsoft.com/office/officeart/2005/8/layout/vList2"/>
    <dgm:cxn modelId="{AD31AE74-BAF2-47D7-B4A3-9C46D3F1E876}" type="presParOf" srcId="{C5E251E6-642C-4C0C-871D-00D474EB7B12}" destId="{97F37582-46E8-4151-882B-2E100AA96A36}" srcOrd="1" destOrd="0" presId="urn:microsoft.com/office/officeart/2005/8/layout/vList2"/>
    <dgm:cxn modelId="{8DD9ABFC-CAD5-4FB2-8C01-4E892385293E}" type="presParOf" srcId="{C5E251E6-642C-4C0C-871D-00D474EB7B12}" destId="{C2C3AE07-DC13-4792-ADB0-6CFC5ACBAFE1}" srcOrd="2" destOrd="0" presId="urn:microsoft.com/office/officeart/2005/8/layout/vList2"/>
    <dgm:cxn modelId="{A92AE9BA-EA96-4950-95B4-83C4DB02BBAA}" type="presParOf" srcId="{C5E251E6-642C-4C0C-871D-00D474EB7B12}" destId="{1DEAE5E6-7C36-464B-81BC-49208D0CA70D}" srcOrd="3" destOrd="0" presId="urn:microsoft.com/office/officeart/2005/8/layout/vList2"/>
    <dgm:cxn modelId="{518BFBDC-7CE2-431B-A6C0-846532A4536E}" type="presParOf" srcId="{C5E251E6-642C-4C0C-871D-00D474EB7B12}" destId="{9F1696C9-9147-4DD9-B4F9-5D6FB72E89E1}" srcOrd="4" destOrd="0" presId="urn:microsoft.com/office/officeart/2005/8/layout/vList2"/>
    <dgm:cxn modelId="{7CF9E34A-B795-4329-A84F-F3F159025CAC}" type="presParOf" srcId="{C5E251E6-642C-4C0C-871D-00D474EB7B12}" destId="{A954364A-A9AA-418F-8E6E-2B61DED4278C}" srcOrd="5" destOrd="0" presId="urn:microsoft.com/office/officeart/2005/8/layout/vList2"/>
    <dgm:cxn modelId="{C8BEA313-06E0-4E98-978E-E465AE9FCCD6}" type="presParOf" srcId="{C5E251E6-642C-4C0C-871D-00D474EB7B12}" destId="{A123D0B4-5782-41F2-85A3-C27614D0FE94}" srcOrd="6" destOrd="0" presId="urn:microsoft.com/office/officeart/2005/8/layout/vList2"/>
    <dgm:cxn modelId="{B425AF6A-D529-4E12-8F4B-A610F7F01711}" type="presParOf" srcId="{C5E251E6-642C-4C0C-871D-00D474EB7B12}" destId="{674CCA5B-CF3D-49C1-8BE8-3F7BBE695A6B}" srcOrd="7" destOrd="0" presId="urn:microsoft.com/office/officeart/2005/8/layout/vList2"/>
    <dgm:cxn modelId="{D5B13A53-3D4A-417E-B00B-E0680F195D98}" type="presParOf" srcId="{C5E251E6-642C-4C0C-871D-00D474EB7B12}" destId="{9C37E9DD-4108-477E-AE64-CE3BF81FB2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4DEDB-440E-4497-BEE2-183286612F3A}">
      <dgm:prSet custT="1"/>
      <dgm:spPr/>
      <dgm:t>
        <a:bodyPr/>
        <a:lstStyle/>
        <a:p>
          <a:pPr algn="just"/>
          <a:r>
            <a:rPr lang="ru-RU" sz="1800" dirty="0" smtClean="0"/>
            <a:t>Численность учащейся молодежи составляет примерно 629 тыс. чел. (37,3%, в том числе учащихся в общеобразовательных школах 321 тыс. чел, в ВУЗах порядка 222 тыс. чел.). Конъюнктура на внутреннем рынке труда и в странах, принимающих трудовую миграцию из Кыргызстана, задает новые тренды: растет число студентов в учебных заведениях среднего профессионального образования, снижается количество студентов вузов. </a:t>
          </a:r>
          <a:endParaRPr lang="ru-RU" sz="1800" dirty="0"/>
        </a:p>
      </dgm:t>
    </dgm:pt>
    <dgm:pt modelId="{0758F8EC-E26C-422A-94DA-ED3B92F18A2B}" type="parTrans" cxnId="{47123DAD-82B9-45C0-AFB1-A5F91CEC5AA8}">
      <dgm:prSet/>
      <dgm:spPr/>
      <dgm:t>
        <a:bodyPr/>
        <a:lstStyle/>
        <a:p>
          <a:endParaRPr lang="ru-RU"/>
        </a:p>
      </dgm:t>
    </dgm:pt>
    <dgm:pt modelId="{499E6248-D046-4645-8E0F-C48D5A675C35}" type="sibTrans" cxnId="{47123DAD-82B9-45C0-AFB1-A5F91CEC5AA8}">
      <dgm:prSet/>
      <dgm:spPr/>
      <dgm:t>
        <a:bodyPr/>
        <a:lstStyle/>
        <a:p>
          <a:endParaRPr lang="ru-RU"/>
        </a:p>
      </dgm:t>
    </dgm:pt>
    <dgm:pt modelId="{7FC761AA-6B61-434B-A7AB-3ECDE415647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Численность безработной молодежи в возрасте 15-28 лет составила 17,1%, 19-23 года - 43,6%, 24-28 лет - 39,2%. Значительное число молодых людей 15-19 лет находится на иждивении родственников. </a:t>
          </a:r>
        </a:p>
      </dgm:t>
    </dgm:pt>
    <dgm:pt modelId="{FDC2A126-C12C-48B6-BD8D-2535F239335F}" type="parTrans" cxnId="{20A4914E-AAFE-4640-B53F-C63803E8D90E}">
      <dgm:prSet/>
      <dgm:spPr/>
      <dgm:t>
        <a:bodyPr/>
        <a:lstStyle/>
        <a:p>
          <a:endParaRPr lang="ru-RU"/>
        </a:p>
      </dgm:t>
    </dgm:pt>
    <dgm:pt modelId="{7AEC1E2C-135D-4772-87DD-62100D93C68F}" type="sibTrans" cxnId="{20A4914E-AAFE-4640-B53F-C63803E8D90E}">
      <dgm:prSet/>
      <dgm:spPr/>
      <dgm:t>
        <a:bodyPr/>
        <a:lstStyle/>
        <a:p>
          <a:endParaRPr lang="ru-RU"/>
        </a:p>
      </dgm:t>
    </dgm:pt>
    <dgm:pt modelId="{FA9828B0-7B1F-4359-83A0-901C07DEDCBD}">
      <dgm:prSet custT="1"/>
      <dgm:spPr/>
      <dgm:t>
        <a:bodyPr/>
        <a:lstStyle/>
        <a:p>
          <a:r>
            <a:rPr lang="ru-RU" sz="1800" dirty="0" smtClean="0"/>
            <a:t>По данным Министерства образования и науки (МОН) - 75,5 тыс. детей не посещают школы, большая часть которых проживает в Бишкеке.  </a:t>
          </a:r>
          <a:endParaRPr lang="ru-RU" sz="1800" dirty="0"/>
        </a:p>
      </dgm:t>
    </dgm:pt>
    <dgm:pt modelId="{14B3D8C9-2DA5-4A55-9A64-AB783AF723C9}" type="parTrans" cxnId="{48D83BEF-0604-4E09-A208-A364D328F810}">
      <dgm:prSet/>
      <dgm:spPr/>
      <dgm:t>
        <a:bodyPr/>
        <a:lstStyle/>
        <a:p>
          <a:endParaRPr lang="ru-RU"/>
        </a:p>
      </dgm:t>
    </dgm:pt>
    <dgm:pt modelId="{DA9C6A04-9382-4AC5-88DB-8F3535833077}" type="sibTrans" cxnId="{48D83BEF-0604-4E09-A208-A364D328F810}">
      <dgm:prSet/>
      <dgm:spPr/>
      <dgm:t>
        <a:bodyPr/>
        <a:lstStyle/>
        <a:p>
          <a:endParaRPr lang="ru-RU"/>
        </a:p>
      </dgm:t>
    </dgm:pt>
    <dgm:pt modelId="{F90CDBCC-F289-4FD4-8DD5-2E8E7AF5911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Несмотря на высокий уровень грамотности населения, согласно исследованиям </a:t>
          </a:r>
          <a:r>
            <a:rPr lang="ru-RU" sz="1800" b="0" i="0" dirty="0" smtClean="0"/>
            <a:t>Международной программы по оценке образовательных достижений учащихся </a:t>
          </a:r>
          <a:r>
            <a:rPr lang="ru-RU" sz="1800" b="0" dirty="0" smtClean="0"/>
            <a:t>(PISA</a:t>
          </a:r>
          <a:r>
            <a:rPr lang="ru-RU" sz="1800" dirty="0" smtClean="0"/>
            <a:t>), Кыргызстан находится на одном из последних мест в мире по качеству образования. </a:t>
          </a:r>
        </a:p>
      </dgm:t>
    </dgm:pt>
    <dgm:pt modelId="{AA03B64B-5647-47F5-B4F7-15FC157BED29}" type="parTrans" cxnId="{6C09816D-4550-455A-90AC-7F12F8B59B0B}">
      <dgm:prSet/>
      <dgm:spPr/>
      <dgm:t>
        <a:bodyPr/>
        <a:lstStyle/>
        <a:p>
          <a:endParaRPr lang="ru-RU"/>
        </a:p>
      </dgm:t>
    </dgm:pt>
    <dgm:pt modelId="{0843A63A-71B8-47BB-BB02-8FDDDFABF58F}" type="sibTrans" cxnId="{6C09816D-4550-455A-90AC-7F12F8B59B0B}">
      <dgm:prSet/>
      <dgm:spPr/>
      <dgm:t>
        <a:bodyPr/>
        <a:lstStyle/>
        <a:p>
          <a:endParaRPr lang="ru-RU"/>
        </a:p>
      </dgm:t>
    </dgm:pt>
    <dgm:pt modelId="{851940B2-2059-4DBE-9B04-C517DD4AB8CB}">
      <dgm:prSet custT="1"/>
      <dgm:spPr/>
      <dgm:t>
        <a:bodyPr/>
        <a:lstStyle/>
        <a:p>
          <a:pPr algn="ctr"/>
          <a:r>
            <a:rPr lang="ru-RU" sz="2800" b="1" dirty="0" smtClean="0"/>
            <a:t>Статистика</a:t>
          </a:r>
          <a:endParaRPr lang="ru-RU" sz="2800" b="1" dirty="0"/>
        </a:p>
      </dgm:t>
    </dgm:pt>
    <dgm:pt modelId="{9B34E944-5D80-4798-A072-6F9E63A4ED48}" type="parTrans" cxnId="{318F4B4B-8398-45D5-A070-0E65A7CC043C}">
      <dgm:prSet/>
      <dgm:spPr/>
      <dgm:t>
        <a:bodyPr/>
        <a:lstStyle/>
        <a:p>
          <a:endParaRPr lang="ru-RU"/>
        </a:p>
      </dgm:t>
    </dgm:pt>
    <dgm:pt modelId="{08720098-6C39-4FD4-B05C-D969ABD52727}" type="sibTrans" cxnId="{318F4B4B-8398-45D5-A070-0E65A7CC043C}">
      <dgm:prSet/>
      <dgm:spPr/>
      <dgm:t>
        <a:bodyPr/>
        <a:lstStyle/>
        <a:p>
          <a:endParaRPr lang="ru-RU"/>
        </a:p>
      </dgm:t>
    </dgm:pt>
    <dgm:pt modelId="{1A4FA111-0CCC-4484-A868-232CE5E81A87}">
      <dgm:prSet custT="1"/>
      <dgm:spPr/>
      <dgm:t>
        <a:bodyPr/>
        <a:lstStyle/>
        <a:p>
          <a:r>
            <a:rPr lang="ru-RU" sz="1800" dirty="0" smtClean="0"/>
            <a:t>Параллельно системе светского образования развивается система религиозного образования и просвещения. Государственные стандарты религиозного образования на стадии разработки</a:t>
          </a:r>
          <a:r>
            <a:rPr lang="ru-RU" sz="500" dirty="0" smtClean="0"/>
            <a:t>. </a:t>
          </a:r>
          <a:endParaRPr lang="ru-RU" sz="500" dirty="0"/>
        </a:p>
      </dgm:t>
    </dgm:pt>
    <dgm:pt modelId="{8B3A43DE-4F9D-41CD-A5FF-F4B0EA80ED82}" type="parTrans" cxnId="{735FB50B-2083-4DE6-9726-46174ECD8C7D}">
      <dgm:prSet/>
      <dgm:spPr/>
      <dgm:t>
        <a:bodyPr/>
        <a:lstStyle/>
        <a:p>
          <a:endParaRPr lang="ru-RU"/>
        </a:p>
      </dgm:t>
    </dgm:pt>
    <dgm:pt modelId="{7CC8ECB0-C310-4A50-AC99-D782AC7C1DFF}" type="sibTrans" cxnId="{735FB50B-2083-4DE6-9726-46174ECD8C7D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F7613F-3E9F-4759-B785-12E4D8953630}" type="pres">
      <dgm:prSet presAssocID="{851940B2-2059-4DBE-9B04-C517DD4AB8CB}" presName="parentText" presStyleLbl="node1" presStyleIdx="0" presStyleCnt="6" custScaleY="42972" custLinFactY="-553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37582-46E8-4151-882B-2E100AA96A36}" type="pres">
      <dgm:prSet presAssocID="{08720098-6C39-4FD4-B05C-D969ABD52727}" presName="spacer" presStyleCnt="0"/>
      <dgm:spPr/>
    </dgm:pt>
    <dgm:pt modelId="{C2C3AE07-DC13-4792-ADB0-6CFC5ACBAFE1}" type="pres">
      <dgm:prSet presAssocID="{F90CDBCC-F289-4FD4-8DD5-2E8E7AF59115}" presName="parentText" presStyleLbl="node1" presStyleIdx="1" presStyleCnt="6" custScaleY="72446" custLinFactY="3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AE5E6-7C36-464B-81BC-49208D0CA70D}" type="pres">
      <dgm:prSet presAssocID="{0843A63A-71B8-47BB-BB02-8FDDDFABF58F}" presName="spacer" presStyleCnt="0"/>
      <dgm:spPr/>
    </dgm:pt>
    <dgm:pt modelId="{9F1696C9-9147-4DD9-B4F9-5D6FB72E89E1}" type="pres">
      <dgm:prSet presAssocID="{3B54DEDB-440E-4497-BEE2-183286612F3A}" presName="parentText" presStyleLbl="node1" presStyleIdx="2" presStyleCnt="6" custScaleY="98394" custLinFactNeighborY="-4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4364A-A9AA-418F-8E6E-2B61DED4278C}" type="pres">
      <dgm:prSet presAssocID="{499E6248-D046-4645-8E0F-C48D5A675C35}" presName="spacer" presStyleCnt="0"/>
      <dgm:spPr/>
    </dgm:pt>
    <dgm:pt modelId="{A123D0B4-5782-41F2-85A3-C27614D0FE94}" type="pres">
      <dgm:prSet presAssocID="{7FC761AA-6B61-434B-A7AB-3ECDE415647B}" presName="parentText" presStyleLbl="node1" presStyleIdx="3" presStyleCnt="6" custScaleY="50738" custLinFactY="-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CCA5B-CF3D-49C1-8BE8-3F7BBE695A6B}" type="pres">
      <dgm:prSet presAssocID="{7AEC1E2C-135D-4772-87DD-62100D93C68F}" presName="spacer" presStyleCnt="0"/>
      <dgm:spPr/>
    </dgm:pt>
    <dgm:pt modelId="{9C37E9DD-4108-477E-AE64-CE3BF81FB2E0}" type="pres">
      <dgm:prSet presAssocID="{FA9828B0-7B1F-4359-83A0-901C07DEDCBD}" presName="parentText" presStyleLbl="node1" presStyleIdx="4" presStyleCnt="6" custScaleY="46715" custLinFactY="-14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7DB34-0B70-40BE-AD36-A90B87AF5083}" type="pres">
      <dgm:prSet presAssocID="{DA9C6A04-9382-4AC5-88DB-8F3535833077}" presName="spacer" presStyleCnt="0"/>
      <dgm:spPr/>
    </dgm:pt>
    <dgm:pt modelId="{2B0F1F13-08CF-4475-8181-A5DA86AADCF1}" type="pres">
      <dgm:prSet presAssocID="{1A4FA111-0CCC-4484-A868-232CE5E81A87}" presName="parentText" presStyleLbl="node1" presStyleIdx="5" presStyleCnt="6" custScaleY="52220" custLinFactY="-26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E804A-FEA8-4AB3-8C0F-7519116069F8}" type="presOf" srcId="{FA9828B0-7B1F-4359-83A0-901C07DEDCBD}" destId="{9C37E9DD-4108-477E-AE64-CE3BF81FB2E0}" srcOrd="0" destOrd="0" presId="urn:microsoft.com/office/officeart/2005/8/layout/vList2"/>
    <dgm:cxn modelId="{735FB50B-2083-4DE6-9726-46174ECD8C7D}" srcId="{A8613042-5C72-4970-8EBD-1B558D0622EC}" destId="{1A4FA111-0CCC-4484-A868-232CE5E81A87}" srcOrd="5" destOrd="0" parTransId="{8B3A43DE-4F9D-41CD-A5FF-F4B0EA80ED82}" sibTransId="{7CC8ECB0-C310-4A50-AC99-D782AC7C1DFF}"/>
    <dgm:cxn modelId="{6C09816D-4550-455A-90AC-7F12F8B59B0B}" srcId="{A8613042-5C72-4970-8EBD-1B558D0622EC}" destId="{F90CDBCC-F289-4FD4-8DD5-2E8E7AF59115}" srcOrd="1" destOrd="0" parTransId="{AA03B64B-5647-47F5-B4F7-15FC157BED29}" sibTransId="{0843A63A-71B8-47BB-BB02-8FDDDFABF58F}"/>
    <dgm:cxn modelId="{20A4914E-AAFE-4640-B53F-C63803E8D90E}" srcId="{A8613042-5C72-4970-8EBD-1B558D0622EC}" destId="{7FC761AA-6B61-434B-A7AB-3ECDE415647B}" srcOrd="3" destOrd="0" parTransId="{FDC2A126-C12C-48B6-BD8D-2535F239335F}" sibTransId="{7AEC1E2C-135D-4772-87DD-62100D93C68F}"/>
    <dgm:cxn modelId="{658889D3-1616-4932-BB1E-3E6DD200B5DD}" type="presOf" srcId="{A8613042-5C72-4970-8EBD-1B558D0622EC}" destId="{C5E251E6-642C-4C0C-871D-00D474EB7B12}" srcOrd="0" destOrd="0" presId="urn:microsoft.com/office/officeart/2005/8/layout/vList2"/>
    <dgm:cxn modelId="{318F4B4B-8398-45D5-A070-0E65A7CC043C}" srcId="{A8613042-5C72-4970-8EBD-1B558D0622EC}" destId="{851940B2-2059-4DBE-9B04-C517DD4AB8CB}" srcOrd="0" destOrd="0" parTransId="{9B34E944-5D80-4798-A072-6F9E63A4ED48}" sibTransId="{08720098-6C39-4FD4-B05C-D969ABD52727}"/>
    <dgm:cxn modelId="{48D83BEF-0604-4E09-A208-A364D328F810}" srcId="{A8613042-5C72-4970-8EBD-1B558D0622EC}" destId="{FA9828B0-7B1F-4359-83A0-901C07DEDCBD}" srcOrd="4" destOrd="0" parTransId="{14B3D8C9-2DA5-4A55-9A64-AB783AF723C9}" sibTransId="{DA9C6A04-9382-4AC5-88DB-8F3535833077}"/>
    <dgm:cxn modelId="{0AA8BC70-9850-4232-AE83-47BB21D3118B}" type="presOf" srcId="{F90CDBCC-F289-4FD4-8DD5-2E8E7AF59115}" destId="{C2C3AE07-DC13-4792-ADB0-6CFC5ACBAFE1}" srcOrd="0" destOrd="0" presId="urn:microsoft.com/office/officeart/2005/8/layout/vList2"/>
    <dgm:cxn modelId="{47123DAD-82B9-45C0-AFB1-A5F91CEC5AA8}" srcId="{A8613042-5C72-4970-8EBD-1B558D0622EC}" destId="{3B54DEDB-440E-4497-BEE2-183286612F3A}" srcOrd="2" destOrd="0" parTransId="{0758F8EC-E26C-422A-94DA-ED3B92F18A2B}" sibTransId="{499E6248-D046-4645-8E0F-C48D5A675C35}"/>
    <dgm:cxn modelId="{46AE30A2-9519-4C83-8173-FF0279DB4568}" type="presOf" srcId="{851940B2-2059-4DBE-9B04-C517DD4AB8CB}" destId="{2CF7613F-3E9F-4759-B785-12E4D8953630}" srcOrd="0" destOrd="0" presId="urn:microsoft.com/office/officeart/2005/8/layout/vList2"/>
    <dgm:cxn modelId="{58CA3273-2FA2-45EE-9360-E54C834EA85C}" type="presOf" srcId="{7FC761AA-6B61-434B-A7AB-3ECDE415647B}" destId="{A123D0B4-5782-41F2-85A3-C27614D0FE94}" srcOrd="0" destOrd="0" presId="urn:microsoft.com/office/officeart/2005/8/layout/vList2"/>
    <dgm:cxn modelId="{6252D63B-2183-4038-95AF-D135FE626169}" type="presOf" srcId="{3B54DEDB-440E-4497-BEE2-183286612F3A}" destId="{9F1696C9-9147-4DD9-B4F9-5D6FB72E89E1}" srcOrd="0" destOrd="0" presId="urn:microsoft.com/office/officeart/2005/8/layout/vList2"/>
    <dgm:cxn modelId="{22E41227-1D93-4ED0-BF87-57C757452FB5}" type="presOf" srcId="{1A4FA111-0CCC-4484-A868-232CE5E81A87}" destId="{2B0F1F13-08CF-4475-8181-A5DA86AADCF1}" srcOrd="0" destOrd="0" presId="urn:microsoft.com/office/officeart/2005/8/layout/vList2"/>
    <dgm:cxn modelId="{05FC7B02-2671-45FB-982A-E605F1842BAC}" type="presParOf" srcId="{C5E251E6-642C-4C0C-871D-00D474EB7B12}" destId="{2CF7613F-3E9F-4759-B785-12E4D8953630}" srcOrd="0" destOrd="0" presId="urn:microsoft.com/office/officeart/2005/8/layout/vList2"/>
    <dgm:cxn modelId="{0A2595B8-1AFA-43D8-89C9-815936EE741E}" type="presParOf" srcId="{C5E251E6-642C-4C0C-871D-00D474EB7B12}" destId="{97F37582-46E8-4151-882B-2E100AA96A36}" srcOrd="1" destOrd="0" presId="urn:microsoft.com/office/officeart/2005/8/layout/vList2"/>
    <dgm:cxn modelId="{FADDF430-89F4-49A7-A9EB-F47056DCC5E7}" type="presParOf" srcId="{C5E251E6-642C-4C0C-871D-00D474EB7B12}" destId="{C2C3AE07-DC13-4792-ADB0-6CFC5ACBAFE1}" srcOrd="2" destOrd="0" presId="urn:microsoft.com/office/officeart/2005/8/layout/vList2"/>
    <dgm:cxn modelId="{B4E01D63-C80A-4F84-A87C-BE2862AC8148}" type="presParOf" srcId="{C5E251E6-642C-4C0C-871D-00D474EB7B12}" destId="{1DEAE5E6-7C36-464B-81BC-49208D0CA70D}" srcOrd="3" destOrd="0" presId="urn:microsoft.com/office/officeart/2005/8/layout/vList2"/>
    <dgm:cxn modelId="{2AAECD69-4193-4DF6-9579-6B88172789D5}" type="presParOf" srcId="{C5E251E6-642C-4C0C-871D-00D474EB7B12}" destId="{9F1696C9-9147-4DD9-B4F9-5D6FB72E89E1}" srcOrd="4" destOrd="0" presId="urn:microsoft.com/office/officeart/2005/8/layout/vList2"/>
    <dgm:cxn modelId="{AF831C2D-0FDD-40A2-83EB-69B75AE4F9D8}" type="presParOf" srcId="{C5E251E6-642C-4C0C-871D-00D474EB7B12}" destId="{A954364A-A9AA-418F-8E6E-2B61DED4278C}" srcOrd="5" destOrd="0" presId="urn:microsoft.com/office/officeart/2005/8/layout/vList2"/>
    <dgm:cxn modelId="{BB049582-AE16-4673-82AB-A5F55B24EA89}" type="presParOf" srcId="{C5E251E6-642C-4C0C-871D-00D474EB7B12}" destId="{A123D0B4-5782-41F2-85A3-C27614D0FE94}" srcOrd="6" destOrd="0" presId="urn:microsoft.com/office/officeart/2005/8/layout/vList2"/>
    <dgm:cxn modelId="{5784A48A-2043-4DE4-9724-EB9840AF9010}" type="presParOf" srcId="{C5E251E6-642C-4C0C-871D-00D474EB7B12}" destId="{674CCA5B-CF3D-49C1-8BE8-3F7BBE695A6B}" srcOrd="7" destOrd="0" presId="urn:microsoft.com/office/officeart/2005/8/layout/vList2"/>
    <dgm:cxn modelId="{EB1A3201-719B-4F23-BF14-EDD89C7CFFFE}" type="presParOf" srcId="{C5E251E6-642C-4C0C-871D-00D474EB7B12}" destId="{9C37E9DD-4108-477E-AE64-CE3BF81FB2E0}" srcOrd="8" destOrd="0" presId="urn:microsoft.com/office/officeart/2005/8/layout/vList2"/>
    <dgm:cxn modelId="{B9DBD04A-216D-4929-A129-40E4CC3E4A2A}" type="presParOf" srcId="{C5E251E6-642C-4C0C-871D-00D474EB7B12}" destId="{D467DB34-0B70-40BE-AD36-A90B87AF5083}" srcOrd="9" destOrd="0" presId="urn:microsoft.com/office/officeart/2005/8/layout/vList2"/>
    <dgm:cxn modelId="{4FD0B078-EFDF-48CC-B67E-22B11009C1DC}" type="presParOf" srcId="{C5E251E6-642C-4C0C-871D-00D474EB7B12}" destId="{2B0F1F13-08CF-4475-8181-A5DA86AADCF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613042-5C72-4970-8EBD-1B558D06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4DEDB-440E-4497-BEE2-183286612F3A}">
      <dgm:prSet custT="1"/>
      <dgm:spPr/>
      <dgm:t>
        <a:bodyPr/>
        <a:lstStyle/>
        <a:p>
          <a:pPr algn="just"/>
          <a:r>
            <a:rPr lang="ru-RU" sz="1800" dirty="0" smtClean="0"/>
            <a:t>Растет количество преступлений, совершенных молодыми людьми в возрасте от 18 до 29 лет. За прошедшие 5 лет, количество преступлений, совершенных молодыми людьми увеличилось почти на 11% в возрасте от 14-24 лет. Наибольшее количество преступлений совершается в возрасте от 18-24 лет.   </a:t>
          </a:r>
          <a:endParaRPr lang="ru-RU" sz="1800" dirty="0"/>
        </a:p>
      </dgm:t>
    </dgm:pt>
    <dgm:pt modelId="{0758F8EC-E26C-422A-94DA-ED3B92F18A2B}" type="parTrans" cxnId="{47123DAD-82B9-45C0-AFB1-A5F91CEC5AA8}">
      <dgm:prSet/>
      <dgm:spPr/>
      <dgm:t>
        <a:bodyPr/>
        <a:lstStyle/>
        <a:p>
          <a:endParaRPr lang="ru-RU"/>
        </a:p>
      </dgm:t>
    </dgm:pt>
    <dgm:pt modelId="{499E6248-D046-4645-8E0F-C48D5A675C35}" type="sibTrans" cxnId="{47123DAD-82B9-45C0-AFB1-A5F91CEC5AA8}">
      <dgm:prSet/>
      <dgm:spPr/>
      <dgm:t>
        <a:bodyPr/>
        <a:lstStyle/>
        <a:p>
          <a:endParaRPr lang="ru-RU"/>
        </a:p>
      </dgm:t>
    </dgm:pt>
    <dgm:pt modelId="{7FC761AA-6B61-434B-A7AB-3ECDE415647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По данным министерства юстиции КР, в стране зарегистрировано 478 молодежных организаций, из них только 10 % ведут активную деятельность. </a:t>
          </a:r>
        </a:p>
        <a:p>
          <a:pPr>
            <a:spcAft>
              <a:spcPts val="0"/>
            </a:spcAft>
          </a:pPr>
          <a:r>
            <a:rPr lang="ru-RU" sz="1800" dirty="0" smtClean="0"/>
            <a:t>Молодежь Кыргызстана  политизирована. Молодежь, обладающая набором определенных социально-возрастных характеристик и амбиций, воспринимается недобросовестными политиками в качестве объекта манипуляции для достижения своих целей.  </a:t>
          </a:r>
        </a:p>
      </dgm:t>
    </dgm:pt>
    <dgm:pt modelId="{FDC2A126-C12C-48B6-BD8D-2535F239335F}" type="parTrans" cxnId="{20A4914E-AAFE-4640-B53F-C63803E8D90E}">
      <dgm:prSet/>
      <dgm:spPr/>
      <dgm:t>
        <a:bodyPr/>
        <a:lstStyle/>
        <a:p>
          <a:endParaRPr lang="ru-RU"/>
        </a:p>
      </dgm:t>
    </dgm:pt>
    <dgm:pt modelId="{7AEC1E2C-135D-4772-87DD-62100D93C68F}" type="sibTrans" cxnId="{20A4914E-AAFE-4640-B53F-C63803E8D90E}">
      <dgm:prSet/>
      <dgm:spPr/>
      <dgm:t>
        <a:bodyPr/>
        <a:lstStyle/>
        <a:p>
          <a:endParaRPr lang="ru-RU"/>
        </a:p>
      </dgm:t>
    </dgm:pt>
    <dgm:pt modelId="{FA9828B0-7B1F-4359-83A0-901C07DEDCBD}">
      <dgm:prSet custT="1"/>
      <dgm:spPr/>
      <dgm:t>
        <a:bodyPr/>
        <a:lstStyle/>
        <a:p>
          <a:r>
            <a:rPr lang="ru-RU" sz="1800" dirty="0" smtClean="0"/>
            <a:t>Согласно официальным данным количество депутатов в местных </a:t>
          </a:r>
          <a:r>
            <a:rPr lang="ru-RU" sz="1800" dirty="0" err="1" smtClean="0"/>
            <a:t>Кенешах</a:t>
          </a:r>
          <a:r>
            <a:rPr lang="ru-RU" sz="1800" dirty="0" smtClean="0"/>
            <a:t> в возрасте до 28 лет составляет 694. На государственной службе в 2014 г. молодежь составила 22%, а в 2015 г. -15%, от общего числа госслужащих, т.е. количество молодежи сократилось. В то же время растет представленность молодежи в муниципальной службе: с 14% (2012 г.) до 22% (2014 г.). </a:t>
          </a:r>
          <a:endParaRPr lang="ru-RU" sz="1800" dirty="0"/>
        </a:p>
      </dgm:t>
    </dgm:pt>
    <dgm:pt modelId="{14B3D8C9-2DA5-4A55-9A64-AB783AF723C9}" type="parTrans" cxnId="{48D83BEF-0604-4E09-A208-A364D328F810}">
      <dgm:prSet/>
      <dgm:spPr/>
      <dgm:t>
        <a:bodyPr/>
        <a:lstStyle/>
        <a:p>
          <a:endParaRPr lang="ru-RU"/>
        </a:p>
      </dgm:t>
    </dgm:pt>
    <dgm:pt modelId="{DA9C6A04-9382-4AC5-88DB-8F3535833077}" type="sibTrans" cxnId="{48D83BEF-0604-4E09-A208-A364D328F810}">
      <dgm:prSet/>
      <dgm:spPr/>
      <dgm:t>
        <a:bodyPr/>
        <a:lstStyle/>
        <a:p>
          <a:endParaRPr lang="ru-RU"/>
        </a:p>
      </dgm:t>
    </dgm:pt>
    <dgm:pt modelId="{F90CDBCC-F289-4FD4-8DD5-2E8E7AF5911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В условиях размытости идейных ориентиров и ощущения отсутствия перспективы, молодежь вовлекается в различные неформальные объединения – религиозные, в том числе запрещенные экстремистские, или криминальные</a:t>
          </a:r>
        </a:p>
      </dgm:t>
    </dgm:pt>
    <dgm:pt modelId="{AA03B64B-5647-47F5-B4F7-15FC157BED29}" type="parTrans" cxnId="{6C09816D-4550-455A-90AC-7F12F8B59B0B}">
      <dgm:prSet/>
      <dgm:spPr/>
      <dgm:t>
        <a:bodyPr/>
        <a:lstStyle/>
        <a:p>
          <a:endParaRPr lang="ru-RU"/>
        </a:p>
      </dgm:t>
    </dgm:pt>
    <dgm:pt modelId="{0843A63A-71B8-47BB-BB02-8FDDDFABF58F}" type="sibTrans" cxnId="{6C09816D-4550-455A-90AC-7F12F8B59B0B}">
      <dgm:prSet/>
      <dgm:spPr/>
      <dgm:t>
        <a:bodyPr/>
        <a:lstStyle/>
        <a:p>
          <a:endParaRPr lang="ru-RU"/>
        </a:p>
      </dgm:t>
    </dgm:pt>
    <dgm:pt modelId="{851940B2-2059-4DBE-9B04-C517DD4AB8CB}">
      <dgm:prSet custT="1"/>
      <dgm:spPr/>
      <dgm:t>
        <a:bodyPr/>
        <a:lstStyle/>
        <a:p>
          <a:pPr algn="ctr"/>
          <a:r>
            <a:rPr lang="ru-RU" sz="2800" b="1" dirty="0" smtClean="0"/>
            <a:t>Статистика</a:t>
          </a:r>
          <a:endParaRPr lang="ru-RU" sz="2800" b="1" dirty="0"/>
        </a:p>
      </dgm:t>
    </dgm:pt>
    <dgm:pt modelId="{9B34E944-5D80-4798-A072-6F9E63A4ED48}" type="parTrans" cxnId="{318F4B4B-8398-45D5-A070-0E65A7CC043C}">
      <dgm:prSet/>
      <dgm:spPr/>
      <dgm:t>
        <a:bodyPr/>
        <a:lstStyle/>
        <a:p>
          <a:endParaRPr lang="ru-RU"/>
        </a:p>
      </dgm:t>
    </dgm:pt>
    <dgm:pt modelId="{08720098-6C39-4FD4-B05C-D969ABD52727}" type="sibTrans" cxnId="{318F4B4B-8398-45D5-A070-0E65A7CC043C}">
      <dgm:prSet/>
      <dgm:spPr/>
      <dgm:t>
        <a:bodyPr/>
        <a:lstStyle/>
        <a:p>
          <a:endParaRPr lang="ru-RU"/>
        </a:p>
      </dgm:t>
    </dgm:pt>
    <dgm:pt modelId="{C5E251E6-642C-4C0C-871D-00D474EB7B12}" type="pres">
      <dgm:prSet presAssocID="{A8613042-5C72-4970-8EBD-1B558D062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F7613F-3E9F-4759-B785-12E4D8953630}" type="pres">
      <dgm:prSet presAssocID="{851940B2-2059-4DBE-9B04-C517DD4AB8CB}" presName="parentText" presStyleLbl="node1" presStyleIdx="0" presStyleCnt="5" custScaleY="88099" custLinFactY="-213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37582-46E8-4151-882B-2E100AA96A36}" type="pres">
      <dgm:prSet presAssocID="{08720098-6C39-4FD4-B05C-D969ABD52727}" presName="spacer" presStyleCnt="0"/>
      <dgm:spPr/>
    </dgm:pt>
    <dgm:pt modelId="{C2C3AE07-DC13-4792-ADB0-6CFC5ACBAFE1}" type="pres">
      <dgm:prSet presAssocID="{F90CDBCC-F289-4FD4-8DD5-2E8E7AF59115}" presName="parentText" presStyleLbl="node1" presStyleIdx="1" presStyleCnt="5" custScaleY="109623" custLinFactY="-153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AE5E6-7C36-464B-81BC-49208D0CA70D}" type="pres">
      <dgm:prSet presAssocID="{0843A63A-71B8-47BB-BB02-8FDDDFABF58F}" presName="spacer" presStyleCnt="0"/>
      <dgm:spPr/>
    </dgm:pt>
    <dgm:pt modelId="{9F1696C9-9147-4DD9-B4F9-5D6FB72E89E1}" type="pres">
      <dgm:prSet presAssocID="{3B54DEDB-440E-4497-BEE2-183286612F3A}" presName="parentText" presStyleLbl="node1" presStyleIdx="2" presStyleCnt="5" custScaleY="128710" custLinFactY="-65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4364A-A9AA-418F-8E6E-2B61DED4278C}" type="pres">
      <dgm:prSet presAssocID="{499E6248-D046-4645-8E0F-C48D5A675C35}" presName="spacer" presStyleCnt="0"/>
      <dgm:spPr/>
    </dgm:pt>
    <dgm:pt modelId="{A123D0B4-5782-41F2-85A3-C27614D0FE94}" type="pres">
      <dgm:prSet presAssocID="{7FC761AA-6B61-434B-A7AB-3ECDE415647B}" presName="parentText" presStyleLbl="node1" presStyleIdx="3" presStyleCnt="5" custScaleY="169756" custLinFactY="27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CCA5B-CF3D-49C1-8BE8-3F7BBE695A6B}" type="pres">
      <dgm:prSet presAssocID="{7AEC1E2C-135D-4772-87DD-62100D93C68F}" presName="spacer" presStyleCnt="0"/>
      <dgm:spPr/>
    </dgm:pt>
    <dgm:pt modelId="{9C37E9DD-4108-477E-AE64-CE3BF81FB2E0}" type="pres">
      <dgm:prSet presAssocID="{FA9828B0-7B1F-4359-83A0-901C07DEDCBD}" presName="parentText" presStyleLbl="node1" presStyleIdx="4" presStyleCnt="5" custScaleY="153746" custLinFactY="1144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32629E-92D7-48AC-818E-1E69D2FB0C29}" type="presOf" srcId="{FA9828B0-7B1F-4359-83A0-901C07DEDCBD}" destId="{9C37E9DD-4108-477E-AE64-CE3BF81FB2E0}" srcOrd="0" destOrd="0" presId="urn:microsoft.com/office/officeart/2005/8/layout/vList2"/>
    <dgm:cxn modelId="{27FB5B65-7788-41C2-847E-0E72D9085C0C}" type="presOf" srcId="{851940B2-2059-4DBE-9B04-C517DD4AB8CB}" destId="{2CF7613F-3E9F-4759-B785-12E4D8953630}" srcOrd="0" destOrd="0" presId="urn:microsoft.com/office/officeart/2005/8/layout/vList2"/>
    <dgm:cxn modelId="{6C09816D-4550-455A-90AC-7F12F8B59B0B}" srcId="{A8613042-5C72-4970-8EBD-1B558D0622EC}" destId="{F90CDBCC-F289-4FD4-8DD5-2E8E7AF59115}" srcOrd="1" destOrd="0" parTransId="{AA03B64B-5647-47F5-B4F7-15FC157BED29}" sibTransId="{0843A63A-71B8-47BB-BB02-8FDDDFABF58F}"/>
    <dgm:cxn modelId="{20A4914E-AAFE-4640-B53F-C63803E8D90E}" srcId="{A8613042-5C72-4970-8EBD-1B558D0622EC}" destId="{7FC761AA-6B61-434B-A7AB-3ECDE415647B}" srcOrd="3" destOrd="0" parTransId="{FDC2A126-C12C-48B6-BD8D-2535F239335F}" sibTransId="{7AEC1E2C-135D-4772-87DD-62100D93C68F}"/>
    <dgm:cxn modelId="{318F4B4B-8398-45D5-A070-0E65A7CC043C}" srcId="{A8613042-5C72-4970-8EBD-1B558D0622EC}" destId="{851940B2-2059-4DBE-9B04-C517DD4AB8CB}" srcOrd="0" destOrd="0" parTransId="{9B34E944-5D80-4798-A072-6F9E63A4ED48}" sibTransId="{08720098-6C39-4FD4-B05C-D969ABD52727}"/>
    <dgm:cxn modelId="{4501099D-1107-42C6-93A5-BE29CFFE610A}" type="presOf" srcId="{F90CDBCC-F289-4FD4-8DD5-2E8E7AF59115}" destId="{C2C3AE07-DC13-4792-ADB0-6CFC5ACBAFE1}" srcOrd="0" destOrd="0" presId="urn:microsoft.com/office/officeart/2005/8/layout/vList2"/>
    <dgm:cxn modelId="{79523BB2-109A-4E69-9C90-DED6C39E0BE3}" type="presOf" srcId="{3B54DEDB-440E-4497-BEE2-183286612F3A}" destId="{9F1696C9-9147-4DD9-B4F9-5D6FB72E89E1}" srcOrd="0" destOrd="0" presId="urn:microsoft.com/office/officeart/2005/8/layout/vList2"/>
    <dgm:cxn modelId="{48D83BEF-0604-4E09-A208-A364D328F810}" srcId="{A8613042-5C72-4970-8EBD-1B558D0622EC}" destId="{FA9828B0-7B1F-4359-83A0-901C07DEDCBD}" srcOrd="4" destOrd="0" parTransId="{14B3D8C9-2DA5-4A55-9A64-AB783AF723C9}" sibTransId="{DA9C6A04-9382-4AC5-88DB-8F3535833077}"/>
    <dgm:cxn modelId="{F7CC441D-4299-43FB-A2F6-04E83898A73A}" type="presOf" srcId="{7FC761AA-6B61-434B-A7AB-3ECDE415647B}" destId="{A123D0B4-5782-41F2-85A3-C27614D0FE94}" srcOrd="0" destOrd="0" presId="urn:microsoft.com/office/officeart/2005/8/layout/vList2"/>
    <dgm:cxn modelId="{47123DAD-82B9-45C0-AFB1-A5F91CEC5AA8}" srcId="{A8613042-5C72-4970-8EBD-1B558D0622EC}" destId="{3B54DEDB-440E-4497-BEE2-183286612F3A}" srcOrd="2" destOrd="0" parTransId="{0758F8EC-E26C-422A-94DA-ED3B92F18A2B}" sibTransId="{499E6248-D046-4645-8E0F-C48D5A675C35}"/>
    <dgm:cxn modelId="{4657A7E9-955E-484B-B992-670CBE568C12}" type="presOf" srcId="{A8613042-5C72-4970-8EBD-1B558D0622EC}" destId="{C5E251E6-642C-4C0C-871D-00D474EB7B12}" srcOrd="0" destOrd="0" presId="urn:microsoft.com/office/officeart/2005/8/layout/vList2"/>
    <dgm:cxn modelId="{33CE3B3B-CEA4-492B-989C-2B8073F5DB37}" type="presParOf" srcId="{C5E251E6-642C-4C0C-871D-00D474EB7B12}" destId="{2CF7613F-3E9F-4759-B785-12E4D8953630}" srcOrd="0" destOrd="0" presId="urn:microsoft.com/office/officeart/2005/8/layout/vList2"/>
    <dgm:cxn modelId="{F6C91B3B-D8FB-4FFE-B25A-D90CD7A2E5B6}" type="presParOf" srcId="{C5E251E6-642C-4C0C-871D-00D474EB7B12}" destId="{97F37582-46E8-4151-882B-2E100AA96A36}" srcOrd="1" destOrd="0" presId="urn:microsoft.com/office/officeart/2005/8/layout/vList2"/>
    <dgm:cxn modelId="{FF9C91D2-E689-48E5-B4B7-C08AFA0D8C68}" type="presParOf" srcId="{C5E251E6-642C-4C0C-871D-00D474EB7B12}" destId="{C2C3AE07-DC13-4792-ADB0-6CFC5ACBAFE1}" srcOrd="2" destOrd="0" presId="urn:microsoft.com/office/officeart/2005/8/layout/vList2"/>
    <dgm:cxn modelId="{0BD63F3C-7C50-465C-816F-438028418B97}" type="presParOf" srcId="{C5E251E6-642C-4C0C-871D-00D474EB7B12}" destId="{1DEAE5E6-7C36-464B-81BC-49208D0CA70D}" srcOrd="3" destOrd="0" presId="urn:microsoft.com/office/officeart/2005/8/layout/vList2"/>
    <dgm:cxn modelId="{C1442284-4A23-4348-ABE7-312079310237}" type="presParOf" srcId="{C5E251E6-642C-4C0C-871D-00D474EB7B12}" destId="{9F1696C9-9147-4DD9-B4F9-5D6FB72E89E1}" srcOrd="4" destOrd="0" presId="urn:microsoft.com/office/officeart/2005/8/layout/vList2"/>
    <dgm:cxn modelId="{91E69278-E230-4604-8A78-ADBDB7981EEA}" type="presParOf" srcId="{C5E251E6-642C-4C0C-871D-00D474EB7B12}" destId="{A954364A-A9AA-418F-8E6E-2B61DED4278C}" srcOrd="5" destOrd="0" presId="urn:microsoft.com/office/officeart/2005/8/layout/vList2"/>
    <dgm:cxn modelId="{A81E6A89-6DE4-4923-B894-7F9E8A67DF68}" type="presParOf" srcId="{C5E251E6-642C-4C0C-871D-00D474EB7B12}" destId="{A123D0B4-5782-41F2-85A3-C27614D0FE94}" srcOrd="6" destOrd="0" presId="urn:microsoft.com/office/officeart/2005/8/layout/vList2"/>
    <dgm:cxn modelId="{D48BE066-0DC3-48A4-A6B3-003EE9419578}" type="presParOf" srcId="{C5E251E6-642C-4C0C-871D-00D474EB7B12}" destId="{674CCA5B-CF3D-49C1-8BE8-3F7BBE695A6B}" srcOrd="7" destOrd="0" presId="urn:microsoft.com/office/officeart/2005/8/layout/vList2"/>
    <dgm:cxn modelId="{071762E0-3703-490A-A3B1-21CA88124F99}" type="presParOf" srcId="{C5E251E6-642C-4C0C-871D-00D474EB7B12}" destId="{9C37E9DD-4108-477E-AE64-CE3BF81FB2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A2385-95AA-474D-8172-9BF73EB5F1FB}">
      <dsp:nvSpPr>
        <dsp:cNvPr id="0" name=""/>
        <dsp:cNvSpPr/>
      </dsp:nvSpPr>
      <dsp:spPr>
        <a:xfrm>
          <a:off x="0" y="248741"/>
          <a:ext cx="7787208" cy="2238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Государственная молодежная политика  - эта система мер, направленных на создание правовых, экономических,  социальных, организационных условий для самореализации молодежи, развития ее потенциала в интересах государства, реализуемых государственными органами и органами местного самоуправления;</a:t>
          </a:r>
          <a:endParaRPr lang="ru-RU" sz="2000" kern="1200" dirty="0"/>
        </a:p>
      </dsp:txBody>
      <dsp:txXfrm>
        <a:off x="109288" y="358029"/>
        <a:ext cx="7568632" cy="2020201"/>
      </dsp:txXfrm>
    </dsp:sp>
    <dsp:sp modelId="{DD116447-9B4F-42F6-B93D-F0B275904697}">
      <dsp:nvSpPr>
        <dsp:cNvPr id="0" name=""/>
        <dsp:cNvSpPr/>
      </dsp:nvSpPr>
      <dsp:spPr>
        <a:xfrm>
          <a:off x="0" y="2668067"/>
          <a:ext cx="7787208" cy="166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Согласно Закона Кыргызской Республики «Об основах государственной молодежной политики», к молодежи относятся лица в возрасте 14-28 лет. </a:t>
          </a:r>
          <a:endParaRPr lang="ru-RU" sz="2000" kern="1200" dirty="0"/>
        </a:p>
      </dsp:txBody>
      <dsp:txXfrm>
        <a:off x="81310" y="2749377"/>
        <a:ext cx="7624588" cy="1503030"/>
      </dsp:txXfrm>
    </dsp:sp>
    <dsp:sp modelId="{1DF20F59-4D66-429A-ACE2-F952F3CC8351}">
      <dsp:nvSpPr>
        <dsp:cNvPr id="0" name=""/>
        <dsp:cNvSpPr/>
      </dsp:nvSpPr>
      <dsp:spPr>
        <a:xfrm>
          <a:off x="0" y="4465167"/>
          <a:ext cx="7787208" cy="1358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Уполномоченный государственный орган в сфере молодежной политики - Министерства труда, миграции и молодежи Кыргызской Республики.</a:t>
          </a:r>
          <a:endParaRPr lang="ru-RU" sz="2000" kern="1200" dirty="0"/>
        </a:p>
      </dsp:txBody>
      <dsp:txXfrm>
        <a:off x="66320" y="4531487"/>
        <a:ext cx="7654568" cy="12259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D73B5-EE87-4613-A101-0D232409346A}">
      <dsp:nvSpPr>
        <dsp:cNvPr id="0" name=""/>
        <dsp:cNvSpPr/>
      </dsp:nvSpPr>
      <dsp:spPr>
        <a:xfrm>
          <a:off x="0" y="30515"/>
          <a:ext cx="7992888" cy="675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Вызовы</a:t>
          </a:r>
          <a:endParaRPr lang="ru-RU" sz="2800" kern="1200" dirty="0"/>
        </a:p>
      </dsp:txBody>
      <dsp:txXfrm>
        <a:off x="32984" y="63499"/>
        <a:ext cx="7926920" cy="609707"/>
      </dsp:txXfrm>
    </dsp:sp>
    <dsp:sp modelId="{A40ABED8-C407-4B16-99D7-E9424051CDB6}">
      <dsp:nvSpPr>
        <dsp:cNvPr id="0" name=""/>
        <dsp:cNvSpPr/>
      </dsp:nvSpPr>
      <dsp:spPr>
        <a:xfrm>
          <a:off x="0" y="950606"/>
          <a:ext cx="7992888" cy="5191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Для молодежи Кыргызстана актуальны множество вызовов, наиболее важными из них являются: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недостаточность законодательной основы и структуры управления государственной молодежной политикой;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недостаточность устойчивых условий для самореализации и саморазвития молодежи;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наличие системных препятствий для улучшения социально-экономического положения молодежи;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ограниченный и неравномерный доступ различных групп и категорий молодежи к государственным услугам на национальном, региональном и муниципальном уровнях.</a:t>
          </a:r>
          <a:endParaRPr lang="ru-RU" sz="2600" kern="1200" dirty="0"/>
        </a:p>
      </dsp:txBody>
      <dsp:txXfrm>
        <a:off x="0" y="950606"/>
        <a:ext cx="7992888" cy="51915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D73B5-EE87-4613-A101-0D232409346A}">
      <dsp:nvSpPr>
        <dsp:cNvPr id="0" name=""/>
        <dsp:cNvSpPr/>
      </dsp:nvSpPr>
      <dsp:spPr>
        <a:xfrm>
          <a:off x="0" y="0"/>
          <a:ext cx="8352928" cy="752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ПРОБЛЕМЫ И ВЫБОР МОДЕЛИ РАЗВИТИЯ</a:t>
          </a:r>
          <a:endParaRPr lang="ru-RU" sz="2800" kern="1200" dirty="0"/>
        </a:p>
      </dsp:txBody>
      <dsp:txXfrm>
        <a:off x="36742" y="36742"/>
        <a:ext cx="8279444" cy="679189"/>
      </dsp:txXfrm>
    </dsp:sp>
    <dsp:sp modelId="{A40ABED8-C407-4B16-99D7-E9424051CDB6}">
      <dsp:nvSpPr>
        <dsp:cNvPr id="0" name=""/>
        <dsp:cNvSpPr/>
      </dsp:nvSpPr>
      <dsp:spPr>
        <a:xfrm>
          <a:off x="0" y="613394"/>
          <a:ext cx="8352928" cy="597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7940" rIns="156464" bIns="279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9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Приоритеты  и интересы разных групп  молодежи в отраслевых программах не учитываются в полной мере;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Министерство, как уполномоченный орган, не может полноценно реализовывать молодежную политику: оно занимается разработкой и реализацией молодежной политики, но не обладает достаточными полномочиями для координации и контроля;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Доступ к качественным государственным и муниципальным услугам для молодежи ограничен; 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Молодежь не является субъектом в процессе разработки и принятия решений на местном уровне;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Государственная молодежная политика не имеет эффективных механизмов продвижения молодежи в систему государственного управления;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Разрыв ценностных ориентиров;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u="none" kern="1200" dirty="0" smtClean="0"/>
            <a:t>Молодежная политика носит «патерналистский» характер, тормозящий  самостоятельность и ответственность молодежи.</a:t>
          </a:r>
          <a:endParaRPr lang="ru-RU" sz="2200" kern="1200" dirty="0"/>
        </a:p>
      </dsp:txBody>
      <dsp:txXfrm>
        <a:off x="0" y="613394"/>
        <a:ext cx="8352928" cy="597843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311F-A893-4B4D-BE08-487CDFC9620B}">
      <dsp:nvSpPr>
        <dsp:cNvPr id="0" name=""/>
        <dsp:cNvSpPr/>
      </dsp:nvSpPr>
      <dsp:spPr>
        <a:xfrm>
          <a:off x="0" y="411090"/>
          <a:ext cx="7787208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Молодёжная политика является комплексным инструментом развития молодёжной среды государственными органами  и общественными институтами  для формирования новой генерации граждан идентичной целям развития независимого современного Кыргызстана.</a:t>
          </a:r>
          <a:endParaRPr lang="ru-RU" sz="2000" kern="1200" dirty="0"/>
        </a:p>
      </dsp:txBody>
      <dsp:txXfrm>
        <a:off x="85386" y="496476"/>
        <a:ext cx="7616436" cy="1578378"/>
      </dsp:txXfrm>
    </dsp:sp>
    <dsp:sp modelId="{C3BCD75B-18D3-4ADE-9F70-F5C03BBE8452}">
      <dsp:nvSpPr>
        <dsp:cNvPr id="0" name=""/>
        <dsp:cNvSpPr/>
      </dsp:nvSpPr>
      <dsp:spPr>
        <a:xfrm>
          <a:off x="0" y="2416414"/>
          <a:ext cx="7787208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Кыргызской Республике созданы необходимые условия для развития молодежи, как ресурса устойчивого развития страны, самореализации молодых людей, независимо от их статуса и места проживания, доступа к государственным и муниципальным услугам без исключения и привилегий. </a:t>
          </a:r>
          <a:endParaRPr lang="ru-RU" sz="2000" kern="1200" dirty="0"/>
        </a:p>
      </dsp:txBody>
      <dsp:txXfrm>
        <a:off x="85386" y="2501800"/>
        <a:ext cx="7616436" cy="1578378"/>
      </dsp:txXfrm>
    </dsp:sp>
    <dsp:sp modelId="{18CA6D43-800F-410E-9E03-B5420FB79CB3}">
      <dsp:nvSpPr>
        <dsp:cNvPr id="0" name=""/>
        <dsp:cNvSpPr/>
      </dsp:nvSpPr>
      <dsp:spPr>
        <a:xfrm>
          <a:off x="0" y="4394199"/>
          <a:ext cx="7787208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Молодежь Кыргызстана, основываясь на наследии предков и достижениях современного мира, активно участвует в жизни страны как равноправный участник, выдвигает и реализует инициативы в различных отраслях, обеспечивая свои потребности и приумножая силу и национальное богатство государства.</a:t>
          </a:r>
          <a:endParaRPr lang="ru-RU" sz="2000" kern="1200" dirty="0"/>
        </a:p>
      </dsp:txBody>
      <dsp:txXfrm>
        <a:off x="85386" y="4479585"/>
        <a:ext cx="7616436" cy="1578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311F-A893-4B4D-BE08-487CDFC9620B}">
      <dsp:nvSpPr>
        <dsp:cNvPr id="0" name=""/>
        <dsp:cNvSpPr/>
      </dsp:nvSpPr>
      <dsp:spPr>
        <a:xfrm>
          <a:off x="0" y="0"/>
          <a:ext cx="7787208" cy="1178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Международные законодательство в сфере молодежной политики</a:t>
          </a:r>
          <a:endParaRPr lang="ru-RU" sz="2800" kern="1200" dirty="0"/>
        </a:p>
      </dsp:txBody>
      <dsp:txXfrm>
        <a:off x="57519" y="57519"/>
        <a:ext cx="7672170" cy="1063253"/>
      </dsp:txXfrm>
    </dsp:sp>
    <dsp:sp modelId="{11378297-64D1-4C62-8BEF-01254D4029A4}">
      <dsp:nvSpPr>
        <dsp:cNvPr id="0" name=""/>
        <dsp:cNvSpPr/>
      </dsp:nvSpPr>
      <dsp:spPr>
        <a:xfrm>
          <a:off x="0" y="1354673"/>
          <a:ext cx="7787208" cy="110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Декларация ООН о распространении среди молодежи идеалов мира, взаимного   уважения и взаимопонимания между народами принятая в 1965 г.;</a:t>
          </a:r>
          <a:endParaRPr lang="ru-RU" sz="2000" kern="1200" dirty="0"/>
        </a:p>
      </dsp:txBody>
      <dsp:txXfrm>
        <a:off x="53973" y="1408646"/>
        <a:ext cx="7679262" cy="997704"/>
      </dsp:txXfrm>
    </dsp:sp>
    <dsp:sp modelId="{BFA9657F-4EDE-448C-B932-8EF73082FAD5}">
      <dsp:nvSpPr>
        <dsp:cNvPr id="0" name=""/>
        <dsp:cNvSpPr/>
      </dsp:nvSpPr>
      <dsp:spPr>
        <a:xfrm>
          <a:off x="0" y="2638765"/>
          <a:ext cx="7787208" cy="110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Всемирная программа действий, касающаяся молодежи, до 2000 года и на последующий период принятая ООН в 1995 г.;</a:t>
          </a:r>
          <a:endParaRPr lang="ru-RU" sz="2000" kern="1200" dirty="0"/>
        </a:p>
      </dsp:txBody>
      <dsp:txXfrm>
        <a:off x="53973" y="2692738"/>
        <a:ext cx="7679262" cy="997704"/>
      </dsp:txXfrm>
    </dsp:sp>
    <dsp:sp modelId="{0F7B72D1-EA64-4598-83AE-B98C2A7D6FBA}">
      <dsp:nvSpPr>
        <dsp:cNvPr id="0" name=""/>
        <dsp:cNvSpPr/>
      </dsp:nvSpPr>
      <dsp:spPr>
        <a:xfrm>
          <a:off x="0" y="3877013"/>
          <a:ext cx="7787208" cy="110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Лиссабонская декларация по молодежной политике и программам, принятая в августе 1998 года на первой Всемирной конференции министров по делам молодежи;</a:t>
          </a:r>
          <a:endParaRPr lang="ru-RU" sz="2000" kern="1200" dirty="0"/>
        </a:p>
      </dsp:txBody>
      <dsp:txXfrm>
        <a:off x="53973" y="3930986"/>
        <a:ext cx="7679262" cy="997704"/>
      </dsp:txXfrm>
    </dsp:sp>
    <dsp:sp modelId="{676AC4EB-29C5-4C5F-8F1F-9D3DC665664E}">
      <dsp:nvSpPr>
        <dsp:cNvPr id="0" name=""/>
        <dsp:cNvSpPr/>
      </dsp:nvSpPr>
      <dsp:spPr>
        <a:xfrm>
          <a:off x="0" y="5112569"/>
          <a:ext cx="7787208" cy="110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Руководящие принципы для дальнейшего планирования и осуществления соответствующих последующих мер, касающихся молодежи: участие, развитие, мир;</a:t>
          </a:r>
          <a:endParaRPr lang="ru-RU" sz="2000" kern="1200" dirty="0"/>
        </a:p>
      </dsp:txBody>
      <dsp:txXfrm>
        <a:off x="53973" y="5166542"/>
        <a:ext cx="7679262" cy="997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311F-A893-4B4D-BE08-487CDFC9620B}">
      <dsp:nvSpPr>
        <dsp:cNvPr id="0" name=""/>
        <dsp:cNvSpPr/>
      </dsp:nvSpPr>
      <dsp:spPr>
        <a:xfrm>
          <a:off x="0" y="0"/>
          <a:ext cx="7787208" cy="1020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Национальное законодательство</a:t>
          </a:r>
          <a:endParaRPr lang="ru-RU" sz="2800" kern="1200" dirty="0"/>
        </a:p>
      </dsp:txBody>
      <dsp:txXfrm>
        <a:off x="49813" y="49813"/>
        <a:ext cx="7687582" cy="920806"/>
      </dsp:txXfrm>
    </dsp:sp>
    <dsp:sp modelId="{BD506C93-B99C-47BC-9B18-0B02CDE8C33E}">
      <dsp:nvSpPr>
        <dsp:cNvPr id="0" name=""/>
        <dsp:cNvSpPr/>
      </dsp:nvSpPr>
      <dsp:spPr>
        <a:xfrm>
          <a:off x="0" y="1181859"/>
          <a:ext cx="7787208" cy="80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Конституция Кыргызской Республики;</a:t>
          </a:r>
          <a:endParaRPr lang="ru-RU" sz="2000" kern="1200"/>
        </a:p>
      </dsp:txBody>
      <dsp:txXfrm>
        <a:off x="39338" y="1221197"/>
        <a:ext cx="7708532" cy="727161"/>
      </dsp:txXfrm>
    </dsp:sp>
    <dsp:sp modelId="{E56A2996-8521-42D0-8B6E-572CE9771DF2}">
      <dsp:nvSpPr>
        <dsp:cNvPr id="0" name=""/>
        <dsp:cNvSpPr/>
      </dsp:nvSpPr>
      <dsp:spPr>
        <a:xfrm>
          <a:off x="0" y="2045297"/>
          <a:ext cx="7787208" cy="80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Закон Кыргызской Республики «Об основах государственной молодежной политики»;</a:t>
          </a:r>
          <a:endParaRPr lang="ru-RU" sz="2000" kern="1200" dirty="0"/>
        </a:p>
      </dsp:txBody>
      <dsp:txXfrm>
        <a:off x="39338" y="2084635"/>
        <a:ext cx="7708532" cy="727161"/>
      </dsp:txXfrm>
    </dsp:sp>
    <dsp:sp modelId="{DE6FA55B-BEB7-4E7A-8577-1D3CF89AA2D1}">
      <dsp:nvSpPr>
        <dsp:cNvPr id="0" name=""/>
        <dsp:cNvSpPr/>
      </dsp:nvSpPr>
      <dsp:spPr>
        <a:xfrm>
          <a:off x="0" y="2908734"/>
          <a:ext cx="7787208" cy="80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Национальная стратегия устойчивого развития на период 2013-2017 гг.;</a:t>
          </a:r>
          <a:endParaRPr lang="ru-RU" sz="2000" kern="1200" dirty="0"/>
        </a:p>
      </dsp:txBody>
      <dsp:txXfrm>
        <a:off x="39338" y="2948072"/>
        <a:ext cx="7708532" cy="727161"/>
      </dsp:txXfrm>
    </dsp:sp>
    <dsp:sp modelId="{10B5EABE-3E30-4F4B-826A-DE73264DA84A}">
      <dsp:nvSpPr>
        <dsp:cNvPr id="0" name=""/>
        <dsp:cNvSpPr/>
      </dsp:nvSpPr>
      <dsp:spPr>
        <a:xfrm>
          <a:off x="0" y="3772172"/>
          <a:ext cx="7787208" cy="80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Государственная стратегия молодежной политики на 2013-2015 гг.;</a:t>
          </a:r>
          <a:endParaRPr lang="ru-RU" sz="2000" kern="1200"/>
        </a:p>
      </dsp:txBody>
      <dsp:txXfrm>
        <a:off x="39338" y="3811510"/>
        <a:ext cx="7708532" cy="727161"/>
      </dsp:txXfrm>
    </dsp:sp>
    <dsp:sp modelId="{2116D754-3E92-41FE-BD31-7E75EAE8068C}">
      <dsp:nvSpPr>
        <dsp:cNvPr id="0" name=""/>
        <dsp:cNvSpPr/>
      </dsp:nvSpPr>
      <dsp:spPr>
        <a:xfrm>
          <a:off x="0" y="4635609"/>
          <a:ext cx="7787208" cy="80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Стратегия молодёжной политики Кыргызской Республики на 2016 – 2020 гг.;</a:t>
          </a:r>
          <a:endParaRPr lang="ru-RU" sz="2000" kern="1200"/>
        </a:p>
      </dsp:txBody>
      <dsp:txXfrm>
        <a:off x="39338" y="4674947"/>
        <a:ext cx="7708532" cy="727161"/>
      </dsp:txXfrm>
    </dsp:sp>
    <dsp:sp modelId="{BD4D4495-1C00-4D96-8ECE-3195C5B2E1BB}">
      <dsp:nvSpPr>
        <dsp:cNvPr id="0" name=""/>
        <dsp:cNvSpPr/>
      </dsp:nvSpPr>
      <dsp:spPr>
        <a:xfrm>
          <a:off x="0" y="5499047"/>
          <a:ext cx="7787208" cy="80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Программа Правительства Кыргызской Республики «Развитие молодежной политики на 2017-2020 годы» </a:t>
          </a:r>
          <a:endParaRPr lang="ru-RU" sz="2000" kern="1200" dirty="0"/>
        </a:p>
      </dsp:txBody>
      <dsp:txXfrm>
        <a:off x="39338" y="5538385"/>
        <a:ext cx="7708532" cy="727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311F-A893-4B4D-BE08-487CDFC9620B}">
      <dsp:nvSpPr>
        <dsp:cNvPr id="0" name=""/>
        <dsp:cNvSpPr/>
      </dsp:nvSpPr>
      <dsp:spPr>
        <a:xfrm>
          <a:off x="0" y="0"/>
          <a:ext cx="7787208" cy="906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Ключевые участники молодежной политики</a:t>
          </a:r>
          <a:endParaRPr lang="ru-RU" sz="2800" kern="1200" dirty="0"/>
        </a:p>
      </dsp:txBody>
      <dsp:txXfrm>
        <a:off x="44262" y="44262"/>
        <a:ext cx="7698684" cy="818197"/>
      </dsp:txXfrm>
    </dsp:sp>
    <dsp:sp modelId="{D688F56A-1ABD-482F-8FC7-BCBC49F29BF0}">
      <dsp:nvSpPr>
        <dsp:cNvPr id="0" name=""/>
        <dsp:cNvSpPr/>
      </dsp:nvSpPr>
      <dsp:spPr>
        <a:xfrm>
          <a:off x="0" y="102197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Органы государственного управления (реализация молодежной политики для достижения целевых показателей национальных стратегий и программ);</a:t>
          </a:r>
          <a:endParaRPr lang="ru-RU" sz="1800" kern="1200" dirty="0"/>
        </a:p>
      </dsp:txBody>
      <dsp:txXfrm>
        <a:off x="34954" y="1056930"/>
        <a:ext cx="7717300" cy="646132"/>
      </dsp:txXfrm>
    </dsp:sp>
    <dsp:sp modelId="{052CCC6D-C738-4B05-A595-B33F3C75A273}">
      <dsp:nvSpPr>
        <dsp:cNvPr id="0" name=""/>
        <dsp:cNvSpPr/>
      </dsp:nvSpPr>
      <dsp:spPr>
        <a:xfrm>
          <a:off x="0" y="178985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Органы местного самоуправления (разработка специальных местных молодежных планов и выделение средств из местного бюджета);</a:t>
          </a:r>
          <a:endParaRPr lang="ru-RU" sz="1800" kern="1200" dirty="0"/>
        </a:p>
      </dsp:txBody>
      <dsp:txXfrm>
        <a:off x="34954" y="1824810"/>
        <a:ext cx="7717300" cy="646132"/>
      </dsp:txXfrm>
    </dsp:sp>
    <dsp:sp modelId="{5FCBBAE8-7F87-4002-8E78-0AEA5B9DF287}">
      <dsp:nvSpPr>
        <dsp:cNvPr id="0" name=""/>
        <dsp:cNvSpPr/>
      </dsp:nvSpPr>
      <dsp:spPr>
        <a:xfrm>
          <a:off x="0" y="255773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Политические партии (молодежные крылья);</a:t>
          </a:r>
          <a:endParaRPr lang="ru-RU" sz="1800" kern="1200"/>
        </a:p>
      </dsp:txBody>
      <dsp:txXfrm>
        <a:off x="34954" y="2592690"/>
        <a:ext cx="7717300" cy="646132"/>
      </dsp:txXfrm>
    </dsp:sp>
    <dsp:sp modelId="{EE3F1170-7D90-4226-B3E5-86B01B1B8014}">
      <dsp:nvSpPr>
        <dsp:cNvPr id="0" name=""/>
        <dsp:cNvSpPr/>
      </dsp:nvSpPr>
      <dsp:spPr>
        <a:xfrm>
          <a:off x="0" y="332561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Некоммерческие организации (решение конкретных проблем конкретных групп молодежи);</a:t>
          </a:r>
          <a:endParaRPr lang="ru-RU" sz="1800" kern="1200"/>
        </a:p>
      </dsp:txBody>
      <dsp:txXfrm>
        <a:off x="34954" y="3360570"/>
        <a:ext cx="7717300" cy="646132"/>
      </dsp:txXfrm>
    </dsp:sp>
    <dsp:sp modelId="{54B319A7-D32E-411A-A786-B57184A1DA28}">
      <dsp:nvSpPr>
        <dsp:cNvPr id="0" name=""/>
        <dsp:cNvSpPr/>
      </dsp:nvSpPr>
      <dsp:spPr>
        <a:xfrm>
          <a:off x="0" y="409349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Международные гуманитарные организации и миссии (проекты и программы, направленные на молодежь);</a:t>
          </a:r>
          <a:endParaRPr lang="ru-RU" sz="1800" kern="1200"/>
        </a:p>
      </dsp:txBody>
      <dsp:txXfrm>
        <a:off x="34954" y="4128450"/>
        <a:ext cx="7717300" cy="646132"/>
      </dsp:txXfrm>
    </dsp:sp>
    <dsp:sp modelId="{D49832C5-2C58-40E4-8112-BA60B0B9D8AC}">
      <dsp:nvSpPr>
        <dsp:cNvPr id="0" name=""/>
        <dsp:cNvSpPr/>
      </dsp:nvSpPr>
      <dsp:spPr>
        <a:xfrm>
          <a:off x="0" y="486137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Религиозные организации (формирование нравственных ориентиров);</a:t>
          </a:r>
          <a:endParaRPr lang="ru-RU" sz="1800" kern="1200"/>
        </a:p>
      </dsp:txBody>
      <dsp:txXfrm>
        <a:off x="34954" y="4896330"/>
        <a:ext cx="7717300" cy="646132"/>
      </dsp:txXfrm>
    </dsp:sp>
    <dsp:sp modelId="{B8EFA270-257A-4011-BA18-0C019F9C8F10}">
      <dsp:nvSpPr>
        <dsp:cNvPr id="0" name=""/>
        <dsp:cNvSpPr/>
      </dsp:nvSpPr>
      <dsp:spPr>
        <a:xfrm>
          <a:off x="0" y="5629256"/>
          <a:ext cx="7787208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Неформальные социальные группы (криминальные структуры различных направлений).</a:t>
          </a:r>
          <a:endParaRPr lang="ru-RU" sz="1800" kern="1200"/>
        </a:p>
      </dsp:txBody>
      <dsp:txXfrm>
        <a:off x="34954" y="5664210"/>
        <a:ext cx="7717300" cy="6461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311F-A893-4B4D-BE08-487CDFC9620B}">
      <dsp:nvSpPr>
        <dsp:cNvPr id="0" name=""/>
        <dsp:cNvSpPr/>
      </dsp:nvSpPr>
      <dsp:spPr>
        <a:xfrm>
          <a:off x="0" y="0"/>
          <a:ext cx="7787208" cy="1070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Право участия молодежи в общественно-политической жизни страны</a:t>
          </a:r>
          <a:endParaRPr lang="ru-RU" sz="2800" kern="1200" dirty="0"/>
        </a:p>
      </dsp:txBody>
      <dsp:txXfrm>
        <a:off x="52246" y="52246"/>
        <a:ext cx="7682716" cy="965775"/>
      </dsp:txXfrm>
    </dsp:sp>
    <dsp:sp modelId="{D688F56A-1ABD-482F-8FC7-BCBC49F29BF0}">
      <dsp:nvSpPr>
        <dsp:cNvPr id="0" name=""/>
        <dsp:cNvSpPr/>
      </dsp:nvSpPr>
      <dsp:spPr>
        <a:xfrm>
          <a:off x="0" y="1111188"/>
          <a:ext cx="7787208" cy="698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 избирать имеют граждане Кыргызской Республики, достигшие 18 лет. (Активное избирательное право</a:t>
          </a:r>
          <a:r>
            <a:rPr lang="ru-RU" sz="500" kern="1200" dirty="0" smtClean="0"/>
            <a:t>)</a:t>
          </a:r>
          <a:endParaRPr lang="ru-RU" sz="500" kern="1200" dirty="0"/>
        </a:p>
      </dsp:txBody>
      <dsp:txXfrm>
        <a:off x="34098" y="1145286"/>
        <a:ext cx="7719012" cy="630305"/>
      </dsp:txXfrm>
    </dsp:sp>
    <dsp:sp modelId="{052CCC6D-C738-4B05-A595-B33F3C75A273}">
      <dsp:nvSpPr>
        <dsp:cNvPr id="0" name=""/>
        <dsp:cNvSpPr/>
      </dsp:nvSpPr>
      <dsp:spPr>
        <a:xfrm>
          <a:off x="0" y="1781161"/>
          <a:ext cx="7787208" cy="818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Депутатом </a:t>
          </a:r>
          <a:r>
            <a:rPr lang="ru-RU" sz="1800" kern="1200" dirty="0" err="1" smtClean="0"/>
            <a:t>Жогорку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Кенеша</a:t>
          </a:r>
          <a:r>
            <a:rPr lang="ru-RU" sz="1800" kern="1200" dirty="0" smtClean="0"/>
            <a:t> может быть избран гражданин Кыргызской Республики, достигший на день проведения выборов 21 года</a:t>
          </a:r>
          <a:endParaRPr lang="ru-RU" sz="1800" kern="1200" dirty="0"/>
        </a:p>
      </dsp:txBody>
      <dsp:txXfrm>
        <a:off x="39949" y="1821110"/>
        <a:ext cx="7707310" cy="738466"/>
      </dsp:txXfrm>
    </dsp:sp>
    <dsp:sp modelId="{5FCBBAE8-7F87-4002-8E78-0AEA5B9DF287}">
      <dsp:nvSpPr>
        <dsp:cNvPr id="0" name=""/>
        <dsp:cNvSpPr/>
      </dsp:nvSpPr>
      <dsp:spPr>
        <a:xfrm>
          <a:off x="0" y="2604545"/>
          <a:ext cx="7787208" cy="12408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 определении списков кандидатов в депутаты </a:t>
          </a:r>
          <a:r>
            <a:rPr lang="ru-RU" sz="1800" kern="1200" dirty="0" err="1" smtClean="0"/>
            <a:t>Жогорку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Кенеша</a:t>
          </a:r>
          <a:r>
            <a:rPr lang="ru-RU" sz="1800" kern="1200" dirty="0" smtClean="0"/>
            <a:t> не менее 15 процентов кандидатов не старше 35 лет должны быть включены в список, при этом не менее 5 кандидатов из них должны быть включены в список первых 65 кандидатов.</a:t>
          </a:r>
          <a:endParaRPr lang="ru-RU" sz="1800" kern="1200" dirty="0"/>
        </a:p>
      </dsp:txBody>
      <dsp:txXfrm>
        <a:off x="60575" y="2665120"/>
        <a:ext cx="7666058" cy="1119742"/>
      </dsp:txXfrm>
    </dsp:sp>
    <dsp:sp modelId="{EE3F1170-7D90-4226-B3E5-86B01B1B8014}">
      <dsp:nvSpPr>
        <dsp:cNvPr id="0" name=""/>
        <dsp:cNvSpPr/>
      </dsp:nvSpPr>
      <dsp:spPr>
        <a:xfrm>
          <a:off x="0" y="3850457"/>
          <a:ext cx="7787208" cy="820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Президентом может быть избран гражданин Кыргызской Республики, не имеющий гражданства иностранного государства, не моложе 35 лет </a:t>
          </a:r>
          <a:endParaRPr lang="ru-RU" sz="1800" kern="1200" dirty="0"/>
        </a:p>
      </dsp:txBody>
      <dsp:txXfrm>
        <a:off x="40035" y="3890492"/>
        <a:ext cx="7707138" cy="740055"/>
      </dsp:txXfrm>
    </dsp:sp>
    <dsp:sp modelId="{54B319A7-D32E-411A-A786-B57184A1DA28}">
      <dsp:nvSpPr>
        <dsp:cNvPr id="0" name=""/>
        <dsp:cNvSpPr/>
      </dsp:nvSpPr>
      <dsp:spPr>
        <a:xfrm>
          <a:off x="0" y="4675603"/>
          <a:ext cx="7787208" cy="108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anose="02020603050405020304" pitchFamily="18" charset="0"/>
            </a:rPr>
            <a:t>Депутатом местного </a:t>
          </a:r>
          <a:r>
            <a:rPr lang="ru-RU" sz="1800" kern="1200" dirty="0" err="1" smtClean="0">
              <a:latin typeface="+mn-lt"/>
              <a:cs typeface="Times New Roman" panose="02020603050405020304" pitchFamily="18" charset="0"/>
            </a:rPr>
            <a:t>кенеша</a:t>
          </a:r>
          <a:r>
            <a:rPr lang="ru-RU" sz="1800" kern="1200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latin typeface="+mn-lt"/>
            </a:rPr>
            <a:t>может быть избран гражданин Кыргызской Республики, достигший на день проведения выборов 21 года,</a:t>
          </a:r>
          <a:r>
            <a:rPr lang="ru-RU" sz="1800" kern="1200" dirty="0" smtClean="0">
              <a:latin typeface="+mn-lt"/>
              <a:cs typeface="Times New Roman" panose="02020603050405020304" pitchFamily="18" charset="0"/>
            </a:rPr>
            <a:t> постоянно проживающий на территории соответствующего муниципального образования</a:t>
          </a:r>
          <a:endParaRPr lang="ru-RU" sz="1800" kern="1200" dirty="0"/>
        </a:p>
      </dsp:txBody>
      <dsp:txXfrm>
        <a:off x="53072" y="4728675"/>
        <a:ext cx="7681064" cy="981051"/>
      </dsp:txXfrm>
    </dsp:sp>
    <dsp:sp modelId="{D49832C5-2C58-40E4-8112-BA60B0B9D8AC}">
      <dsp:nvSpPr>
        <dsp:cNvPr id="0" name=""/>
        <dsp:cNvSpPr/>
      </dsp:nvSpPr>
      <dsp:spPr>
        <a:xfrm>
          <a:off x="0" y="5767817"/>
          <a:ext cx="7787208" cy="108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Граждане КР, достигшие 21 летнего возраста имеют право занимать должности в государственной службе. Граждане КР, достигшие 18 летнего возраста имеют право занимать должности в  муниципальной службе. </a:t>
          </a:r>
          <a:endParaRPr lang="ru-RU" sz="1800" kern="1200" dirty="0"/>
        </a:p>
      </dsp:txBody>
      <dsp:txXfrm>
        <a:off x="53072" y="5820889"/>
        <a:ext cx="7681064" cy="9810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7613F-3E9F-4759-B785-12E4D8953630}">
      <dsp:nvSpPr>
        <dsp:cNvPr id="0" name=""/>
        <dsp:cNvSpPr/>
      </dsp:nvSpPr>
      <dsp:spPr>
        <a:xfrm>
          <a:off x="0" y="0"/>
          <a:ext cx="8064896" cy="863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Статистика</a:t>
          </a:r>
          <a:endParaRPr lang="ru-RU" sz="2800" b="1" kern="1200" dirty="0"/>
        </a:p>
      </dsp:txBody>
      <dsp:txXfrm>
        <a:off x="42166" y="42166"/>
        <a:ext cx="7980564" cy="779451"/>
      </dsp:txXfrm>
    </dsp:sp>
    <dsp:sp modelId="{C2C3AE07-DC13-4792-ADB0-6CFC5ACBAFE1}">
      <dsp:nvSpPr>
        <dsp:cNvPr id="0" name=""/>
        <dsp:cNvSpPr/>
      </dsp:nvSpPr>
      <dsp:spPr>
        <a:xfrm>
          <a:off x="0" y="1064779"/>
          <a:ext cx="8064896" cy="11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Согласно данным </a:t>
          </a:r>
          <a:r>
            <a:rPr lang="ru-RU" sz="1800" kern="1200" dirty="0" err="1" smtClean="0"/>
            <a:t>Нацстатком</a:t>
          </a:r>
          <a:r>
            <a:rPr lang="ru-RU" sz="1800" kern="1200" dirty="0" smtClean="0"/>
            <a:t> КР, на начало 2017 г. общее число молодежи (от 14 до 28 включительно) составляет  1,627,879 млн. человек (26% от общего числа населения).  Мужчины составляют 50,7 %,  женщины 49,2%. </a:t>
          </a:r>
        </a:p>
      </dsp:txBody>
      <dsp:txXfrm>
        <a:off x="54725" y="1119504"/>
        <a:ext cx="7955446" cy="1011591"/>
      </dsp:txXfrm>
    </dsp:sp>
    <dsp:sp modelId="{9F1696C9-9147-4DD9-B4F9-5D6FB72E89E1}">
      <dsp:nvSpPr>
        <dsp:cNvPr id="0" name=""/>
        <dsp:cNvSpPr/>
      </dsp:nvSpPr>
      <dsp:spPr>
        <a:xfrm>
          <a:off x="0" y="2305526"/>
          <a:ext cx="8064896" cy="1522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Согласно данным </a:t>
          </a:r>
          <a:r>
            <a:rPr lang="ru-RU" sz="1800" kern="1200" dirty="0" err="1" smtClean="0"/>
            <a:t>Нацстатком</a:t>
          </a:r>
          <a:r>
            <a:rPr lang="ru-RU" sz="1800" kern="1200" dirty="0" smtClean="0"/>
            <a:t> КР, средний возраст населения Кыргызстана </a:t>
          </a:r>
          <a:r>
            <a:rPr lang="ky-KG" sz="1800" kern="1200" dirty="0" smtClean="0"/>
            <a:t>на </a:t>
          </a:r>
          <a:r>
            <a:rPr lang="ru-RU" sz="1800" kern="1200" dirty="0" smtClean="0"/>
            <a:t>начал</a:t>
          </a:r>
          <a:r>
            <a:rPr lang="ky-KG" sz="1800" kern="1200" dirty="0" smtClean="0"/>
            <a:t>о</a:t>
          </a:r>
          <a:r>
            <a:rPr lang="ru-RU" sz="1800" kern="1200" dirty="0" smtClean="0"/>
            <a:t> 201</a:t>
          </a:r>
          <a:r>
            <a:rPr lang="ky-KG" sz="1800" kern="1200" dirty="0" smtClean="0"/>
            <a:t>7</a:t>
          </a:r>
          <a:r>
            <a:rPr lang="ru-RU" sz="1800" kern="1200" dirty="0" smtClean="0"/>
            <a:t>г. составил 27,</a:t>
          </a:r>
          <a:r>
            <a:rPr lang="ky-KG" sz="1800" kern="1200" dirty="0" smtClean="0"/>
            <a:t>5</a:t>
          </a:r>
          <a:r>
            <a:rPr lang="ru-RU" sz="1800" kern="1200" dirty="0" smtClean="0"/>
            <a:t> лет для обоих полов, мужчин - 26,</a:t>
          </a:r>
          <a:r>
            <a:rPr lang="ky-KG" sz="1800" kern="1200" dirty="0" smtClean="0"/>
            <a:t>5</a:t>
          </a:r>
          <a:r>
            <a:rPr lang="ru-RU" sz="1800" kern="1200" dirty="0" smtClean="0"/>
            <a:t>, женщин – 28,</a:t>
          </a:r>
          <a:r>
            <a:rPr lang="ky-KG" sz="1800" kern="1200" dirty="0" smtClean="0"/>
            <a:t>4</a:t>
          </a:r>
          <a:r>
            <a:rPr lang="ru-RU" sz="1800" kern="1200" dirty="0" smtClean="0"/>
            <a:t> лет. Наиболее молодое население проживает в </a:t>
          </a:r>
          <a:r>
            <a:rPr lang="ru-RU" sz="1800" kern="1200" dirty="0" err="1" smtClean="0"/>
            <a:t>Ошской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Баткенской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Джалал-Абадской</a:t>
          </a:r>
          <a:r>
            <a:rPr lang="ru-RU" sz="1800" kern="1200" dirty="0" smtClean="0"/>
            <a:t> и </a:t>
          </a:r>
          <a:r>
            <a:rPr lang="ru-RU" sz="1800" kern="1200" dirty="0" err="1" smtClean="0"/>
            <a:t>Таласской</a:t>
          </a:r>
          <a:r>
            <a:rPr lang="ru-RU" sz="1800" kern="1200" dirty="0" smtClean="0"/>
            <a:t> областях – 26 лет, намного старше - в г. Бишкек и Чуйской области – </a:t>
          </a:r>
          <a:r>
            <a:rPr lang="ky-KG" sz="1800" kern="1200" dirty="0" smtClean="0"/>
            <a:t>около 30 </a:t>
          </a:r>
          <a:r>
            <a:rPr lang="ru-RU" sz="1800" kern="1200" dirty="0" smtClean="0"/>
            <a:t>лет для обоих полов.</a:t>
          </a:r>
          <a:endParaRPr lang="ru-RU" sz="1800" kern="1200" dirty="0"/>
        </a:p>
      </dsp:txBody>
      <dsp:txXfrm>
        <a:off x="74325" y="2379851"/>
        <a:ext cx="7916246" cy="1373914"/>
      </dsp:txXfrm>
    </dsp:sp>
    <dsp:sp modelId="{A123D0B4-5782-41F2-85A3-C27614D0FE94}">
      <dsp:nvSpPr>
        <dsp:cNvPr id="0" name=""/>
        <dsp:cNvSpPr/>
      </dsp:nvSpPr>
      <dsp:spPr>
        <a:xfrm>
          <a:off x="0" y="3925131"/>
          <a:ext cx="8064896" cy="1493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По индексу развития молодежи – (молодых людей в возрасте от 16 до 24 лет), Кыргызстан в 2015 году занял 64 место из 188 стран. По направлениям: продолжительность жизни и здоровье – 104 место, образование – 86 место, трудоустройство – 86 место, гражданское участие – 30, политическое участие (участие в принятии решений) – 90 место.</a:t>
          </a:r>
        </a:p>
      </dsp:txBody>
      <dsp:txXfrm>
        <a:off x="72918" y="3998049"/>
        <a:ext cx="7919060" cy="1347900"/>
      </dsp:txXfrm>
    </dsp:sp>
    <dsp:sp modelId="{9C37E9DD-4108-477E-AE64-CE3BF81FB2E0}">
      <dsp:nvSpPr>
        <dsp:cNvPr id="0" name=""/>
        <dsp:cNvSpPr/>
      </dsp:nvSpPr>
      <dsp:spPr>
        <a:xfrm>
          <a:off x="0" y="5563657"/>
          <a:ext cx="8064896" cy="1130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 всех областях уровень грамотности населения составляет 98-99%. Наименее развитой является </a:t>
          </a:r>
          <a:r>
            <a:rPr lang="ru-RU" sz="1800" kern="1200" dirty="0" err="1" smtClean="0"/>
            <a:t>Баткенская</a:t>
          </a:r>
          <a:r>
            <a:rPr lang="ru-RU" sz="1800" kern="1200" dirty="0" smtClean="0"/>
            <a:t> область, в которой уровень грамотности сельского населения составляет порядка 85%. Около 20% молодежи не учится и не занята </a:t>
          </a:r>
          <a:endParaRPr lang="ru-RU" sz="1800" kern="1200" dirty="0"/>
        </a:p>
      </dsp:txBody>
      <dsp:txXfrm>
        <a:off x="55202" y="5618859"/>
        <a:ext cx="7954492" cy="10204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7613F-3E9F-4759-B785-12E4D8953630}">
      <dsp:nvSpPr>
        <dsp:cNvPr id="0" name=""/>
        <dsp:cNvSpPr/>
      </dsp:nvSpPr>
      <dsp:spPr>
        <a:xfrm>
          <a:off x="0" y="0"/>
          <a:ext cx="8064896" cy="789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Статистика</a:t>
          </a:r>
          <a:endParaRPr lang="ru-RU" sz="2800" b="1" kern="1200" dirty="0"/>
        </a:p>
      </dsp:txBody>
      <dsp:txXfrm>
        <a:off x="38535" y="38535"/>
        <a:ext cx="7987826" cy="712321"/>
      </dsp:txXfrm>
    </dsp:sp>
    <dsp:sp modelId="{C2C3AE07-DC13-4792-ADB0-6CFC5ACBAFE1}">
      <dsp:nvSpPr>
        <dsp:cNvPr id="0" name=""/>
        <dsp:cNvSpPr/>
      </dsp:nvSpPr>
      <dsp:spPr>
        <a:xfrm>
          <a:off x="0" y="868507"/>
          <a:ext cx="8064896" cy="133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Несмотря на высокий уровень грамотности населения, согласно исследованиям </a:t>
          </a:r>
          <a:r>
            <a:rPr lang="ru-RU" sz="1800" b="0" i="0" kern="1200" dirty="0" smtClean="0"/>
            <a:t>Международной программы по оценке образовательных достижений учащихся </a:t>
          </a:r>
          <a:r>
            <a:rPr lang="ru-RU" sz="1800" b="0" kern="1200" dirty="0" smtClean="0"/>
            <a:t>(PISA</a:t>
          </a:r>
          <a:r>
            <a:rPr lang="ru-RU" sz="1800" kern="1200" dirty="0" smtClean="0"/>
            <a:t>), Кыргызстан находится на одном из последних мест в мире по качеству образования. </a:t>
          </a:r>
        </a:p>
      </dsp:txBody>
      <dsp:txXfrm>
        <a:off x="64966" y="933473"/>
        <a:ext cx="7934964" cy="1200894"/>
      </dsp:txXfrm>
    </dsp:sp>
    <dsp:sp modelId="{9F1696C9-9147-4DD9-B4F9-5D6FB72E89E1}">
      <dsp:nvSpPr>
        <dsp:cNvPr id="0" name=""/>
        <dsp:cNvSpPr/>
      </dsp:nvSpPr>
      <dsp:spPr>
        <a:xfrm>
          <a:off x="0" y="2192039"/>
          <a:ext cx="8064896" cy="18074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Численность учащейся молодежи составляет примерно 629 тыс. чел. (37,3%, в том числе учащихся в общеобразовательных школах 321 тыс. чел, в ВУЗах порядка 222 тыс. чел.). Конъюнктура на внутреннем рынке труда и в странах, принимающих трудовую миграцию из Кыргызстана, задает новые тренды: растет число студентов в учебных заведениях среднего профессионального образования, снижается количество студентов вузов. </a:t>
          </a:r>
          <a:endParaRPr lang="ru-RU" sz="1800" kern="1200" dirty="0"/>
        </a:p>
      </dsp:txBody>
      <dsp:txXfrm>
        <a:off x="88234" y="2280273"/>
        <a:ext cx="7888428" cy="1631021"/>
      </dsp:txXfrm>
    </dsp:sp>
    <dsp:sp modelId="{A123D0B4-5782-41F2-85A3-C27614D0FE94}">
      <dsp:nvSpPr>
        <dsp:cNvPr id="0" name=""/>
        <dsp:cNvSpPr/>
      </dsp:nvSpPr>
      <dsp:spPr>
        <a:xfrm>
          <a:off x="0" y="3999530"/>
          <a:ext cx="8064896" cy="932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Численность безработной молодежи в возрасте 15-28 лет составила 17,1%, 19-23 года - 43,6%, 24-28 лет - 39,2%. Значительное число молодых людей 15-19 лет находится на иждивении родственников. </a:t>
          </a:r>
        </a:p>
      </dsp:txBody>
      <dsp:txXfrm>
        <a:off x="45499" y="4045029"/>
        <a:ext cx="7973898" cy="841054"/>
      </dsp:txXfrm>
    </dsp:sp>
    <dsp:sp modelId="{9C37E9DD-4108-477E-AE64-CE3BF81FB2E0}">
      <dsp:nvSpPr>
        <dsp:cNvPr id="0" name=""/>
        <dsp:cNvSpPr/>
      </dsp:nvSpPr>
      <dsp:spPr>
        <a:xfrm>
          <a:off x="0" y="4935639"/>
          <a:ext cx="8064896" cy="858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данным Министерства образования и науки (МОН) - 75,5 тыс. детей не посещают школы, большая часть которых проживает в Бишкеке.  </a:t>
          </a:r>
          <a:endParaRPr lang="ru-RU" sz="1800" kern="1200" dirty="0"/>
        </a:p>
      </dsp:txBody>
      <dsp:txXfrm>
        <a:off x="41891" y="4977530"/>
        <a:ext cx="7981114" cy="774368"/>
      </dsp:txXfrm>
    </dsp:sp>
    <dsp:sp modelId="{2B0F1F13-08CF-4475-8181-A5DA86AADCF1}">
      <dsp:nvSpPr>
        <dsp:cNvPr id="0" name=""/>
        <dsp:cNvSpPr/>
      </dsp:nvSpPr>
      <dsp:spPr>
        <a:xfrm>
          <a:off x="0" y="5799737"/>
          <a:ext cx="8064896" cy="959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Параллельно системе светского образования развивается система религиозного образования и просвещения. Государственные стандарты религиозного образования на стадии разработки</a:t>
          </a:r>
          <a:r>
            <a:rPr lang="ru-RU" sz="500" kern="1200" dirty="0" smtClean="0"/>
            <a:t>. </a:t>
          </a:r>
          <a:endParaRPr lang="ru-RU" sz="500" kern="1200" dirty="0"/>
        </a:p>
      </dsp:txBody>
      <dsp:txXfrm>
        <a:off x="46828" y="5846565"/>
        <a:ext cx="7971240" cy="8656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7613F-3E9F-4759-B785-12E4D8953630}">
      <dsp:nvSpPr>
        <dsp:cNvPr id="0" name=""/>
        <dsp:cNvSpPr/>
      </dsp:nvSpPr>
      <dsp:spPr>
        <a:xfrm>
          <a:off x="0" y="57135"/>
          <a:ext cx="8064896" cy="846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Статистика</a:t>
          </a:r>
          <a:endParaRPr lang="ru-RU" sz="2800" b="1" kern="1200" dirty="0"/>
        </a:p>
      </dsp:txBody>
      <dsp:txXfrm>
        <a:off x="41301" y="98436"/>
        <a:ext cx="7982294" cy="763445"/>
      </dsp:txXfrm>
    </dsp:sp>
    <dsp:sp modelId="{C2C3AE07-DC13-4792-ADB0-6CFC5ACBAFE1}">
      <dsp:nvSpPr>
        <dsp:cNvPr id="0" name=""/>
        <dsp:cNvSpPr/>
      </dsp:nvSpPr>
      <dsp:spPr>
        <a:xfrm>
          <a:off x="0" y="975192"/>
          <a:ext cx="8064896" cy="1052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В условиях размытости идейных ориентиров и ощущения отсутствия перспективы, молодежь вовлекается в различные неформальные объединения – религиозные, в том числе запрещенные экстремистские, или криминальные</a:t>
          </a:r>
        </a:p>
      </dsp:txBody>
      <dsp:txXfrm>
        <a:off x="51391" y="1026583"/>
        <a:ext cx="7962114" cy="949968"/>
      </dsp:txXfrm>
    </dsp:sp>
    <dsp:sp modelId="{9F1696C9-9147-4DD9-B4F9-5D6FB72E89E1}">
      <dsp:nvSpPr>
        <dsp:cNvPr id="0" name=""/>
        <dsp:cNvSpPr/>
      </dsp:nvSpPr>
      <dsp:spPr>
        <a:xfrm>
          <a:off x="0" y="2127323"/>
          <a:ext cx="8064896" cy="1236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Растет количество преступлений, совершенных молодыми людьми в возрасте от 18 до 29 лет. За прошедшие 5 лет, количество преступлений, совершенных молодыми людьми увеличилось почти на 11% в возрасте от 14-24 лет. Наибольшее количество преступлений совершается в возрасте от 18-24 лет.   </a:t>
          </a:r>
          <a:endParaRPr lang="ru-RU" sz="1800" kern="1200" dirty="0"/>
        </a:p>
      </dsp:txBody>
      <dsp:txXfrm>
        <a:off x="60339" y="2187662"/>
        <a:ext cx="7944218" cy="1115371"/>
      </dsp:txXfrm>
    </dsp:sp>
    <dsp:sp modelId="{A123D0B4-5782-41F2-85A3-C27614D0FE94}">
      <dsp:nvSpPr>
        <dsp:cNvPr id="0" name=""/>
        <dsp:cNvSpPr/>
      </dsp:nvSpPr>
      <dsp:spPr>
        <a:xfrm>
          <a:off x="0" y="3495471"/>
          <a:ext cx="8064896" cy="1630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По данным министерства юстиции КР, в стране зарегистрировано 478 молодежных организаций, из них только 10 % ведут активную деятельность.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Молодежь Кыргызстана  политизирована. Молодежь, обладающая набором определенных социально-возрастных характеристик и амбиций, воспринимается недобросовестными политиками в качестве объекта манипуляции для достижения своих целей.  </a:t>
          </a:r>
        </a:p>
      </dsp:txBody>
      <dsp:txXfrm>
        <a:off x="79581" y="3575052"/>
        <a:ext cx="7905734" cy="1471067"/>
      </dsp:txXfrm>
    </dsp:sp>
    <dsp:sp modelId="{9C37E9DD-4108-477E-AE64-CE3BF81FB2E0}">
      <dsp:nvSpPr>
        <dsp:cNvPr id="0" name=""/>
        <dsp:cNvSpPr/>
      </dsp:nvSpPr>
      <dsp:spPr>
        <a:xfrm>
          <a:off x="0" y="5223659"/>
          <a:ext cx="8064896" cy="147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Согласно официальным данным количество депутатов в местных </a:t>
          </a:r>
          <a:r>
            <a:rPr lang="ru-RU" sz="1800" kern="1200" dirty="0" err="1" smtClean="0"/>
            <a:t>Кенешах</a:t>
          </a:r>
          <a:r>
            <a:rPr lang="ru-RU" sz="1800" kern="1200" dirty="0" smtClean="0"/>
            <a:t> в возрасте до 28 лет составляет 694. На государственной службе в 2014 г. молодежь составила 22%, а в 2015 г. -15%, от общего числа госслужащих, т.е. количество молодежи сократилось. В то же время растет представленность молодежи в муниципальной службе: с 14% (2012 г.) до 22% (2014 г.). </a:t>
          </a:r>
          <a:endParaRPr lang="ru-RU" sz="1800" kern="1200" dirty="0"/>
        </a:p>
      </dsp:txBody>
      <dsp:txXfrm>
        <a:off x="72076" y="5295735"/>
        <a:ext cx="7920744" cy="1332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9714E-4381-4108-AFEF-FD97B2DCCC82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7EB92-44EF-4578-9E18-1B3FE3C6A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9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8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6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0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3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7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8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2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6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4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4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987C-D78F-4C25-9DDF-513E28E8322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9E920-772D-4F19-9CBE-A14271190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32859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user\Desktop\Emblem_of_CI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873" y="188640"/>
            <a:ext cx="2102247" cy="200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2276872"/>
            <a:ext cx="74168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Бишкекский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филиал 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МИМРД </a:t>
            </a: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МПА  СНГ </a:t>
            </a:r>
            <a:endParaRPr 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М</a:t>
            </a:r>
            <a:r>
              <a:rPr lang="ru-RU" sz="4000" b="1" dirty="0" smtClean="0">
                <a:solidFill>
                  <a:srgbClr val="002060"/>
                </a:solidFill>
              </a:rPr>
              <a:t>олодежная политика в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Кыргызстане</a:t>
            </a:r>
            <a:endParaRPr lang="ru-RU" sz="40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БИШКЕК</a:t>
            </a:r>
            <a:endParaRPr lang="ru-RU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17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ноября  2017 год </a:t>
            </a:r>
          </a:p>
        </p:txBody>
      </p:sp>
    </p:spTree>
    <p:extLst>
      <p:ext uri="{BB962C8B-B14F-4D97-AF65-F5344CB8AC3E}">
        <p14:creationId xmlns:p14="http://schemas.microsoft.com/office/powerpoint/2010/main" val="358765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919366"/>
              </p:ext>
            </p:extLst>
          </p:nvPr>
        </p:nvGraphicFramePr>
        <p:xfrm>
          <a:off x="827584" y="5536"/>
          <a:ext cx="8064896" cy="685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792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07901"/>
            <a:ext cx="7859216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Согласно данным </a:t>
            </a:r>
            <a:r>
              <a:rPr lang="ru-RU" sz="2400" dirty="0" err="1" smtClean="0"/>
              <a:t>Нацстатком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оличество граждан КР старше 18 лет - 3,876,985 чел.</a:t>
            </a:r>
          </a:p>
          <a:p>
            <a:pPr marL="0" indent="0">
              <a:buNone/>
            </a:pPr>
            <a:r>
              <a:rPr lang="ru-RU" sz="2400" dirty="0" smtClean="0"/>
              <a:t>Количество избирателей - 3,025,770 </a:t>
            </a:r>
            <a:r>
              <a:rPr lang="ru-RU" sz="2400" dirty="0"/>
              <a:t>чел</a:t>
            </a:r>
            <a:r>
              <a:rPr lang="ru-RU" sz="2400" dirty="0" smtClean="0"/>
              <a:t>.  </a:t>
            </a:r>
          </a:p>
          <a:p>
            <a:pPr marL="0" indent="0">
              <a:buNone/>
            </a:pPr>
            <a:r>
              <a:rPr lang="ru-RU" sz="2400" dirty="0" smtClean="0"/>
              <a:t>В том числе по полу;  мужчин - 1,424,873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женщин – 1,600,897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 возрасту;  18 лет – 53,292 чел. (2%)</a:t>
            </a:r>
          </a:p>
          <a:p>
            <a:pPr marL="0" indent="0">
              <a:buNone/>
            </a:pPr>
            <a:r>
              <a:rPr lang="ru-RU" sz="2400" dirty="0" smtClean="0"/>
              <a:t>                          19-30 лет – 998,066 чел. (33%)</a:t>
            </a:r>
          </a:p>
          <a:p>
            <a:pPr marL="0" indent="0">
              <a:buNone/>
            </a:pPr>
            <a:r>
              <a:rPr lang="ru-RU" sz="2400" dirty="0" smtClean="0"/>
              <a:t>                          31-45 лет – 906,760 чел. (30%)</a:t>
            </a:r>
          </a:p>
          <a:p>
            <a:pPr marL="0" indent="0">
              <a:buNone/>
            </a:pPr>
            <a:r>
              <a:rPr lang="ru-RU" sz="2400" dirty="0" smtClean="0"/>
              <a:t>                          46-60 – 723,419 чел. (24%)</a:t>
            </a:r>
          </a:p>
          <a:p>
            <a:pPr marL="0" indent="0">
              <a:buNone/>
            </a:pPr>
            <a:r>
              <a:rPr lang="ru-RU" sz="2400" dirty="0" smtClean="0"/>
              <a:t>                          61 лет и старше  - 344,233 чел. (11%)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57200" y="72008"/>
            <a:ext cx="8229600" cy="1052736"/>
            <a:chOff x="0" y="104"/>
            <a:chExt cx="8229600" cy="9360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04"/>
              <a:ext cx="8229600" cy="936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45692" y="45796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800" kern="1200" dirty="0" smtClean="0"/>
                <a:t>Участие молодежи в избирательных процессах на примере выборов Президента КР</a:t>
              </a:r>
              <a:endParaRPr lang="ru-RU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6552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18864" y="45551"/>
            <a:ext cx="8229600" cy="935177"/>
            <a:chOff x="0" y="463"/>
            <a:chExt cx="8229600" cy="93517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463"/>
              <a:ext cx="8229600" cy="93517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45652" y="463"/>
              <a:ext cx="8138296" cy="863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800" kern="1200" dirty="0" smtClean="0"/>
                <a:t>Участие молодежи в общественно-политической </a:t>
              </a:r>
            </a:p>
            <a:p>
              <a:pPr lvl="0" algn="ctr" defTabSz="12446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800" kern="1200" dirty="0" smtClean="0"/>
                <a:t>жизни страны</a:t>
              </a:r>
              <a:endParaRPr lang="ru-RU" sz="2800" kern="1200" dirty="0"/>
            </a:p>
          </p:txBody>
        </p:sp>
      </p:grpSp>
      <p:sp>
        <p:nvSpPr>
          <p:cNvPr id="7" name="Объект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832475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Новиков А.Э. – 1987 г.р., министр экономики КР;</a:t>
            </a:r>
          </a:p>
          <a:p>
            <a:r>
              <a:rPr lang="ru-RU" sz="2000" dirty="0" err="1" smtClean="0"/>
              <a:t>Мамашова</a:t>
            </a:r>
            <a:r>
              <a:rPr lang="ru-RU" sz="2000" dirty="0" smtClean="0"/>
              <a:t> А.Т. – 1988 г.р., депутат ЖК КР;</a:t>
            </a:r>
          </a:p>
          <a:p>
            <a:r>
              <a:rPr lang="ru-RU" sz="2000" dirty="0" smtClean="0"/>
              <a:t>Акаев Ж.К. – 1986 г.р., депутат ЖК КР;</a:t>
            </a:r>
          </a:p>
          <a:p>
            <a:r>
              <a:rPr lang="ru-RU" sz="2000" dirty="0" err="1" smtClean="0"/>
              <a:t>Касымалиева</a:t>
            </a:r>
            <a:r>
              <a:rPr lang="ru-RU" sz="2000" dirty="0" smtClean="0"/>
              <a:t> А.К. – 1984 г.р., депутат ЖК КР;</a:t>
            </a:r>
          </a:p>
          <a:p>
            <a:r>
              <a:rPr lang="ru-RU" sz="2000" dirty="0" err="1" smtClean="0"/>
              <a:t>Догоев</a:t>
            </a:r>
            <a:r>
              <a:rPr lang="ru-RU" sz="2000" dirty="0" smtClean="0"/>
              <a:t> Д.Д. – 1986 г.р., Председатель ГРС при ПКР;</a:t>
            </a:r>
          </a:p>
          <a:p>
            <a:r>
              <a:rPr lang="ru-RU" sz="2000" dirty="0" smtClean="0"/>
              <a:t>Мусаев К.А. – 1986 г.р., председатель Государственной судебно-экспертной службы;</a:t>
            </a:r>
          </a:p>
          <a:p>
            <a:r>
              <a:rPr lang="ru-RU" sz="2000" dirty="0" err="1" smtClean="0"/>
              <a:t>Мамытова</a:t>
            </a:r>
            <a:r>
              <a:rPr lang="ru-RU" sz="2000" dirty="0" smtClean="0"/>
              <a:t> Л.У. – 1985 г.р., заместитель министра труда и социального развития КР;</a:t>
            </a:r>
          </a:p>
          <a:p>
            <a:r>
              <a:rPr lang="ru-RU" sz="2000" dirty="0" err="1" smtClean="0"/>
              <a:t>Укубаев</a:t>
            </a:r>
            <a:r>
              <a:rPr lang="ru-RU" sz="2000" dirty="0" smtClean="0"/>
              <a:t> Э.А. - 1987 г.р., заведующий сектором недропользования АПКР;</a:t>
            </a:r>
          </a:p>
          <a:p>
            <a:r>
              <a:rPr lang="ru-RU" sz="2000" dirty="0" err="1" smtClean="0"/>
              <a:t>Эсенгул</a:t>
            </a:r>
            <a:r>
              <a:rPr lang="ru-RU" sz="2000" dirty="0" smtClean="0"/>
              <a:t> </a:t>
            </a:r>
            <a:r>
              <a:rPr lang="ru-RU" sz="2000" dirty="0" err="1" smtClean="0"/>
              <a:t>уулу</a:t>
            </a:r>
            <a:r>
              <a:rPr lang="ru-RU" sz="2000" dirty="0" smtClean="0"/>
              <a:t> </a:t>
            </a:r>
            <a:r>
              <a:rPr lang="ru-RU" sz="2000" dirty="0" err="1" smtClean="0"/>
              <a:t>Чынгыз</a:t>
            </a:r>
            <a:r>
              <a:rPr lang="ru-RU" sz="2000" dirty="0" smtClean="0"/>
              <a:t> . - 1987 г.р., заведующий отделом по связям с общественностью и СМИ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Эргешова</a:t>
            </a:r>
            <a:r>
              <a:rPr lang="ru-RU" sz="2000" dirty="0" smtClean="0"/>
              <a:t> А.Р. - 1984 г.р., заместитель заведующий отделом образования, культуры и спорта АПКР;</a:t>
            </a:r>
          </a:p>
          <a:p>
            <a:r>
              <a:rPr lang="ru-RU" sz="2000" dirty="0" err="1" smtClean="0"/>
              <a:t>Беделбаев</a:t>
            </a:r>
            <a:r>
              <a:rPr lang="ru-RU" sz="2000" dirty="0" smtClean="0"/>
              <a:t> Н.А. - 1984 г.р., заместитель генерального директора ОАО «</a:t>
            </a:r>
            <a:r>
              <a:rPr lang="ru-RU" sz="2000" dirty="0" err="1" smtClean="0"/>
              <a:t>Северэлектро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06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574482"/>
              </p:ext>
            </p:extLst>
          </p:nvPr>
        </p:nvGraphicFramePr>
        <p:xfrm>
          <a:off x="755576" y="0"/>
          <a:ext cx="79928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106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084069"/>
              </p:ext>
            </p:extLst>
          </p:nvPr>
        </p:nvGraphicFramePr>
        <p:xfrm>
          <a:off x="611560" y="0"/>
          <a:ext cx="835292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91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836712"/>
            <a:ext cx="7488832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      Решение </a:t>
            </a:r>
            <a:r>
              <a:rPr lang="ru-RU" dirty="0"/>
              <a:t>выявленных проблем требует использования новых подходов, в том числе основанных на проектно-целевой модели</a:t>
            </a:r>
            <a:r>
              <a:rPr lang="ru-RU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      Государственная </a:t>
            </a:r>
            <a:r>
              <a:rPr lang="ru-RU" dirty="0"/>
              <a:t>молодежная политика в Кыргызской Республике будет реализовываться через создание социально-экономических, правовых и других условий для становления, самореализации молодых граждан и защиты их интересов</a:t>
            </a:r>
            <a:r>
              <a:rPr lang="ru-RU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           Главной </a:t>
            </a:r>
            <a:r>
              <a:rPr lang="ru-RU" dirty="0"/>
              <a:t>движущей силой в этом процессе будет уполномоченный орган, а основным партнером – молодежные группы, организации и активисты.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9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194027"/>
              </p:ext>
            </p:extLst>
          </p:nvPr>
        </p:nvGraphicFramePr>
        <p:xfrm>
          <a:off x="457200" y="-27384"/>
          <a:ext cx="822960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5544616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3948" y="117693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/>
          </a:p>
          <a:p>
            <a:pPr algn="ctr"/>
            <a:endParaRPr lang="ru-RU" sz="4400" dirty="0"/>
          </a:p>
          <a:p>
            <a:pPr algn="ctr"/>
            <a:endParaRPr lang="ru-RU" sz="4400" b="1" dirty="0">
              <a:solidFill>
                <a:srgbClr val="0070C0"/>
              </a:solidFill>
            </a:endParaRPr>
          </a:p>
          <a:p>
            <a:pPr algn="ctr"/>
            <a:r>
              <a:rPr lang="ru-RU" sz="9600" b="1" dirty="0">
                <a:solidFill>
                  <a:srgbClr val="0070C0"/>
                </a:solidFill>
              </a:rPr>
              <a:t>Спасибо </a:t>
            </a:r>
          </a:p>
          <a:p>
            <a:pPr algn="ctr"/>
            <a:r>
              <a:rPr lang="ru-RU" sz="9600" b="1" dirty="0">
                <a:solidFill>
                  <a:srgbClr val="0070C0"/>
                </a:solidFill>
              </a:rPr>
              <a:t>за внимание!</a:t>
            </a:r>
          </a:p>
          <a:p>
            <a:pPr algn="ctr"/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Бишкекский</a:t>
            </a:r>
            <a:r>
              <a:rPr lang="ru-RU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70C0"/>
                </a:solidFill>
                <a:cs typeface="Times New Roman" panose="02020603050405020304" pitchFamily="18" charset="0"/>
              </a:rPr>
              <a:t>филиал  МИМРД  МПА  СНГ </a:t>
            </a:r>
          </a:p>
        </p:txBody>
      </p:sp>
      <p:pic>
        <p:nvPicPr>
          <p:cNvPr id="6" name="Picture 2" descr="C:\Users\user\Desktop\Emblem_of_CIS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873" y="188640"/>
            <a:ext cx="2102247" cy="200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74178"/>
              </p:ext>
            </p:extLst>
          </p:nvPr>
        </p:nvGraphicFramePr>
        <p:xfrm>
          <a:off x="899592" y="377280"/>
          <a:ext cx="778720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14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335026"/>
              </p:ext>
            </p:extLst>
          </p:nvPr>
        </p:nvGraphicFramePr>
        <p:xfrm>
          <a:off x="899592" y="44624"/>
          <a:ext cx="7787208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524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83609"/>
              </p:ext>
            </p:extLst>
          </p:nvPr>
        </p:nvGraphicFramePr>
        <p:xfrm>
          <a:off x="827584" y="44624"/>
          <a:ext cx="778720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782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391522"/>
              </p:ext>
            </p:extLst>
          </p:nvPr>
        </p:nvGraphicFramePr>
        <p:xfrm>
          <a:off x="827584" y="44624"/>
          <a:ext cx="778720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087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197508"/>
              </p:ext>
            </p:extLst>
          </p:nvPr>
        </p:nvGraphicFramePr>
        <p:xfrm>
          <a:off x="827584" y="44624"/>
          <a:ext cx="778720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595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007488"/>
              </p:ext>
            </p:extLst>
          </p:nvPr>
        </p:nvGraphicFramePr>
        <p:xfrm>
          <a:off x="827584" y="632"/>
          <a:ext cx="7787208" cy="6857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306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647247"/>
              </p:ext>
            </p:extLst>
          </p:nvPr>
        </p:nvGraphicFramePr>
        <p:xfrm>
          <a:off x="827584" y="-12043"/>
          <a:ext cx="8064896" cy="685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653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582245"/>
              </p:ext>
            </p:extLst>
          </p:nvPr>
        </p:nvGraphicFramePr>
        <p:xfrm>
          <a:off x="827584" y="5536"/>
          <a:ext cx="8064896" cy="685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0497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1578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работы по предупреждению коррупции в государственных органах</dc:title>
  <dc:creator>Chingiz</dc:creator>
  <cp:lastModifiedBy>Chingiz</cp:lastModifiedBy>
  <cp:revision>88</cp:revision>
  <dcterms:created xsi:type="dcterms:W3CDTF">2017-04-26T04:22:24Z</dcterms:created>
  <dcterms:modified xsi:type="dcterms:W3CDTF">2017-12-07T07:47:53Z</dcterms:modified>
</cp:coreProperties>
</file>