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98" r:id="rId3"/>
    <p:sldId id="305" r:id="rId4"/>
    <p:sldId id="271" r:id="rId5"/>
    <p:sldId id="285" r:id="rId6"/>
    <p:sldId id="288" r:id="rId7"/>
    <p:sldId id="300" r:id="rId8"/>
    <p:sldId id="299" r:id="rId9"/>
    <p:sldId id="301" r:id="rId10"/>
    <p:sldId id="302" r:id="rId11"/>
    <p:sldId id="28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>
        <p:scale>
          <a:sx n="100" d="100"/>
          <a:sy n="100" d="100"/>
        </p:scale>
        <p:origin x="-212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0150F7-5A34-43AC-A47F-626FD5D68D1F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30E66-09A2-484E-93DF-FEF2B1719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699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00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071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9161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210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284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88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321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313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60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36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92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C524B-BA11-4BA6-ADB5-0F4FB29FA4EC}" type="datetimeFigureOut">
              <a:rPr lang="ru-RU" smtClean="0"/>
              <a:t>02.04.2015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ABA5A-F86E-48CF-B369-DC8BC51ABF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32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772400" cy="115212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Актуальность сбора биометрических </a:t>
            </a:r>
            <a:r>
              <a:rPr lang="ru-RU" sz="3600" b="1" smtClean="0">
                <a:solidFill>
                  <a:srgbClr val="0070C0"/>
                </a:solidFill>
              </a:rPr>
              <a:t>данных  применительно </a:t>
            </a:r>
            <a:r>
              <a:rPr lang="ru-RU" sz="3600" b="1" dirty="0" smtClean="0">
                <a:solidFill>
                  <a:srgbClr val="0070C0"/>
                </a:solidFill>
              </a:rPr>
              <a:t>к составлению списков избирателей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11560" y="3789040"/>
            <a:ext cx="7160840" cy="2088232"/>
          </a:xfrm>
        </p:spPr>
        <p:txBody>
          <a:bodyPr>
            <a:normAutofit/>
          </a:bodyPr>
          <a:lstStyle/>
          <a:p>
            <a:endParaRPr lang="ru-RU" sz="2800" b="1" dirty="0">
              <a:solidFill>
                <a:srgbClr val="C00000"/>
              </a:solidFill>
            </a:endParaRPr>
          </a:p>
          <a:p>
            <a:endParaRPr lang="ru-RU" sz="2800" b="1" i="1" dirty="0" smtClean="0">
              <a:solidFill>
                <a:srgbClr val="C00000"/>
              </a:solidFill>
            </a:endParaRPr>
          </a:p>
          <a:p>
            <a:endParaRPr lang="ru-RU" sz="2200" i="1" dirty="0">
              <a:solidFill>
                <a:schemeClr val="tx1"/>
              </a:solidFill>
            </a:endParaRPr>
          </a:p>
          <a:p>
            <a:r>
              <a:rPr lang="ru-RU" sz="2200" i="1" dirty="0" smtClean="0">
                <a:solidFill>
                  <a:schemeClr val="tx1"/>
                </a:solidFill>
              </a:rPr>
              <a:t>ЗАМЕСТИТЕЛЬ ПРЕДСЕДАТЕЛЯ, ДОГОЕВ Д.Д.</a:t>
            </a:r>
          </a:p>
          <a:p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35" y="116632"/>
            <a:ext cx="5655901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48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ТЕРМИНЫ И ОПРЕДЕЛЕНИЯ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70C0"/>
                </a:solidFill>
              </a:rPr>
              <a:t>Защита персональных данных </a:t>
            </a:r>
            <a:r>
              <a:rPr lang="ru-RU" sz="2000" dirty="0" smtClean="0"/>
              <a:t>— комплекс мероприятий </a:t>
            </a:r>
            <a:r>
              <a:rPr lang="ru-RU" sz="2000" b="1" dirty="0" smtClean="0"/>
              <a:t>технического</a:t>
            </a:r>
            <a:r>
              <a:rPr lang="ru-RU" sz="2000" dirty="0" smtClean="0"/>
              <a:t>, </a:t>
            </a:r>
            <a:r>
              <a:rPr lang="ru-RU" sz="2000" b="1" dirty="0" smtClean="0"/>
              <a:t>организационного и организационно-технического </a:t>
            </a:r>
            <a:r>
              <a:rPr lang="ru-RU" sz="2000" dirty="0" smtClean="0"/>
              <a:t>характера, направленных на защиту сведений, относящихся к определенному или определяемому на основании такой информации физическому лицу (субъекту персональных данных);</a:t>
            </a:r>
          </a:p>
          <a:p>
            <a:pPr marL="0" indent="0">
              <a:buNone/>
            </a:pPr>
            <a:endParaRPr lang="ru-RU" sz="2000" dirty="0" smtClean="0"/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70C0"/>
                </a:solidFill>
              </a:rPr>
              <a:t>Информационная безопасность</a:t>
            </a:r>
            <a:r>
              <a:rPr lang="ru-RU" sz="2400" dirty="0" smtClean="0">
                <a:solidFill>
                  <a:srgbClr val="0070C0"/>
                </a:solidFill>
              </a:rPr>
              <a:t> </a:t>
            </a:r>
            <a:r>
              <a:rPr lang="ru-RU" sz="2000" dirty="0" smtClean="0"/>
              <a:t>— это процесс обеспечения конфиденциальности, целостности и доступности информации.</a:t>
            </a:r>
          </a:p>
          <a:p>
            <a:pPr marL="857250" lvl="1" indent="-400050">
              <a:buFont typeface="+mj-lt"/>
              <a:buAutoNum type="romanUcPeriod"/>
            </a:pPr>
            <a:r>
              <a:rPr lang="ru-RU" sz="2000" b="1" dirty="0" smtClean="0"/>
              <a:t>Конфиденциальность</a:t>
            </a:r>
            <a:r>
              <a:rPr lang="ru-RU" sz="1600" b="1" dirty="0" smtClean="0"/>
              <a:t>:</a:t>
            </a:r>
            <a:r>
              <a:rPr lang="ru-RU" sz="1600" dirty="0" smtClean="0"/>
              <a:t> Обеспечение доступа к информации только авторизованным пользователям.</a:t>
            </a:r>
          </a:p>
          <a:p>
            <a:pPr marL="857250" lvl="1" indent="-400050">
              <a:buFont typeface="+mj-lt"/>
              <a:buAutoNum type="romanUcPeriod"/>
            </a:pPr>
            <a:r>
              <a:rPr lang="ru-RU" sz="2000" b="1" dirty="0" smtClean="0"/>
              <a:t>Целостность</a:t>
            </a:r>
            <a:r>
              <a:rPr lang="ru-RU" sz="1600" b="1" dirty="0" smtClean="0"/>
              <a:t>:</a:t>
            </a:r>
            <a:r>
              <a:rPr lang="ru-RU" sz="1600" dirty="0" smtClean="0"/>
              <a:t> Обеспечение достоверности и полноты информации и методов ее обработки.</a:t>
            </a:r>
          </a:p>
          <a:p>
            <a:pPr marL="857250" lvl="1" indent="-400050">
              <a:buFont typeface="+mj-lt"/>
              <a:buAutoNum type="romanUcPeriod"/>
            </a:pPr>
            <a:r>
              <a:rPr lang="ru-RU" sz="2000" b="1" dirty="0" smtClean="0"/>
              <a:t>Доступность</a:t>
            </a:r>
            <a:r>
              <a:rPr lang="ru-RU" sz="1600" b="1" dirty="0" smtClean="0"/>
              <a:t>: </a:t>
            </a:r>
            <a:r>
              <a:rPr lang="ru-RU" sz="1600" dirty="0" smtClean="0"/>
              <a:t>Обеспечение доступа к информации и связанным с ней активам авторизованных пользователей по мере необходимости.</a:t>
            </a:r>
            <a:endParaRPr lang="ru-RU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444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ТЕКУЩАЯ СИТУАЦИЯ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2636912"/>
            <a:ext cx="1512168" cy="5040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НПА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55776" y="2636912"/>
            <a:ext cx="1512168" cy="5040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ПОЛИТИКА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17365" y="4221088"/>
            <a:ext cx="674315" cy="5040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771043" y="4221088"/>
            <a:ext cx="674315" cy="5040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13906" y="4221088"/>
            <a:ext cx="674315" cy="5040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49613" y="4221088"/>
            <a:ext cx="674315" cy="5040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1135138" y="5445224"/>
            <a:ext cx="602307" cy="6480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магнитный диск 12"/>
          <p:cNvSpPr/>
          <p:nvPr/>
        </p:nvSpPr>
        <p:spPr>
          <a:xfrm>
            <a:off x="1820764" y="5445224"/>
            <a:ext cx="602307" cy="6480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магнитный диск 13"/>
          <p:cNvSpPr/>
          <p:nvPr/>
        </p:nvSpPr>
        <p:spPr>
          <a:xfrm>
            <a:off x="2503290" y="5445224"/>
            <a:ext cx="602307" cy="6480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Блок-схема: магнитный диск 14"/>
          <p:cNvSpPr/>
          <p:nvPr/>
        </p:nvSpPr>
        <p:spPr>
          <a:xfrm>
            <a:off x="3177605" y="5445224"/>
            <a:ext cx="602307" cy="6480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135138" y="3789040"/>
            <a:ext cx="2644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Держатели</a:t>
            </a:r>
            <a:endParaRPr lang="ru-RU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35138" y="5013176"/>
            <a:ext cx="2644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Массивы</a:t>
            </a:r>
            <a:endParaRPr lang="ru-RU" sz="20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508104" y="2636912"/>
            <a:ext cx="1656184" cy="5040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ТРЕБОВАНИЯ</a:t>
            </a:r>
            <a:endParaRPr lang="ru-RU" sz="20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508104" y="4869160"/>
            <a:ext cx="1656184" cy="5040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СТАНДАРТЫ</a:t>
            </a:r>
            <a:endParaRPr lang="ru-RU" sz="2000" b="1" dirty="0"/>
          </a:p>
        </p:txBody>
      </p:sp>
      <p:sp>
        <p:nvSpPr>
          <p:cNvPr id="16" name="Стрелка влево 15"/>
          <p:cNvSpPr/>
          <p:nvPr/>
        </p:nvSpPr>
        <p:spPr>
          <a:xfrm>
            <a:off x="4211960" y="2744924"/>
            <a:ext cx="1080120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лево 21"/>
          <p:cNvSpPr/>
          <p:nvPr/>
        </p:nvSpPr>
        <p:spPr>
          <a:xfrm>
            <a:off x="4211960" y="4977172"/>
            <a:ext cx="1080120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лево 22"/>
          <p:cNvSpPr/>
          <p:nvPr/>
        </p:nvSpPr>
        <p:spPr>
          <a:xfrm rot="5400000">
            <a:off x="5396572" y="3389478"/>
            <a:ext cx="5359630" cy="768090"/>
          </a:xfrm>
          <a:prstGeom prst="lef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КОНТРОЛЬ</a:t>
            </a:r>
            <a:endParaRPr lang="ru-RU" sz="2000" b="1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899592" y="1093705"/>
            <a:ext cx="3168352" cy="5040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СУБЪЕКТ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11490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6" grpId="0" animBg="1"/>
      <p:bldP spid="13" grpId="0" animBg="1"/>
      <p:bldP spid="14" grpId="0" animBg="1"/>
      <p:bldP spid="15" grpId="0" animBg="1"/>
      <p:bldP spid="12" grpId="0"/>
      <p:bldP spid="17" grpId="0"/>
      <p:bldP spid="18" grpId="0" animBg="1"/>
      <p:bldP spid="19" grpId="0" animBg="1"/>
      <p:bldP spid="16" grpId="0" animBg="1"/>
      <p:bldP spid="22" grpId="0" animBg="1"/>
      <p:bldP spid="23" grpId="0" animBg="1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u="sng" dirty="0" smtClean="0">
                <a:solidFill>
                  <a:srgbClr val="0070C0"/>
                </a:solidFill>
              </a:rPr>
              <a:t>ОБОЗНАЧЕНИЕ ПРОБЛЕМЫ</a:t>
            </a:r>
            <a:endParaRPr lang="ru-RU" sz="32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G:\Файлы\Работа\rostelekom\slide-3\smev-presentation-11-gd_2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297" y="4322911"/>
            <a:ext cx="10033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47" y="2659211"/>
            <a:ext cx="18891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G:\Файлы\Работа\rostelekom\slide-3\smev-presentation-11-gd_3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797" y="2189311"/>
            <a:ext cx="59055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G:\Файлы\Работа\rostelekom\slide-3\smev-presentation-11-gd_3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535" y="2211536"/>
            <a:ext cx="45720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G:\Файлы\Работа\rostelekom\slide-3\smev-presentation-11-gd_38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572" y="2192486"/>
            <a:ext cx="704850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G:\Файлы\Работа\rostelekom\slide-3\smev-presentation-11-gd_49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572" y="3037036"/>
            <a:ext cx="12858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 descr="G:\Файлы\Работа\rostelekom\slide-3\smev-presentation-11-gd_06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996" y="1411436"/>
            <a:ext cx="265334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G:\Файлы\Работа\rostelekom\slide-3\smev-presentation-11-gd_09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1069">
            <a:off x="1946269" y="4710655"/>
            <a:ext cx="28106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5" descr="G:\Файлы\Работа\rostelekom\slide-3\smev-presentation-11-gd_11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597" y="2182961"/>
            <a:ext cx="55245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G:\Файлы\Работа\rostelekom\slide-3\smev-presentation-11-gd_17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635" y="2192486"/>
            <a:ext cx="55245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1" descr="G:\Файлы\Работа\rostelekom\slide-3\smev-presentation-11-gd_58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297" y="5276999"/>
            <a:ext cx="939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760" y="2660799"/>
            <a:ext cx="1903412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997" y="3716486"/>
            <a:ext cx="1908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435" y="4751536"/>
            <a:ext cx="190817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2699792" y="1562250"/>
            <a:ext cx="1956800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Население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69330" y="2898924"/>
            <a:ext cx="1326555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cs typeface="Arial" pitchFamily="34" charset="0"/>
              </a:rPr>
              <a:t>ГНС</a:t>
            </a:r>
            <a:endParaRPr lang="ru-RU" sz="2400" b="1" dirty="0">
              <a:cs typeface="Arial" pitchFamily="34" charset="0"/>
            </a:endParaRPr>
          </a:p>
        </p:txBody>
      </p:sp>
      <p:sp>
        <p:nvSpPr>
          <p:cNvPr id="22" name="Прямоугольник 51"/>
          <p:cNvSpPr>
            <a:spLocks noChangeArrowheads="1"/>
          </p:cNvSpPr>
          <p:nvPr/>
        </p:nvSpPr>
        <p:spPr bwMode="auto">
          <a:xfrm>
            <a:off x="4421658" y="2887811"/>
            <a:ext cx="1049337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cs typeface="Arial" pitchFamily="34" charset="0"/>
              </a:rPr>
              <a:t>ГТС</a:t>
            </a:r>
            <a:endParaRPr lang="ru-RU" sz="2400" b="1" dirty="0"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205634" y="4978043"/>
            <a:ext cx="1044451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cs typeface="Arial" pitchFamily="34" charset="0"/>
              </a:rPr>
              <a:t>НСК</a:t>
            </a:r>
          </a:p>
        </p:txBody>
      </p:sp>
      <p:pic>
        <p:nvPicPr>
          <p:cNvPr id="24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197" y="2675086"/>
            <a:ext cx="5127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347" y="2638574"/>
            <a:ext cx="595313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922" y="3719661"/>
            <a:ext cx="5127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597" y="4754711"/>
            <a:ext cx="5127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 descr="G:\Файлы\Работа\rostelekom\slide-4\smev-presentation-11-gd_06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44774"/>
            <a:ext cx="6651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1" descr="G:\Файлы\Работа\rostelekom\slide-3\smev-presentation-11-gd_58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147" y="3200549"/>
            <a:ext cx="1162050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60" y="4270226"/>
            <a:ext cx="18891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960" y="4270226"/>
            <a:ext cx="5127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1554634" y="4524226"/>
            <a:ext cx="1641475" cy="39517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cs typeface="Arial" pitchFamily="34" charset="0"/>
              </a:rPr>
              <a:t>ГРС</a:t>
            </a:r>
          </a:p>
        </p:txBody>
      </p:sp>
      <p:pic>
        <p:nvPicPr>
          <p:cNvPr id="33" name="Picture 10" descr="G:\Файлы\Работа\rostelekom\slide-3\smev-presentation-11-gd_5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860" y="3256111"/>
            <a:ext cx="15081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Прямоугольник 51"/>
          <p:cNvSpPr>
            <a:spLocks noChangeArrowheads="1"/>
          </p:cNvSpPr>
          <p:nvPr/>
        </p:nvSpPr>
        <p:spPr bwMode="auto">
          <a:xfrm>
            <a:off x="4370182" y="4024163"/>
            <a:ext cx="1049337" cy="395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cs typeface="Arial" pitchFamily="34" charset="0"/>
              </a:rPr>
              <a:t>СФ</a:t>
            </a:r>
            <a:endParaRPr lang="ru-RU" sz="2400" b="1" dirty="0">
              <a:cs typeface="Arial" pitchFamily="34" charset="0"/>
            </a:endParaRPr>
          </a:p>
        </p:txBody>
      </p:sp>
      <p:pic>
        <p:nvPicPr>
          <p:cNvPr id="35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34" y="3478138"/>
            <a:ext cx="18891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4" y="3478138"/>
            <a:ext cx="5127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Прямоугольник 36"/>
          <p:cNvSpPr/>
          <p:nvPr/>
        </p:nvSpPr>
        <p:spPr>
          <a:xfrm>
            <a:off x="1356941" y="3732138"/>
            <a:ext cx="1001936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cs typeface="Arial" pitchFamily="34" charset="0"/>
              </a:rPr>
              <a:t>ЦИК</a:t>
            </a:r>
            <a:endParaRPr lang="ru-RU" sz="2400" b="1" dirty="0">
              <a:cs typeface="Arial" pitchFamily="34" charset="0"/>
            </a:endParaRPr>
          </a:p>
        </p:txBody>
      </p:sp>
      <p:pic>
        <p:nvPicPr>
          <p:cNvPr id="38" name="Picture 3" descr="G:\Файлы\Работа\rostelekom\slide-3\smev-presentation-11-gd_2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247" y="5583478"/>
            <a:ext cx="2503488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" descr="G:\Файлы\Работа\rostelekom\slide-7\smev-presentation-11-gd_3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409" y="5586653"/>
            <a:ext cx="5127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Прямоугольник 39"/>
          <p:cNvSpPr/>
          <p:nvPr/>
        </p:nvSpPr>
        <p:spPr>
          <a:xfrm>
            <a:off x="1984672" y="5743724"/>
            <a:ext cx="1873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cs typeface="Arial" pitchFamily="34" charset="0"/>
              </a:rPr>
              <a:t>Региональные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cs typeface="Arial" pitchFamily="34" charset="0"/>
              </a:rPr>
              <a:t>органы</a:t>
            </a:r>
            <a:endParaRPr lang="ru-RU" sz="2000" b="1" dirty="0">
              <a:cs typeface="Arial" pitchFamily="34" charset="0"/>
            </a:endParaRPr>
          </a:p>
        </p:txBody>
      </p:sp>
      <p:pic>
        <p:nvPicPr>
          <p:cNvPr id="41" name="Picture 8" descr="G:\Файлы\Работа\rostelekom\slide-3\smev-presentation-11-gd_46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340" y="1606699"/>
            <a:ext cx="276856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8" descr="G:\Файлы\Работа\rostelekom\slide-3\smev-presentation-11-gd_46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164" y="2780928"/>
            <a:ext cx="276856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Прямоугольник 42"/>
          <p:cNvSpPr/>
          <p:nvPr/>
        </p:nvSpPr>
        <p:spPr>
          <a:xfrm>
            <a:off x="5748188" y="2780928"/>
            <a:ext cx="3360316" cy="2106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70C0"/>
                </a:solidFill>
                <a:cs typeface="Arial" pitchFamily="34" charset="0"/>
              </a:rPr>
              <a:t>Хаотичный обмен </a:t>
            </a: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сведениями, </a:t>
            </a:r>
            <a:r>
              <a:rPr lang="en-US" sz="2000" b="1" dirty="0">
                <a:solidFill>
                  <a:srgbClr val="0070C0"/>
                </a:solidFill>
                <a:cs typeface="Arial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организуемые каждым из ведомств </a:t>
            </a:r>
            <a:r>
              <a:rPr lang="en-US" sz="2000" b="1" dirty="0">
                <a:solidFill>
                  <a:srgbClr val="0070C0"/>
                </a:solidFill>
                <a:cs typeface="Arial" pitchFamily="34" charset="0"/>
              </a:rPr>
              <a:t/>
            </a:r>
            <a:br>
              <a:rPr lang="en-US" sz="2000" b="1" dirty="0">
                <a:solidFill>
                  <a:srgbClr val="0070C0"/>
                </a:solidFill>
                <a:cs typeface="Arial" pitchFamily="34" charset="0"/>
              </a:rPr>
            </a:b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по своим собственным правилам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5700240" y="1583475"/>
            <a:ext cx="340826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70C0"/>
                </a:solidFill>
                <a:cs typeface="Arial" pitchFamily="34" charset="0"/>
              </a:rPr>
              <a:t>Отсутствие </a:t>
            </a:r>
            <a:r>
              <a:rPr lang="ru-RU" sz="2000" b="1" dirty="0" smtClean="0">
                <a:solidFill>
                  <a:srgbClr val="0070C0"/>
                </a:solidFill>
                <a:cs typeface="Arial" pitchFamily="34" charset="0"/>
              </a:rPr>
              <a:t>межведомственного обмена сведениями и данными</a:t>
            </a:r>
            <a:endParaRPr lang="ru-RU" sz="2000" b="1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748188" y="4797152"/>
            <a:ext cx="3360316" cy="142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70C0"/>
                </a:solidFill>
                <a:cs typeface="Arial" pitchFamily="34" charset="0"/>
              </a:rPr>
              <a:t>Отсутствие единый орган за реализацию политики межведомственного обмена</a:t>
            </a:r>
            <a:endParaRPr lang="ru-RU" sz="2000" b="1" dirty="0">
              <a:solidFill>
                <a:srgbClr val="0070C0"/>
              </a:solidFill>
              <a:cs typeface="Arial" pitchFamily="34" charset="0"/>
            </a:endParaRPr>
          </a:p>
        </p:txBody>
      </p:sp>
      <p:pic>
        <p:nvPicPr>
          <p:cNvPr id="46" name="Picture 8" descr="G:\Файлы\Работа\rostelekom\slide-3\smev-presentation-11-gd_46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164" y="4823817"/>
            <a:ext cx="276856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779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2800" b="1" u="sng" dirty="0" smtClean="0">
                <a:solidFill>
                  <a:srgbClr val="0070C0"/>
                </a:solidFill>
              </a:rPr>
              <a:t>БАЗОВАЯ МОДЕЛЬ ЕГРН</a:t>
            </a:r>
            <a:endParaRPr lang="ru-RU" sz="28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474" y="1412776"/>
            <a:ext cx="2111144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D:\TMIS\ГП\письма и записки\2014\АИС ЗАГС\icons\user-icon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134" y="2852936"/>
            <a:ext cx="2071825" cy="165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07904" y="4283804"/>
            <a:ext cx="1467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Гражданин</a:t>
            </a:r>
            <a:endParaRPr lang="ru-RU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12876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406924" y="764704"/>
            <a:ext cx="20291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База данных граждан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Выноска 1 10"/>
          <p:cNvSpPr/>
          <p:nvPr/>
        </p:nvSpPr>
        <p:spPr>
          <a:xfrm>
            <a:off x="1720392" y="3040250"/>
            <a:ext cx="1152128" cy="36004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70454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ПИН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2" name="Выноска 1 11"/>
          <p:cNvSpPr/>
          <p:nvPr/>
        </p:nvSpPr>
        <p:spPr>
          <a:xfrm>
            <a:off x="1720392" y="3688322"/>
            <a:ext cx="1152128" cy="38875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69627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Адрес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3" name="Выноска 1 12"/>
          <p:cNvSpPr/>
          <p:nvPr/>
        </p:nvSpPr>
        <p:spPr>
          <a:xfrm>
            <a:off x="1720392" y="4336394"/>
            <a:ext cx="1152128" cy="388750"/>
          </a:xfrm>
          <a:prstGeom prst="borderCallout1">
            <a:avLst>
              <a:gd name="adj1" fmla="val 48655"/>
              <a:gd name="adj2" fmla="val 99374"/>
              <a:gd name="adj3" fmla="val 49612"/>
              <a:gd name="adj4" fmla="val 168966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Паспорт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4" name="Выноска 1 13"/>
          <p:cNvSpPr/>
          <p:nvPr/>
        </p:nvSpPr>
        <p:spPr>
          <a:xfrm>
            <a:off x="6012160" y="2996952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53139"/>
              <a:gd name="adj4" fmla="val -69960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Сведения ЗАГС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94956" y="2924944"/>
            <a:ext cx="1467222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Выноска 1 15"/>
          <p:cNvSpPr/>
          <p:nvPr/>
        </p:nvSpPr>
        <p:spPr>
          <a:xfrm>
            <a:off x="6012160" y="3671736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53139"/>
              <a:gd name="adj4" fmla="val -69960"/>
            </a:avLst>
          </a:prstGeom>
          <a:ln w="25400">
            <a:tailEnd type="arrow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err="1" smtClean="0">
                <a:solidFill>
                  <a:schemeClr val="tx1"/>
                </a:solidFill>
              </a:rPr>
              <a:t>Биометрич</a:t>
            </a:r>
            <a:r>
              <a:rPr lang="ru-RU" sz="1400" b="1" dirty="0" smtClean="0">
                <a:solidFill>
                  <a:schemeClr val="tx1"/>
                </a:solidFill>
              </a:rPr>
              <a:t>. данные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2793" y="1710839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0C0"/>
                </a:solidFill>
              </a:rPr>
              <a:t>База данных паспортов</a:t>
            </a:r>
            <a:endParaRPr lang="ru-RU" sz="1600" b="1" dirty="0">
              <a:solidFill>
                <a:srgbClr val="0070C0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57192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107504" y="5868561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данных адресов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686" y="2305084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7308304" y="1764105"/>
            <a:ext cx="1467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данных ЗАГС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671" y="5157193"/>
            <a:ext cx="1477801" cy="7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7209234" y="5868561"/>
            <a:ext cx="1827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70C0"/>
                </a:solidFill>
              </a:rPr>
              <a:t>База </a:t>
            </a:r>
            <a:r>
              <a:rPr lang="ru-RU" sz="1600" b="1" dirty="0" err="1">
                <a:solidFill>
                  <a:srgbClr val="0070C0"/>
                </a:solidFill>
              </a:rPr>
              <a:t>биометрич</a:t>
            </a:r>
            <a:r>
              <a:rPr lang="ru-RU" sz="1600" b="1" dirty="0">
                <a:solidFill>
                  <a:srgbClr val="0070C0"/>
                </a:solidFill>
              </a:rPr>
              <a:t>. </a:t>
            </a:r>
            <a:r>
              <a:rPr lang="ru-RU" sz="1600" b="1" dirty="0" smtClean="0">
                <a:solidFill>
                  <a:srgbClr val="0070C0"/>
                </a:solidFill>
              </a:rPr>
              <a:t>данных</a:t>
            </a:r>
            <a:endParaRPr lang="ru-RU" sz="1600" b="1" dirty="0">
              <a:solidFill>
                <a:srgbClr val="0070C0"/>
              </a:solidFill>
            </a:endParaRPr>
          </a:p>
        </p:txBody>
      </p:sp>
      <p:cxnSp>
        <p:nvCxnSpPr>
          <p:cNvPr id="27" name="Соединительная линия уступом 26"/>
          <p:cNvCxnSpPr>
            <a:stCxn id="6" idx="1"/>
            <a:endCxn id="9" idx="3"/>
          </p:cNvCxnSpPr>
          <p:nvPr/>
        </p:nvCxnSpPr>
        <p:spPr>
          <a:xfrm rot="10800000" flipV="1">
            <a:off x="1585306" y="1952836"/>
            <a:ext cx="1757169" cy="738082"/>
          </a:xfrm>
          <a:prstGeom prst="bentConnector3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Соединительная линия уступом 28"/>
          <p:cNvCxnSpPr>
            <a:stCxn id="23" idx="1"/>
            <a:endCxn id="19" idx="3"/>
          </p:cNvCxnSpPr>
          <p:nvPr/>
        </p:nvCxnSpPr>
        <p:spPr>
          <a:xfrm rot="10800000">
            <a:off x="1585305" y="5535235"/>
            <a:ext cx="5757366" cy="1"/>
          </a:xfrm>
          <a:prstGeom prst="bentConnector3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>
            <a:stCxn id="21" idx="1"/>
          </p:cNvCxnSpPr>
          <p:nvPr/>
        </p:nvCxnSpPr>
        <p:spPr>
          <a:xfrm rot="10800000">
            <a:off x="5416394" y="1952836"/>
            <a:ext cx="1905292" cy="730290"/>
          </a:xfrm>
          <a:prstGeom prst="bentConnector3">
            <a:avLst>
              <a:gd name="adj1" fmla="val 56939"/>
            </a:avLst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9" idx="2"/>
            <a:endCxn id="19" idx="0"/>
          </p:cNvCxnSpPr>
          <p:nvPr/>
        </p:nvCxnSpPr>
        <p:spPr>
          <a:xfrm>
            <a:off x="846405" y="3068960"/>
            <a:ext cx="0" cy="2088232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21" idx="2"/>
            <a:endCxn id="23" idx="0"/>
          </p:cNvCxnSpPr>
          <p:nvPr/>
        </p:nvCxnSpPr>
        <p:spPr>
          <a:xfrm>
            <a:off x="8060587" y="3061168"/>
            <a:ext cx="20985" cy="2096025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426929" y="4869160"/>
            <a:ext cx="20291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</a:rPr>
              <a:t>Сквозной идентификатор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ПИН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Выноска 1 27"/>
          <p:cNvSpPr/>
          <p:nvPr/>
        </p:nvSpPr>
        <p:spPr>
          <a:xfrm>
            <a:off x="6012160" y="4045679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Фотография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33" name="Выноска 1 32"/>
          <p:cNvSpPr/>
          <p:nvPr/>
        </p:nvSpPr>
        <p:spPr>
          <a:xfrm>
            <a:off x="6012160" y="4380299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Отпечатки</a:t>
            </a:r>
            <a:endParaRPr lang="ru-RU" sz="1400" b="1" dirty="0">
              <a:solidFill>
                <a:schemeClr val="tx1"/>
              </a:solidFill>
            </a:endParaRPr>
          </a:p>
        </p:txBody>
      </p:sp>
      <p:sp>
        <p:nvSpPr>
          <p:cNvPr id="34" name="Выноска 1 33"/>
          <p:cNvSpPr/>
          <p:nvPr/>
        </p:nvSpPr>
        <p:spPr>
          <a:xfrm>
            <a:off x="6012160" y="4725144"/>
            <a:ext cx="1152128" cy="360040"/>
          </a:xfrm>
          <a:prstGeom prst="borderCallout1">
            <a:avLst>
              <a:gd name="adj1" fmla="val 51300"/>
              <a:gd name="adj2" fmla="val -2314"/>
              <a:gd name="adj3" fmla="val 47848"/>
              <a:gd name="adj4" fmla="val -14569"/>
            </a:avLst>
          </a:prstGeom>
          <a:ln>
            <a:tailEnd type="arrow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Подпись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96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u="sng" dirty="0" smtClean="0">
                <a:solidFill>
                  <a:srgbClr val="0070C0"/>
                </a:solidFill>
              </a:rPr>
              <a:t>БУДУЩАЯ МОДЕЛЬ ЕГРН</a:t>
            </a:r>
            <a:endParaRPr lang="ru-RU" sz="32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8861"/>
            <a:ext cx="5876925" cy="532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84168" y="1124744"/>
            <a:ext cx="2952328" cy="475252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ЕГРН</a:t>
            </a:r>
            <a:r>
              <a:rPr lang="ru-RU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- </a:t>
            </a:r>
            <a:r>
              <a:rPr lang="ru-RU" sz="2000" b="1" dirty="0" smtClean="0">
                <a:solidFill>
                  <a:srgbClr val="0070C0"/>
                </a:solidFill>
              </a:rPr>
              <a:t>централизованная автоматизированная информационная система </a:t>
            </a:r>
            <a:r>
              <a:rPr lang="ky-KG" sz="2000" b="1" dirty="0" smtClean="0">
                <a:solidFill>
                  <a:srgbClr val="0070C0"/>
                </a:solidFill>
              </a:rPr>
              <a:t>сбора, накопления, </a:t>
            </a:r>
            <a:r>
              <a:rPr lang="ky-KG" sz="2000" b="1" dirty="0">
                <a:solidFill>
                  <a:srgbClr val="0070C0"/>
                </a:solidFill>
              </a:rPr>
              <a:t>актуализации и </a:t>
            </a:r>
            <a:r>
              <a:rPr lang="ky-KG" sz="2000" b="1" dirty="0" smtClean="0">
                <a:solidFill>
                  <a:srgbClr val="0070C0"/>
                </a:solidFill>
              </a:rPr>
              <a:t>анализа </a:t>
            </a:r>
            <a:r>
              <a:rPr lang="ky-KG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сведений о физических лицах и </a:t>
            </a:r>
            <a:r>
              <a:rPr lang="ky-KG" sz="2000" b="1" dirty="0">
                <a:solidFill>
                  <a:srgbClr val="0070C0"/>
                </a:solidFill>
              </a:rPr>
              <a:t>предоставление </a:t>
            </a:r>
            <a:r>
              <a:rPr lang="ky-KG" sz="2000" b="1" dirty="0" smtClean="0">
                <a:solidFill>
                  <a:srgbClr val="0070C0"/>
                </a:solidFill>
              </a:rPr>
              <a:t>информации </a:t>
            </a:r>
            <a:r>
              <a:rPr lang="ky-KG" sz="2000" b="1" dirty="0">
                <a:solidFill>
                  <a:srgbClr val="0070C0"/>
                </a:solidFill>
              </a:rPr>
              <a:t>уполномоченным государственным </a:t>
            </a:r>
            <a:r>
              <a:rPr lang="ky-KG" sz="2000" b="1" dirty="0" smtClean="0">
                <a:solidFill>
                  <a:srgbClr val="0070C0"/>
                </a:solidFill>
              </a:rPr>
              <a:t>органам</a:t>
            </a:r>
            <a:r>
              <a:rPr lang="ky-KG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5373216"/>
            <a:ext cx="4104456" cy="12961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СМЭВ – </a:t>
            </a:r>
          </a:p>
          <a:p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система межведомственного электронного взаимодействия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1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649"/>
            <a:ext cx="9144000" cy="6972783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5229200"/>
            <a:ext cx="6400800" cy="216024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ПОДСИСТЕМА ЗАЩИТЫ ДАННЫХ</a:t>
            </a:r>
            <a:endParaRPr lang="en-US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200" i="1" dirty="0" smtClean="0">
              <a:solidFill>
                <a:schemeClr val="bg1"/>
              </a:solidFill>
            </a:endParaRPr>
          </a:p>
          <a:p>
            <a:endParaRPr lang="ru-RU" sz="2200" i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35" y="116632"/>
            <a:ext cx="5655901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979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НОРМАТИВНАЯ ПРАВОВАЯ БАЗА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/>
              <a:t>ЗАКОНЫ КЫРГЫЗСКОЙ </a:t>
            </a:r>
            <a:r>
              <a:rPr lang="ru-RU" sz="2000" b="1" dirty="0" smtClean="0"/>
              <a:t>РЕСПУБЛИКИ:</a:t>
            </a:r>
            <a:endParaRPr lang="ru-RU" sz="2000" b="1" dirty="0"/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 биометрической регистрации граждан КР»;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«Об </a:t>
            </a:r>
            <a:r>
              <a:rPr lang="ru-RU" sz="1600" dirty="0"/>
              <a:t>и</a:t>
            </a:r>
            <a:r>
              <a:rPr lang="ru-RU" sz="1600" dirty="0" smtClean="0"/>
              <a:t>нформации </a:t>
            </a:r>
            <a:r>
              <a:rPr lang="ru-RU" sz="1600" dirty="0"/>
              <a:t>п</a:t>
            </a:r>
            <a:r>
              <a:rPr lang="ru-RU" sz="1600" dirty="0" smtClean="0"/>
              <a:t>ерсонального характера»;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Закон КР «О защите государственных </a:t>
            </a:r>
            <a:r>
              <a:rPr lang="ru-RU" sz="1600" dirty="0"/>
              <a:t>с</a:t>
            </a:r>
            <a:r>
              <a:rPr lang="ru-RU" sz="1600" dirty="0" smtClean="0"/>
              <a:t>екретов».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b="1" dirty="0" smtClean="0"/>
              <a:t>ПОСТАНОВЛЕНИЕ ПРАВИТЕЛЬСТВА </a:t>
            </a:r>
            <a:r>
              <a:rPr lang="ru-RU" sz="2000" b="1" dirty="0"/>
              <a:t>КЫРГЫЗСКОЙ </a:t>
            </a:r>
            <a:r>
              <a:rPr lang="ru-RU" sz="2000" b="1" dirty="0" smtClean="0"/>
              <a:t>РЕСПУБЛИКИ: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Порядок биометрической регистрации граждан КР, утвержденный Постановлением ПКР от 27.08.14;</a:t>
            </a:r>
          </a:p>
          <a:p>
            <a:pPr lvl="1">
              <a:buFont typeface="Wingdings" pitchFamily="2" charset="2"/>
              <a:buChar char="§"/>
            </a:pPr>
            <a:r>
              <a:rPr lang="ru-RU" sz="1600" dirty="0" smtClean="0"/>
              <a:t>Порядок обеспечения безопасности, гриф ДСП.</a:t>
            </a:r>
          </a:p>
          <a:p>
            <a:pPr>
              <a:buFont typeface="Wingdings" pitchFamily="2" charset="2"/>
              <a:buChar char="§"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b="1" dirty="0" smtClean="0"/>
              <a:t>РЕГЛАМЕНТ СЛУЖБЫ: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ru-RU" sz="1600" dirty="0"/>
              <a:t>Регламент биометрической регистрации граждан Кыргызской Республики и обеспечения безопасности </a:t>
            </a:r>
            <a:r>
              <a:rPr lang="ru-RU" sz="1600" dirty="0" smtClean="0"/>
              <a:t>данных, гриф ДСП.</a:t>
            </a:r>
            <a:endParaRPr lang="ru-RU" sz="2000" dirty="0" smtClean="0"/>
          </a:p>
          <a:p>
            <a:pPr>
              <a:buFont typeface="Wingdings" pitchFamily="2" charset="2"/>
              <a:buChar char="§"/>
            </a:pPr>
            <a:endParaRPr lang="ru-RU" sz="2000" dirty="0" smtClean="0"/>
          </a:p>
          <a:p>
            <a:pPr>
              <a:buFont typeface="Wingdings" pitchFamily="2" charset="2"/>
              <a:buChar char="§"/>
            </a:pP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5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КОМПЛЕКС МЕР ЗАЩИТЫ СИСТЕМЫ</a:t>
            </a:r>
            <a:endParaRPr lang="ru-RU" sz="3200" b="1" u="sng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ru-RU" sz="2600" b="1" dirty="0" smtClean="0">
                <a:solidFill>
                  <a:srgbClr val="0070C0"/>
                </a:solidFill>
              </a:rPr>
              <a:t>Организация режима и охраны. </a:t>
            </a:r>
            <a:r>
              <a:rPr lang="ru-RU" sz="2200" dirty="0"/>
              <a:t>И</a:t>
            </a:r>
            <a:r>
              <a:rPr lang="ru-RU" sz="2200" dirty="0" smtClean="0"/>
              <a:t>сключение возможности тайного проникновения в помещения посторонних лиц;</a:t>
            </a:r>
          </a:p>
          <a:p>
            <a:pPr>
              <a:buFont typeface="Wingdings" pitchFamily="2" charset="2"/>
              <a:buChar char="§"/>
            </a:pPr>
            <a:r>
              <a:rPr lang="ru-RU" sz="2600" b="1" dirty="0" smtClean="0">
                <a:solidFill>
                  <a:srgbClr val="0070C0"/>
                </a:solidFill>
              </a:rPr>
              <a:t>Работа с персоналом</a:t>
            </a:r>
            <a:r>
              <a:rPr lang="ru-RU" sz="2200" dirty="0"/>
              <a:t> </a:t>
            </a:r>
            <a:r>
              <a:rPr lang="ru-RU" sz="2200" dirty="0" smtClean="0"/>
              <a:t>по обучению правилам работы с конфиденциальной информацией;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70C0"/>
                </a:solidFill>
              </a:rPr>
              <a:t>Использование технических средств защиты </a:t>
            </a:r>
            <a:r>
              <a:rPr lang="ru-RU" sz="2200" dirty="0" smtClean="0"/>
              <a:t>сбора, обработки и хранения конфиденциальной информации, в том числе средств </a:t>
            </a:r>
            <a:r>
              <a:rPr lang="ru-RU" sz="2200" dirty="0" err="1" smtClean="0"/>
              <a:t>криптошифрования</a:t>
            </a:r>
            <a:r>
              <a:rPr lang="ru-RU" sz="2200" dirty="0" smtClean="0"/>
              <a:t>;</a:t>
            </a:r>
          </a:p>
          <a:p>
            <a:pPr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0070C0"/>
                </a:solidFill>
              </a:rPr>
              <a:t>Проведение систематического контроля </a:t>
            </a:r>
            <a:r>
              <a:rPr lang="ru-RU" sz="2200" dirty="0" smtClean="0"/>
              <a:t>за работой персонала с конфиденциальной информацией, порядком учёта, хранения документов и носителей информации;</a:t>
            </a:r>
          </a:p>
          <a:p>
            <a:pPr>
              <a:buFont typeface="Wingdings" pitchFamily="2" charset="2"/>
              <a:buChar char="§"/>
            </a:pPr>
            <a:r>
              <a:rPr lang="ru-RU" sz="2600" b="1" dirty="0">
                <a:solidFill>
                  <a:srgbClr val="0070C0"/>
                </a:solidFill>
              </a:rPr>
              <a:t>Организация работы с </a:t>
            </a:r>
            <a:r>
              <a:rPr lang="ru-RU" sz="2600" b="1" dirty="0" smtClean="0">
                <a:solidFill>
                  <a:srgbClr val="0070C0"/>
                </a:solidFill>
              </a:rPr>
              <a:t>технической документацией</a:t>
            </a:r>
            <a:r>
              <a:rPr lang="ru-RU" sz="2200" dirty="0" smtClean="0"/>
              <a:t>, </a:t>
            </a:r>
            <a:r>
              <a:rPr lang="ru-RU" sz="2200" dirty="0"/>
              <a:t>включая </a:t>
            </a:r>
            <a:r>
              <a:rPr lang="ru-RU" sz="2200" dirty="0" smtClean="0"/>
              <a:t>разработку регламентов по безопасности </a:t>
            </a:r>
            <a:r>
              <a:rPr lang="ru-RU" sz="2200" dirty="0"/>
              <a:t>и использования </a:t>
            </a:r>
            <a:r>
              <a:rPr lang="ru-RU" sz="2200" dirty="0" smtClean="0"/>
              <a:t>носителей </a:t>
            </a:r>
            <a:r>
              <a:rPr lang="ru-RU" sz="2200" dirty="0"/>
              <a:t>конфиденциальной информации</a:t>
            </a:r>
            <a:r>
              <a:rPr lang="ru-RU" sz="2200" dirty="0" smtClean="0"/>
              <a:t>, в том числе их </a:t>
            </a:r>
            <a:r>
              <a:rPr lang="ru-RU" sz="2200" dirty="0"/>
              <a:t>учёт, </a:t>
            </a:r>
            <a:r>
              <a:rPr lang="ru-RU" sz="2200" dirty="0" smtClean="0"/>
              <a:t>возврат и безопасное хранение.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86738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787208" cy="485775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ТЕХНИЧЕСКИЕ МЕРЫ ЗАЩИТЫ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34" y="62905"/>
            <a:ext cx="742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70C0"/>
                </a:solidFill>
              </a:rPr>
              <a:t>Компоненты </a:t>
            </a:r>
            <a:r>
              <a:rPr lang="ru-RU" sz="2400" b="1" dirty="0">
                <a:solidFill>
                  <a:srgbClr val="0070C0"/>
                </a:solidFill>
              </a:rPr>
              <a:t>и подсистемы, тесно интегрированные между собой и с другими компонентами </a:t>
            </a:r>
            <a:r>
              <a:rPr lang="ru-RU" sz="2400" b="1" dirty="0" smtClean="0">
                <a:solidFill>
                  <a:srgbClr val="0070C0"/>
                </a:solidFill>
              </a:rPr>
              <a:t>ИТ-инфраструктуры: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</a:t>
            </a:r>
            <a:r>
              <a:rPr lang="ru-RU" sz="1800" dirty="0"/>
              <a:t>управления политикой безопасности;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</a:t>
            </a:r>
            <a:r>
              <a:rPr lang="ru-RU" sz="1800" b="1" dirty="0" smtClean="0"/>
              <a:t>защиты периметра сети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обеспечения </a:t>
            </a:r>
            <a:r>
              <a:rPr lang="ru-RU" sz="1800" b="1" dirty="0" smtClean="0"/>
              <a:t>безопасности межсетевых взаимодействий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мониторинга и аудита безопасности;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</a:t>
            </a:r>
            <a:r>
              <a:rPr lang="ru-RU" sz="1800" b="1" dirty="0" smtClean="0"/>
              <a:t>обнаружения и предотвращения атак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</a:t>
            </a:r>
            <a:r>
              <a:rPr lang="ru-RU" sz="1800" b="1" dirty="0" smtClean="0"/>
              <a:t>резервного копирования и восстановления данных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контроля </a:t>
            </a:r>
            <a:r>
              <a:rPr lang="ru-RU" sz="1800" b="1" dirty="0" smtClean="0"/>
              <a:t>целостности данных (средства ЭЦП)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b="1" dirty="0" smtClean="0"/>
              <a:t>криптографическая</a:t>
            </a:r>
            <a:r>
              <a:rPr lang="ru-RU" sz="1800" dirty="0" smtClean="0"/>
              <a:t> подсистема и СЗИ;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защиты от вредоносного ПО;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фильтрации контента и </a:t>
            </a:r>
            <a:r>
              <a:rPr lang="ru-RU" sz="1800" b="1" dirty="0" smtClean="0"/>
              <a:t>предотвращения утечки информации</a:t>
            </a:r>
            <a:r>
              <a:rPr lang="ru-RU" sz="1800" dirty="0" smtClean="0"/>
              <a:t>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/>
              <a:t>подсистема управления физическим доступом;</a:t>
            </a:r>
          </a:p>
          <a:p>
            <a:pPr lvl="1">
              <a:buFont typeface="Wingdings" pitchFamily="2" charset="2"/>
              <a:buChar char="§"/>
            </a:pPr>
            <a:r>
              <a:rPr lang="ru-RU" sz="1800" dirty="0" smtClean="0"/>
              <a:t>подсистема установки обновлений ПО.</a:t>
            </a:r>
          </a:p>
        </p:txBody>
      </p:sp>
    </p:spTree>
    <p:extLst>
      <p:ext uri="{BB962C8B-B14F-4D97-AF65-F5344CB8AC3E}">
        <p14:creationId xmlns:p14="http://schemas.microsoft.com/office/powerpoint/2010/main" val="397158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1152128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>СПАСИБО ЗА ВНИМАНИЕ!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11560" y="3789040"/>
            <a:ext cx="7160840" cy="2088232"/>
          </a:xfrm>
        </p:spPr>
        <p:txBody>
          <a:bodyPr>
            <a:normAutofit/>
          </a:bodyPr>
          <a:lstStyle/>
          <a:p>
            <a:endParaRPr lang="ru-RU" sz="2200" i="1" dirty="0" smtClean="0">
              <a:solidFill>
                <a:schemeClr val="tx1"/>
              </a:solidFill>
            </a:endParaRPr>
          </a:p>
          <a:p>
            <a:endParaRPr lang="ru-RU" sz="2200" i="1" dirty="0">
              <a:solidFill>
                <a:schemeClr val="tx1"/>
              </a:solidFill>
            </a:endParaRPr>
          </a:p>
          <a:p>
            <a:endParaRPr lang="ru-RU" sz="2200" i="1" dirty="0">
              <a:solidFill>
                <a:schemeClr val="tx1"/>
              </a:solidFill>
            </a:endParaRPr>
          </a:p>
          <a:p>
            <a:r>
              <a:rPr lang="ru-RU" sz="2200" i="1" dirty="0" smtClean="0">
                <a:solidFill>
                  <a:schemeClr val="tx1"/>
                </a:solidFill>
              </a:rPr>
              <a:t>ЗАМЕСТИТЕЛЬ ПРЕДСЕДАТЕЛЯ, ДОГОЕВ Д.Д.</a:t>
            </a:r>
          </a:p>
          <a:p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35" y="116632"/>
            <a:ext cx="5655901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736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</TotalTime>
  <Words>479</Words>
  <Application>Microsoft Office PowerPoint</Application>
  <PresentationFormat>Экран (4:3)</PresentationFormat>
  <Paragraphs>94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Актуальность сбора биометрических данных  применительно к составлению списков избирателей</vt:lpstr>
      <vt:lpstr>ТЕРМИНЫ И ОПРЕДЕЛЕНИЯ</vt:lpstr>
      <vt:lpstr>ТЕКУЩАЯ СИТУАЦИЯ</vt:lpstr>
      <vt:lpstr>ОБОЗНАЧЕНИЕ ПРОБЛЕМЫ</vt:lpstr>
      <vt:lpstr>БАЗОВАЯ МОДЕЛЬ ЕГРН</vt:lpstr>
      <vt:lpstr>БУДУЩАЯ МОДЕЛЬ ЕГРН</vt:lpstr>
      <vt:lpstr>Презентация PowerPoint</vt:lpstr>
      <vt:lpstr>НОРМАТИВНАЯ ПРАВОВАЯ БАЗА</vt:lpstr>
      <vt:lpstr>КОМПЛЕКС МЕР ЗАЩИТЫ СИСТЕМЫ</vt:lpstr>
      <vt:lpstr>ТЕХНИЧЕСКИЕ МЕРЫ ЗАЩИТЫ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75</cp:revision>
  <cp:lastPrinted>2014-09-16T07:27:34Z</cp:lastPrinted>
  <dcterms:created xsi:type="dcterms:W3CDTF">2014-09-12T04:56:33Z</dcterms:created>
  <dcterms:modified xsi:type="dcterms:W3CDTF">2015-04-02T08:05:14Z</dcterms:modified>
</cp:coreProperties>
</file>