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8"/>
  </p:notesMasterIdLst>
  <p:sldIdLst>
    <p:sldId id="257" r:id="rId2"/>
    <p:sldId id="332" r:id="rId3"/>
    <p:sldId id="344" r:id="rId4"/>
    <p:sldId id="411" r:id="rId5"/>
    <p:sldId id="351" r:id="rId6"/>
    <p:sldId id="347" r:id="rId7"/>
    <p:sldId id="346" r:id="rId8"/>
    <p:sldId id="384" r:id="rId9"/>
    <p:sldId id="375" r:id="rId10"/>
    <p:sldId id="385" r:id="rId11"/>
    <p:sldId id="418" r:id="rId12"/>
    <p:sldId id="324" r:id="rId13"/>
    <p:sldId id="349" r:id="rId14"/>
    <p:sldId id="350" r:id="rId15"/>
    <p:sldId id="338" r:id="rId16"/>
    <p:sldId id="340" r:id="rId17"/>
    <p:sldId id="354" r:id="rId18"/>
    <p:sldId id="339" r:id="rId19"/>
    <p:sldId id="355" r:id="rId20"/>
    <p:sldId id="415" r:id="rId21"/>
    <p:sldId id="386" r:id="rId22"/>
    <p:sldId id="394" r:id="rId23"/>
    <p:sldId id="395" r:id="rId24"/>
    <p:sldId id="400" r:id="rId25"/>
    <p:sldId id="380" r:id="rId26"/>
    <p:sldId id="358" r:id="rId27"/>
    <p:sldId id="359" r:id="rId28"/>
    <p:sldId id="357" r:id="rId29"/>
    <p:sldId id="398" r:id="rId30"/>
    <p:sldId id="361" r:id="rId31"/>
    <p:sldId id="407" r:id="rId32"/>
    <p:sldId id="408" r:id="rId33"/>
    <p:sldId id="330" r:id="rId34"/>
    <p:sldId id="409" r:id="rId35"/>
    <p:sldId id="410" r:id="rId36"/>
    <p:sldId id="369" r:id="rId37"/>
    <p:sldId id="401" r:id="rId38"/>
    <p:sldId id="412" r:id="rId39"/>
    <p:sldId id="403" r:id="rId40"/>
    <p:sldId id="404" r:id="rId41"/>
    <p:sldId id="406" r:id="rId42"/>
    <p:sldId id="405" r:id="rId43"/>
    <p:sldId id="397" r:id="rId44"/>
    <p:sldId id="416" r:id="rId45"/>
    <p:sldId id="417" r:id="rId46"/>
    <p:sldId id="368" r:id="rId4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7574" autoAdjust="0"/>
    <p:restoredTop sz="99838" autoAdjust="0"/>
  </p:normalViewPr>
  <p:slideViewPr>
    <p:cSldViewPr snapToGrid="0">
      <p:cViewPr>
        <p:scale>
          <a:sx n="70" d="100"/>
          <a:sy n="70" d="100"/>
        </p:scale>
        <p:origin x="-246" y="-18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5F9112-382C-4051-8141-CE615DF31CFA}" type="datetimeFigureOut">
              <a:rPr lang="ru-RU" smtClean="0"/>
              <a:t>10.05.2017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C44DEC8-2E4D-4966-9997-FE998D66F2C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03110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80AB12-07C0-469A-B8C5-ABC09694932F}" type="datetime1">
              <a:rPr lang="ru-RU" smtClean="0"/>
              <a:t>10.05.2017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45A875FA-E23E-493E-82BF-22ACC41E85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432971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5D8008-4349-460A-95ED-E819371929C9}" type="datetime1">
              <a:rPr lang="ru-RU" smtClean="0"/>
              <a:t>10.05.2017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A875FA-E23E-493E-82BF-22ACC41E85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81858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1BD09-A257-4E48-BEE0-67FD39268C02}" type="datetime1">
              <a:rPr lang="ru-RU" smtClean="0"/>
              <a:t>10.05.2017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5A875FA-E23E-493E-82BF-22ACC41E85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05485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EA8FB-DAC9-494E-9CB9-9A4EDEC176E5}" type="datetime1">
              <a:rPr lang="ru-RU" smtClean="0"/>
              <a:t>10.05.2017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45A875FA-E23E-493E-82BF-22ACC41E85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24836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7B38F9-231E-42DF-BB12-268877F1A445}" type="datetime1">
              <a:rPr lang="ru-RU" smtClean="0"/>
              <a:t>10.05.2017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45A875FA-E23E-493E-82BF-22ACC41E85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130502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603559-C2AC-49A2-8D92-775FF2788F8D}" type="datetime1">
              <a:rPr lang="ru-RU" smtClean="0"/>
              <a:t>10.05.2017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A875FA-E23E-493E-82BF-22ACC41E85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973213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1A1BF7-E26E-45EC-AF1A-86641B987BF7}" type="datetime1">
              <a:rPr lang="ru-RU" smtClean="0"/>
              <a:t>10.05.2017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A875FA-E23E-493E-82BF-22ACC41E85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737673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B78E9-E354-4C88-A0E3-785370CDF4F9}" type="datetime1">
              <a:rPr lang="ru-RU" smtClean="0"/>
              <a:t>10.05.2017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A875FA-E23E-493E-82BF-22ACC41E85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936823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2B9F0D-DC73-44CB-B74A-5D8F0604A56F}" type="datetime1">
              <a:rPr lang="ru-RU" smtClean="0"/>
              <a:t>10.05.2017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5A875FA-E23E-493E-82BF-22ACC41E85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350641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0BB334-F72B-435B-942D-AB35AE5620ED}" type="datetime1">
              <a:rPr lang="ru-RU" smtClean="0"/>
              <a:t>10.05.2017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5A875FA-E23E-493E-82BF-22ACC41E85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9756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E6FD6-3709-4B44-BA5E-1BAA831E4900}" type="datetime1">
              <a:rPr lang="ru-RU" smtClean="0"/>
              <a:t>10.05.2017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5A875FA-E23E-493E-82BF-22ACC41E858C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70859006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CBFD0E-E750-4612-84C0-3A4A851EF6BA}" type="datetime1">
              <a:rPr lang="ru-RU" smtClean="0"/>
              <a:t>10.05.2017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5A875FA-E23E-493E-82BF-22ACC41E85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2975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49AED4-5423-475B-BF7F-38C9108C6844}" type="datetime1">
              <a:rPr lang="ru-RU" smtClean="0"/>
              <a:t>10.05.2017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5A875FA-E23E-493E-82BF-22ACC41E858C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02838457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E5ADF8-B144-4468-8203-B980D173F6D6}" type="datetime1">
              <a:rPr lang="ru-RU" smtClean="0"/>
              <a:t>10.05.2017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5A875FA-E23E-493E-82BF-22ACC41E85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5580895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1FC33D-6FD1-469F-9D65-E2E330FEA786}" type="datetime1">
              <a:rPr lang="ru-RU" smtClean="0"/>
              <a:t>10.05.2017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A875FA-E23E-493E-82BF-22ACC41E85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2287690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57C72C-BAEA-4050-922F-EBB7B1602562}" type="datetime1">
              <a:rPr lang="ru-RU" smtClean="0"/>
              <a:t>10.05.2017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A875FA-E23E-493E-82BF-22ACC41E85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41376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B71D77-3538-4B80-87BA-794917D566C4}" type="datetime1">
              <a:rPr lang="ru-RU" smtClean="0"/>
              <a:t>10.05.2017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45A875FA-E23E-493E-82BF-22ACC41E85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679510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hf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75012" y="1246695"/>
            <a:ext cx="11412187" cy="52322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</a:t>
            </a:r>
          </a:p>
          <a:p>
            <a:pPr algn="ctr"/>
            <a:r>
              <a:rPr lang="ru-RU" sz="2600" b="1" u="sng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Бишкекский</a:t>
            </a:r>
            <a:r>
              <a:rPr lang="ru-RU" sz="2600" b="1" u="sng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филиал  МИМРД МПА СНГ </a:t>
            </a:r>
            <a:endParaRPr lang="ru-RU" sz="2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</a:pPr>
            <a:r>
              <a:rPr lang="ru-RU" sz="26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ct val="115000"/>
              </a:lnSpc>
            </a:pPr>
            <a:r>
              <a:rPr lang="ru-RU" sz="26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КЫРГЫЗСТАН </a:t>
            </a:r>
            <a:r>
              <a:rPr lang="en-US" sz="26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</a:t>
            </a:r>
            <a:r>
              <a:rPr lang="ru-RU" sz="26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2016: </a:t>
            </a:r>
            <a:endParaRPr lang="ru-RU" sz="2600" b="1" dirty="0" smtClean="0">
              <a:solidFill>
                <a:srgbClr val="00206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</a:pPr>
            <a:r>
              <a:rPr lang="ru-RU" sz="26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ВЫБОРЫ  ДЕПУТАТОВ  МЕСТНЫХ  КЕНЕШЕЙ</a:t>
            </a:r>
            <a:r>
              <a:rPr lang="en-US" sz="26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6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И </a:t>
            </a:r>
          </a:p>
          <a:p>
            <a:pPr algn="ctr">
              <a:lnSpc>
                <a:spcPct val="115000"/>
              </a:lnSpc>
            </a:pPr>
            <a:r>
              <a:rPr lang="ru-RU" sz="26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ГЛАВ  ИСПОЛНИТЕЛЬНЫХ  ОРГАНОВ </a:t>
            </a:r>
          </a:p>
          <a:p>
            <a:pPr algn="ctr">
              <a:lnSpc>
                <a:spcPct val="115000"/>
              </a:lnSpc>
            </a:pPr>
            <a:r>
              <a:rPr lang="ru-RU" sz="26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МЕСТНОГО  САМОУПРАВЛЕНИЯ </a:t>
            </a:r>
          </a:p>
          <a:p>
            <a:pPr algn="ctr">
              <a:lnSpc>
                <a:spcPct val="115000"/>
              </a:lnSpc>
            </a:pPr>
            <a:endParaRPr lang="ru-RU" sz="2000" b="1" dirty="0" smtClean="0">
              <a:solidFill>
                <a:srgbClr val="00206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r">
              <a:lnSpc>
                <a:spcPct val="115000"/>
              </a:lnSpc>
            </a:pPr>
            <a:r>
              <a:rPr lang="ru-RU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Тоокебаев</a:t>
            </a:r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Улан </a:t>
            </a:r>
            <a:r>
              <a:rPr lang="ru-RU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Карыбекович</a:t>
            </a:r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, </a:t>
            </a:r>
          </a:p>
          <a:p>
            <a:pPr algn="r">
              <a:lnSpc>
                <a:spcPct val="115000"/>
              </a:lnSpc>
            </a:pPr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Советник </a:t>
            </a:r>
            <a:r>
              <a:rPr lang="ru-RU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Бишкекского</a:t>
            </a:r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филиала </a:t>
            </a:r>
          </a:p>
          <a:p>
            <a:pPr algn="r">
              <a:lnSpc>
                <a:spcPct val="115000"/>
              </a:lnSpc>
            </a:pPr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МИМРД МПА СНГ </a:t>
            </a:r>
          </a:p>
          <a:p>
            <a:pPr algn="ctr">
              <a:lnSpc>
                <a:spcPct val="115000"/>
              </a:lnSpc>
            </a:pP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БИШКЕК</a:t>
            </a:r>
          </a:p>
          <a:p>
            <a:pPr algn="ctr">
              <a:lnSpc>
                <a:spcPct val="115000"/>
              </a:lnSpc>
            </a:pP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US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марта 2017 год </a:t>
            </a: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2" descr="C:\Users\user\Desktop\Emblem_of_CIS.svg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5748" y="279963"/>
            <a:ext cx="1428750" cy="1362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A875FA-E23E-493E-82BF-22ACC41E858C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6278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Прямоугольник 31"/>
          <p:cNvSpPr/>
          <p:nvPr/>
        </p:nvSpPr>
        <p:spPr>
          <a:xfrm>
            <a:off x="0" y="0"/>
            <a:ext cx="12192000" cy="691878"/>
          </a:xfrm>
          <a:prstGeom prst="rect">
            <a:avLst/>
          </a:prstGeom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177896" y="73122"/>
            <a:ext cx="97399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Нормативно-правовая база</a:t>
            </a:r>
            <a:endParaRPr lang="ru-RU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4" name="Рисунок 3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949" y="69941"/>
            <a:ext cx="711998" cy="522606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209867" y="1126421"/>
            <a:ext cx="10690981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 fontAlgn="ctr">
              <a:buFont typeface="Wingdings" panose="05000000000000000000" pitchFamily="2" charset="2"/>
              <a:buChar char="§"/>
            </a:pP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Конституция </a:t>
            </a:r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КР ст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№№ 2, </a:t>
            </a:r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64</a:t>
            </a:r>
            <a:r>
              <a:rPr lang="ru-RU" sz="2000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 </a:t>
            </a:r>
            <a:r>
              <a:rPr lang="ru-RU" sz="2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27 июня 2010 </a:t>
            </a:r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года (с изменениями от 28.12.2016 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</a:t>
            </a:r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.);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Закон КР 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«О местном самоуправлении» от 15 июля 2011 года № </a:t>
            </a:r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101;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Закон 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КР "О выборах </a:t>
            </a:r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депутатов 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местных </a:t>
            </a:r>
            <a:r>
              <a:rPr lang="ru-RU" sz="20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кенешей</a:t>
            </a:r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 от 14 июля 2011 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№ </a:t>
            </a:r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98;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Закон КР «О статусе депутатов местных </a:t>
            </a:r>
            <a:r>
              <a:rPr lang="ru-RU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кенешей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от 13 января 2000 года № </a:t>
            </a:r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3;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Указ Президента КР «О 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назначении выборов депутатов местных </a:t>
            </a:r>
            <a:r>
              <a:rPr lang="ru-RU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кенешей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Баткенской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Джалал-Абадской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Нарынской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Иссык-Кульской, Чуйской, </a:t>
            </a:r>
            <a:r>
              <a:rPr lang="ru-RU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Ошской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областей и города </a:t>
            </a:r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Ош» 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 23 января 2016 года </a:t>
            </a:r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№ 16;</a:t>
            </a:r>
            <a:r>
              <a:rPr lang="ru-RU" sz="2000" i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1" u="sng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выборы  на </a:t>
            </a:r>
            <a:r>
              <a:rPr lang="ru-RU" sz="2000" b="1" i="1" u="sng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27 марта </a:t>
            </a:r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Указ Президента КР </a:t>
            </a:r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«О 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назначении выборов депутатов местных </a:t>
            </a:r>
            <a:r>
              <a:rPr lang="ru-RU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кенешей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Ошской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ru-RU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Нарынской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областей </a:t>
            </a:r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 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14 марта 2016 года № </a:t>
            </a:r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57 </a:t>
            </a:r>
            <a:r>
              <a:rPr lang="ru-RU" sz="2000" i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1" u="sng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выборы  на 15 мая </a:t>
            </a:r>
            <a:endParaRPr lang="ru-RU" sz="2000" b="1" i="1" u="sng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Указ 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Президента КР «О назначении выборов депутатов местных </a:t>
            </a:r>
            <a:r>
              <a:rPr lang="ru-RU" sz="20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кенешей</a:t>
            </a:r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Кыргызской</a:t>
            </a:r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Республики» от 10 октября 2016 года УП № 213</a:t>
            </a:r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ru-RU" sz="20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000" b="1" i="1" u="sng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выборы  на </a:t>
            </a:r>
            <a:r>
              <a:rPr lang="ru-RU" sz="2000" b="1" i="1" u="sng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 декабря 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Положение о порядке избрания главы </a:t>
            </a:r>
            <a:r>
              <a:rPr lang="ru-RU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айыл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окмоту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утвержденное постановлением ЦИК КР</a:t>
            </a:r>
            <a:endParaRPr lang="ru-RU" sz="2000" dirty="0"/>
          </a:p>
          <a:p>
            <a:pPr algn="just"/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от</a:t>
            </a:r>
            <a:r>
              <a:rPr lang="ru-RU" sz="2000" dirty="0"/>
              <a:t> 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27 декабря 2011 года № 423;</a:t>
            </a:r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Положение о порядке избрания мэра города, утвержденное постановлением ЦИК КР от 27 декабря 2011 года № 424</a:t>
            </a:r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Постановления 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ЦИК КР «О назначении выборов глав некоторых исполнительных органов местного самоуправления» </a:t>
            </a: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№ </a:t>
            </a:r>
            <a:r>
              <a:rPr lang="ru-RU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95 </a:t>
            </a:r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 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мая 2016 </a:t>
            </a:r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года</a:t>
            </a:r>
            <a:r>
              <a:rPr lang="ru-RU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№ 101</a:t>
            </a:r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от 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24 мая 2016 </a:t>
            </a:r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года</a:t>
            </a:r>
            <a:r>
              <a:rPr lang="ru-RU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№ </a:t>
            </a:r>
            <a:r>
              <a:rPr lang="ru-RU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105 </a:t>
            </a:r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 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 июня 2016 </a:t>
            </a:r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года</a:t>
            </a:r>
            <a:r>
              <a:rPr lang="ru-RU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№ </a:t>
            </a:r>
            <a:r>
              <a:rPr lang="ru-RU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132 </a:t>
            </a:r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 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28 июля 2016 </a:t>
            </a:r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года</a:t>
            </a:r>
            <a:r>
              <a:rPr lang="ru-RU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№ </a:t>
            </a:r>
            <a:r>
              <a:rPr lang="ru-RU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138 </a:t>
            </a:r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 18 </a:t>
            </a: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августа 2016 </a:t>
            </a:r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года.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A875FA-E23E-493E-82BF-22ACC41E858C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507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Прямоугольник 31"/>
          <p:cNvSpPr/>
          <p:nvPr/>
        </p:nvSpPr>
        <p:spPr>
          <a:xfrm>
            <a:off x="0" y="0"/>
            <a:ext cx="12192000" cy="742675"/>
          </a:xfrm>
          <a:prstGeom prst="rect">
            <a:avLst/>
          </a:prstGeom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177896" y="32178"/>
            <a:ext cx="97399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Термины  и определения</a:t>
            </a:r>
            <a:endParaRPr lang="ru-RU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4" name="Рисунок 3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949" y="124533"/>
            <a:ext cx="711998" cy="522606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064523" y="1105469"/>
            <a:ext cx="10849971" cy="60631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</a:t>
            </a: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ород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айылный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аймак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- административно-территориальная единица, в границах которой местное сообщество осуществляет местное самоуправление. 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Город,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айылный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аймак может состоять из одного или более населенных пунктов;</a:t>
            </a:r>
          </a:p>
          <a:p>
            <a:pPr algn="just"/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Представительный орган местного самоуправления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 - выборный коллегиальный орган местного самоуправления, избираемый непосредственно населением соответствующей административно-территориальной единицы и наделенный полномочиями решать вопросы местного значения. </a:t>
            </a:r>
            <a:r>
              <a:rPr lang="ru-RU" sz="22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Представительными органами местного самоуправления в </a:t>
            </a:r>
            <a:r>
              <a:rPr lang="ru-RU" sz="2200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айылных</a:t>
            </a:r>
            <a:r>
              <a:rPr lang="ru-RU" sz="22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аймаках и городах являются местные </a:t>
            </a:r>
            <a:r>
              <a:rPr lang="ru-RU" sz="2200" u="sng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кенеши</a:t>
            </a:r>
            <a:r>
              <a:rPr lang="ru-RU" sz="22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just"/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Исполнительный 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 местного самоуправления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- орган, созданный для обеспечения подготовки и исполнения решений представительного органа местного самоуправления. Исполнительными органами местного самоуправления являются мэрии городов,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айыл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окмоту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just"/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</a:t>
            </a: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лава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айыл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окмоту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- выборное должностное лицо, руководитель исполнительного органа местного самоуправления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айылного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аймака;</a:t>
            </a:r>
          </a:p>
          <a:p>
            <a:pPr algn="just"/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- выборное должностное лицо города, руководитель исполнительного органа местного самоуправления 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города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dirty="0"/>
          </a:p>
          <a:p>
            <a:endParaRPr lang="ru-RU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A875FA-E23E-493E-82BF-22ACC41E858C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5017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Прямоугольник 31"/>
          <p:cNvSpPr/>
          <p:nvPr/>
        </p:nvSpPr>
        <p:spPr>
          <a:xfrm>
            <a:off x="0" y="0"/>
            <a:ext cx="12192000" cy="742675"/>
          </a:xfrm>
          <a:prstGeom prst="rect">
            <a:avLst/>
          </a:prstGeom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177896" y="32178"/>
            <a:ext cx="97399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Вступление</a:t>
            </a:r>
            <a:endParaRPr lang="ru-RU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4" name="Рисунок 3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949" y="124533"/>
            <a:ext cx="711998" cy="522606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064523" y="1105469"/>
            <a:ext cx="1084997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/>
          </a:p>
          <a:p>
            <a:endParaRPr lang="ru-RU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A875FA-E23E-493E-82BF-22ACC41E858C}" type="slidenum">
              <a:rPr lang="ru-RU" smtClean="0"/>
              <a:t>4</a:t>
            </a:fld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1746918" y="1028343"/>
            <a:ext cx="9580728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Наиболее распространенной формой народного волеизъявления являются выборы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Их значение определяется прежде всего тем, что посредством выборов образуются представительные органы, через которые населением в первую очередь осуществляется местное самоуправление, а также получают свои полномочия главы местной администрации.</a:t>
            </a:r>
          </a:p>
          <a:p>
            <a:pPr algn="just" fontAlgn="base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Согласно Конституции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Кыргызской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Республики выборы депутатов представительных органов местного самоуправления проводятся на основе всеобщего равного и прямого избирательного права при тайном голосовании. Право избирать имеют граждане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Кыргызской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Республики, достигшие 18 лет.</a:t>
            </a:r>
          </a:p>
          <a:p>
            <a:pPr algn="just" fontAlgn="base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Каждый гражданин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Кыргызской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Республики обязан пройти биометрическую регистрацию в соответствии с Законом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Кыргызской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Республики «О биометрической регистрации граждан».</a:t>
            </a:r>
          </a:p>
        </p:txBody>
      </p:sp>
    </p:spTree>
    <p:extLst>
      <p:ext uri="{BB962C8B-B14F-4D97-AF65-F5344CB8AC3E}">
        <p14:creationId xmlns:p14="http://schemas.microsoft.com/office/powerpoint/2010/main" val="3962355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03131" y="777442"/>
            <a:ext cx="10168759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Решением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Национального совета по устойчивому развитию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Кыргызской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Республики от 25 апреля 2014 года № 1 «Честные выборы - залог устойчивого развития страны» в выборный процесс Кыргызстана была внедрена новая избирательная модель, предусматривающая составление списков избирателей и их идентификацию на основе биометрических данных и автоматический подсчет голосов избирателей с использованием автоматически считывающих урн (АСУ). </a:t>
            </a:r>
          </a:p>
          <a:p>
            <a:pPr lvl="0" algn="just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С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принятием 21 января 2016 года Закона Кыргызской Республики «О внесении изменений в Закон Кыргызской Республики «О выборах депутатов местных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кенешей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была внедрена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новая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избирательная модель  в процесс выборов депутатов местных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кенешей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На этой основе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2016 году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проведены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три избирательных кампаний по выборам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депутатов  444 местных городских и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айылных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кенешей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Кыргызской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Республики: </a:t>
            </a:r>
          </a:p>
          <a:p>
            <a:pPr lvl="0" algn="just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27 марта, 15 мая и 11 декабря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2016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года. 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A875FA-E23E-493E-82BF-22ACC41E858C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1844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12192000" cy="945348"/>
          </a:xfrm>
          <a:prstGeom prst="rect">
            <a:avLst/>
          </a:prstGeom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628280" y="168658"/>
            <a:ext cx="97399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Принципы формирования списков избирателей</a:t>
            </a:r>
            <a:endParaRPr lang="ru-RU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580418" y="2150886"/>
            <a:ext cx="3191793" cy="153401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grpSp>
        <p:nvGrpSpPr>
          <p:cNvPr id="12" name="Группа 11"/>
          <p:cNvGrpSpPr/>
          <p:nvPr/>
        </p:nvGrpSpPr>
        <p:grpSpPr>
          <a:xfrm>
            <a:off x="746232" y="1594526"/>
            <a:ext cx="4658281" cy="844349"/>
            <a:chOff x="-1" y="1121561"/>
            <a:chExt cx="4456387" cy="844349"/>
          </a:xfrm>
        </p:grpSpPr>
        <p:sp>
          <p:nvSpPr>
            <p:cNvPr id="9" name="Прямоугольник 8"/>
            <p:cNvSpPr/>
            <p:nvPr/>
          </p:nvSpPr>
          <p:spPr>
            <a:xfrm>
              <a:off x="-1" y="1290547"/>
              <a:ext cx="4456387" cy="433150"/>
            </a:xfrm>
            <a:custGeom>
              <a:avLst/>
              <a:gdLst>
                <a:gd name="connsiteX0" fmla="*/ 0 w 3079531"/>
                <a:gd name="connsiteY0" fmla="*/ 0 h 399393"/>
                <a:gd name="connsiteX1" fmla="*/ 3079531 w 3079531"/>
                <a:gd name="connsiteY1" fmla="*/ 0 h 399393"/>
                <a:gd name="connsiteX2" fmla="*/ 3079531 w 3079531"/>
                <a:gd name="connsiteY2" fmla="*/ 399393 h 399393"/>
                <a:gd name="connsiteX3" fmla="*/ 0 w 3079531"/>
                <a:gd name="connsiteY3" fmla="*/ 399393 h 399393"/>
                <a:gd name="connsiteX4" fmla="*/ 0 w 3079531"/>
                <a:gd name="connsiteY4" fmla="*/ 0 h 399393"/>
                <a:gd name="connsiteX0" fmla="*/ 0 w 3079531"/>
                <a:gd name="connsiteY0" fmla="*/ 0 h 399393"/>
                <a:gd name="connsiteX1" fmla="*/ 3079531 w 3079531"/>
                <a:gd name="connsiteY1" fmla="*/ 0 h 399393"/>
                <a:gd name="connsiteX2" fmla="*/ 2448910 w 3079531"/>
                <a:gd name="connsiteY2" fmla="*/ 399393 h 399393"/>
                <a:gd name="connsiteX3" fmla="*/ 0 w 3079531"/>
                <a:gd name="connsiteY3" fmla="*/ 399393 h 399393"/>
                <a:gd name="connsiteX4" fmla="*/ 0 w 3079531"/>
                <a:gd name="connsiteY4" fmla="*/ 0 h 399393"/>
                <a:gd name="connsiteX0" fmla="*/ 0 w 3079531"/>
                <a:gd name="connsiteY0" fmla="*/ 0 h 409085"/>
                <a:gd name="connsiteX1" fmla="*/ 3079531 w 3079531"/>
                <a:gd name="connsiteY1" fmla="*/ 0 h 409085"/>
                <a:gd name="connsiteX2" fmla="*/ 2708871 w 3079531"/>
                <a:gd name="connsiteY2" fmla="*/ 409085 h 409085"/>
                <a:gd name="connsiteX3" fmla="*/ 0 w 3079531"/>
                <a:gd name="connsiteY3" fmla="*/ 399393 h 409085"/>
                <a:gd name="connsiteX4" fmla="*/ 0 w 3079531"/>
                <a:gd name="connsiteY4" fmla="*/ 0 h 409085"/>
                <a:gd name="connsiteX0" fmla="*/ 0 w 3079531"/>
                <a:gd name="connsiteY0" fmla="*/ 0 h 399393"/>
                <a:gd name="connsiteX1" fmla="*/ 3079531 w 3079531"/>
                <a:gd name="connsiteY1" fmla="*/ 0 h 399393"/>
                <a:gd name="connsiteX2" fmla="*/ 2722203 w 3079531"/>
                <a:gd name="connsiteY2" fmla="*/ 380011 h 399393"/>
                <a:gd name="connsiteX3" fmla="*/ 0 w 3079531"/>
                <a:gd name="connsiteY3" fmla="*/ 399393 h 399393"/>
                <a:gd name="connsiteX4" fmla="*/ 0 w 3079531"/>
                <a:gd name="connsiteY4" fmla="*/ 0 h 399393"/>
                <a:gd name="connsiteX0" fmla="*/ 0 w 3079531"/>
                <a:gd name="connsiteY0" fmla="*/ 0 h 399393"/>
                <a:gd name="connsiteX1" fmla="*/ 3079531 w 3079531"/>
                <a:gd name="connsiteY1" fmla="*/ 0 h 399393"/>
                <a:gd name="connsiteX2" fmla="*/ 2782194 w 3079531"/>
                <a:gd name="connsiteY2" fmla="*/ 370320 h 399393"/>
                <a:gd name="connsiteX3" fmla="*/ 0 w 3079531"/>
                <a:gd name="connsiteY3" fmla="*/ 399393 h 399393"/>
                <a:gd name="connsiteX4" fmla="*/ 0 w 3079531"/>
                <a:gd name="connsiteY4" fmla="*/ 0 h 3993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079531" h="399393">
                  <a:moveTo>
                    <a:pt x="0" y="0"/>
                  </a:moveTo>
                  <a:lnTo>
                    <a:pt x="3079531" y="0"/>
                  </a:lnTo>
                  <a:lnTo>
                    <a:pt x="2782194" y="370320"/>
                  </a:lnTo>
                  <a:lnTo>
                    <a:pt x="0" y="399393"/>
                  </a:lnTo>
                  <a:lnTo>
                    <a:pt x="0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grpSp>
          <p:nvGrpSpPr>
            <p:cNvPr id="8" name="Группа 7"/>
            <p:cNvGrpSpPr/>
            <p:nvPr/>
          </p:nvGrpSpPr>
          <p:grpSpPr>
            <a:xfrm>
              <a:off x="105103" y="1121561"/>
              <a:ext cx="771122" cy="771122"/>
              <a:chOff x="1639612" y="1667276"/>
              <a:chExt cx="1061545" cy="1061545"/>
            </a:xfrm>
          </p:grpSpPr>
          <p:sp>
            <p:nvSpPr>
              <p:cNvPr id="6" name="Овал 5"/>
              <p:cNvSpPr/>
              <p:nvPr/>
            </p:nvSpPr>
            <p:spPr>
              <a:xfrm>
                <a:off x="1639612" y="1667276"/>
                <a:ext cx="1061545" cy="1061545"/>
              </a:xfrm>
              <a:prstGeom prst="ellipse">
                <a:avLst/>
              </a:prstGeom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pic>
            <p:nvPicPr>
              <p:cNvPr id="7" name="Рисунок 6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52624" y="1878825"/>
                <a:ext cx="659464" cy="659464"/>
              </a:xfrm>
              <a:prstGeom prst="rect">
                <a:avLst/>
              </a:prstGeom>
            </p:spPr>
          </p:pic>
        </p:grpSp>
        <p:sp>
          <p:nvSpPr>
            <p:cNvPr id="10" name="TextBox 9"/>
            <p:cNvSpPr txBox="1"/>
            <p:nvPr/>
          </p:nvSpPr>
          <p:spPr>
            <a:xfrm>
              <a:off x="712713" y="1319579"/>
              <a:ext cx="335530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База биометрических данных</a:t>
              </a:r>
              <a:endParaRPr lang="ru-R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sp>
        <p:nvSpPr>
          <p:cNvPr id="13" name="TextBox 12"/>
          <p:cNvSpPr txBox="1"/>
          <p:nvPr/>
        </p:nvSpPr>
        <p:spPr>
          <a:xfrm>
            <a:off x="1629340" y="2380962"/>
            <a:ext cx="336921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endParaRPr lang="ru-RU" sz="16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Старше 18 лет;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Сдавшие биометрические</a:t>
            </a:r>
            <a:r>
              <a:rPr lang="en-U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данные.</a:t>
            </a:r>
            <a:endParaRPr lang="ru-RU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7703714" y="2150886"/>
            <a:ext cx="3350973" cy="150671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TextBox 17"/>
          <p:cNvSpPr txBox="1"/>
          <p:nvPr/>
        </p:nvSpPr>
        <p:spPr>
          <a:xfrm>
            <a:off x="7782017" y="2433888"/>
            <a:ext cx="292252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§"/>
            </a:pPr>
            <a:endParaRPr lang="ru-RU" sz="16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ru-RU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Указы Президента КР о вышедших из гражданства.</a:t>
            </a:r>
            <a:endParaRPr lang="ru-RU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1580419" y="4598376"/>
            <a:ext cx="3418132" cy="138255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TextBox 26"/>
          <p:cNvSpPr txBox="1"/>
          <p:nvPr/>
        </p:nvSpPr>
        <p:spPr>
          <a:xfrm>
            <a:off x="1670284" y="5028409"/>
            <a:ext cx="233294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Проверка по ФИО;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Проверка адреса.</a:t>
            </a:r>
          </a:p>
        </p:txBody>
      </p:sp>
      <p:sp>
        <p:nvSpPr>
          <p:cNvPr id="34" name="Прямоугольник 33"/>
          <p:cNvSpPr/>
          <p:nvPr/>
        </p:nvSpPr>
        <p:spPr>
          <a:xfrm>
            <a:off x="7676419" y="4598376"/>
            <a:ext cx="3350972" cy="138255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6" name="TextBox 35"/>
          <p:cNvSpPr txBox="1"/>
          <p:nvPr/>
        </p:nvSpPr>
        <p:spPr>
          <a:xfrm>
            <a:off x="7718458" y="4972599"/>
            <a:ext cx="326403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endParaRPr lang="ru-RU" sz="16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Актовые записи о смерти.</a:t>
            </a:r>
            <a:endParaRPr lang="ru-RU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46" name="Группа 45"/>
          <p:cNvGrpSpPr/>
          <p:nvPr/>
        </p:nvGrpSpPr>
        <p:grpSpPr>
          <a:xfrm>
            <a:off x="6842232" y="1594526"/>
            <a:ext cx="4635535" cy="1099232"/>
            <a:chOff x="6842232" y="1594526"/>
            <a:chExt cx="4456387" cy="1099232"/>
          </a:xfrm>
        </p:grpSpPr>
        <p:sp>
          <p:nvSpPr>
            <p:cNvPr id="19" name="Прямоугольник 8"/>
            <p:cNvSpPr/>
            <p:nvPr/>
          </p:nvSpPr>
          <p:spPr>
            <a:xfrm>
              <a:off x="6842232" y="1763512"/>
              <a:ext cx="4456387" cy="433150"/>
            </a:xfrm>
            <a:custGeom>
              <a:avLst/>
              <a:gdLst>
                <a:gd name="connsiteX0" fmla="*/ 0 w 3079531"/>
                <a:gd name="connsiteY0" fmla="*/ 0 h 399393"/>
                <a:gd name="connsiteX1" fmla="*/ 3079531 w 3079531"/>
                <a:gd name="connsiteY1" fmla="*/ 0 h 399393"/>
                <a:gd name="connsiteX2" fmla="*/ 3079531 w 3079531"/>
                <a:gd name="connsiteY2" fmla="*/ 399393 h 399393"/>
                <a:gd name="connsiteX3" fmla="*/ 0 w 3079531"/>
                <a:gd name="connsiteY3" fmla="*/ 399393 h 399393"/>
                <a:gd name="connsiteX4" fmla="*/ 0 w 3079531"/>
                <a:gd name="connsiteY4" fmla="*/ 0 h 399393"/>
                <a:gd name="connsiteX0" fmla="*/ 0 w 3079531"/>
                <a:gd name="connsiteY0" fmla="*/ 0 h 399393"/>
                <a:gd name="connsiteX1" fmla="*/ 3079531 w 3079531"/>
                <a:gd name="connsiteY1" fmla="*/ 0 h 399393"/>
                <a:gd name="connsiteX2" fmla="*/ 2448910 w 3079531"/>
                <a:gd name="connsiteY2" fmla="*/ 399393 h 399393"/>
                <a:gd name="connsiteX3" fmla="*/ 0 w 3079531"/>
                <a:gd name="connsiteY3" fmla="*/ 399393 h 399393"/>
                <a:gd name="connsiteX4" fmla="*/ 0 w 3079531"/>
                <a:gd name="connsiteY4" fmla="*/ 0 h 399393"/>
                <a:gd name="connsiteX0" fmla="*/ 0 w 3079531"/>
                <a:gd name="connsiteY0" fmla="*/ 0 h 409085"/>
                <a:gd name="connsiteX1" fmla="*/ 3079531 w 3079531"/>
                <a:gd name="connsiteY1" fmla="*/ 0 h 409085"/>
                <a:gd name="connsiteX2" fmla="*/ 2708871 w 3079531"/>
                <a:gd name="connsiteY2" fmla="*/ 409085 h 409085"/>
                <a:gd name="connsiteX3" fmla="*/ 0 w 3079531"/>
                <a:gd name="connsiteY3" fmla="*/ 399393 h 409085"/>
                <a:gd name="connsiteX4" fmla="*/ 0 w 3079531"/>
                <a:gd name="connsiteY4" fmla="*/ 0 h 409085"/>
                <a:gd name="connsiteX0" fmla="*/ 0 w 3079531"/>
                <a:gd name="connsiteY0" fmla="*/ 0 h 399393"/>
                <a:gd name="connsiteX1" fmla="*/ 3079531 w 3079531"/>
                <a:gd name="connsiteY1" fmla="*/ 0 h 399393"/>
                <a:gd name="connsiteX2" fmla="*/ 2722203 w 3079531"/>
                <a:gd name="connsiteY2" fmla="*/ 380011 h 399393"/>
                <a:gd name="connsiteX3" fmla="*/ 0 w 3079531"/>
                <a:gd name="connsiteY3" fmla="*/ 399393 h 399393"/>
                <a:gd name="connsiteX4" fmla="*/ 0 w 3079531"/>
                <a:gd name="connsiteY4" fmla="*/ 0 h 399393"/>
                <a:gd name="connsiteX0" fmla="*/ 0 w 3079531"/>
                <a:gd name="connsiteY0" fmla="*/ 0 h 399393"/>
                <a:gd name="connsiteX1" fmla="*/ 3079531 w 3079531"/>
                <a:gd name="connsiteY1" fmla="*/ 0 h 399393"/>
                <a:gd name="connsiteX2" fmla="*/ 2782194 w 3079531"/>
                <a:gd name="connsiteY2" fmla="*/ 370320 h 399393"/>
                <a:gd name="connsiteX3" fmla="*/ 0 w 3079531"/>
                <a:gd name="connsiteY3" fmla="*/ 399393 h 399393"/>
                <a:gd name="connsiteX4" fmla="*/ 0 w 3079531"/>
                <a:gd name="connsiteY4" fmla="*/ 0 h 3993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079531" h="399393">
                  <a:moveTo>
                    <a:pt x="0" y="0"/>
                  </a:moveTo>
                  <a:lnTo>
                    <a:pt x="3079531" y="0"/>
                  </a:lnTo>
                  <a:lnTo>
                    <a:pt x="2782194" y="370320"/>
                  </a:lnTo>
                  <a:lnTo>
                    <a:pt x="0" y="399393"/>
                  </a:lnTo>
                  <a:lnTo>
                    <a:pt x="0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7778197" y="1770428"/>
              <a:ext cx="2848277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Актуализация </a:t>
              </a:r>
              <a:r>
                <a:rPr lang="ru-RU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по вышедшим</a:t>
              </a:r>
            </a:p>
            <a:p>
              <a:pPr algn="ctr"/>
              <a:r>
                <a:rPr lang="ru-RU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из гражданства</a:t>
              </a:r>
              <a:endParaRPr lang="ru-R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grpSp>
          <p:nvGrpSpPr>
            <p:cNvPr id="45" name="Группа 44"/>
            <p:cNvGrpSpPr/>
            <p:nvPr/>
          </p:nvGrpSpPr>
          <p:grpSpPr>
            <a:xfrm>
              <a:off x="6947336" y="1594526"/>
              <a:ext cx="771122" cy="771122"/>
              <a:chOff x="6947336" y="1594526"/>
              <a:chExt cx="771122" cy="771122"/>
            </a:xfrm>
          </p:grpSpPr>
          <p:sp>
            <p:nvSpPr>
              <p:cNvPr id="22" name="Овал 21"/>
              <p:cNvSpPr/>
              <p:nvPr/>
            </p:nvSpPr>
            <p:spPr>
              <a:xfrm>
                <a:off x="6947336" y="1594526"/>
                <a:ext cx="771122" cy="771122"/>
              </a:xfrm>
              <a:prstGeom prst="ellipse">
                <a:avLst/>
              </a:prstGeom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pic>
            <p:nvPicPr>
              <p:cNvPr id="42" name="Рисунок 41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110008" y="1757057"/>
                <a:ext cx="461325" cy="461325"/>
              </a:xfrm>
              <a:prstGeom prst="rect">
                <a:avLst/>
              </a:prstGeom>
            </p:spPr>
          </p:pic>
        </p:grpSp>
      </p:grpSp>
      <p:grpSp>
        <p:nvGrpSpPr>
          <p:cNvPr id="50" name="Группа 49"/>
          <p:cNvGrpSpPr/>
          <p:nvPr/>
        </p:nvGrpSpPr>
        <p:grpSpPr>
          <a:xfrm>
            <a:off x="773529" y="4032491"/>
            <a:ext cx="4658280" cy="843253"/>
            <a:chOff x="746233" y="4032491"/>
            <a:chExt cx="4456387" cy="843253"/>
          </a:xfrm>
        </p:grpSpPr>
        <p:sp>
          <p:nvSpPr>
            <p:cNvPr id="28" name="Прямоугольник 8"/>
            <p:cNvSpPr/>
            <p:nvPr/>
          </p:nvSpPr>
          <p:spPr>
            <a:xfrm>
              <a:off x="746233" y="4201477"/>
              <a:ext cx="4456387" cy="433150"/>
            </a:xfrm>
            <a:custGeom>
              <a:avLst/>
              <a:gdLst>
                <a:gd name="connsiteX0" fmla="*/ 0 w 3079531"/>
                <a:gd name="connsiteY0" fmla="*/ 0 h 399393"/>
                <a:gd name="connsiteX1" fmla="*/ 3079531 w 3079531"/>
                <a:gd name="connsiteY1" fmla="*/ 0 h 399393"/>
                <a:gd name="connsiteX2" fmla="*/ 3079531 w 3079531"/>
                <a:gd name="connsiteY2" fmla="*/ 399393 h 399393"/>
                <a:gd name="connsiteX3" fmla="*/ 0 w 3079531"/>
                <a:gd name="connsiteY3" fmla="*/ 399393 h 399393"/>
                <a:gd name="connsiteX4" fmla="*/ 0 w 3079531"/>
                <a:gd name="connsiteY4" fmla="*/ 0 h 399393"/>
                <a:gd name="connsiteX0" fmla="*/ 0 w 3079531"/>
                <a:gd name="connsiteY0" fmla="*/ 0 h 399393"/>
                <a:gd name="connsiteX1" fmla="*/ 3079531 w 3079531"/>
                <a:gd name="connsiteY1" fmla="*/ 0 h 399393"/>
                <a:gd name="connsiteX2" fmla="*/ 2448910 w 3079531"/>
                <a:gd name="connsiteY2" fmla="*/ 399393 h 399393"/>
                <a:gd name="connsiteX3" fmla="*/ 0 w 3079531"/>
                <a:gd name="connsiteY3" fmla="*/ 399393 h 399393"/>
                <a:gd name="connsiteX4" fmla="*/ 0 w 3079531"/>
                <a:gd name="connsiteY4" fmla="*/ 0 h 399393"/>
                <a:gd name="connsiteX0" fmla="*/ 0 w 3079531"/>
                <a:gd name="connsiteY0" fmla="*/ 0 h 409085"/>
                <a:gd name="connsiteX1" fmla="*/ 3079531 w 3079531"/>
                <a:gd name="connsiteY1" fmla="*/ 0 h 409085"/>
                <a:gd name="connsiteX2" fmla="*/ 2708871 w 3079531"/>
                <a:gd name="connsiteY2" fmla="*/ 409085 h 409085"/>
                <a:gd name="connsiteX3" fmla="*/ 0 w 3079531"/>
                <a:gd name="connsiteY3" fmla="*/ 399393 h 409085"/>
                <a:gd name="connsiteX4" fmla="*/ 0 w 3079531"/>
                <a:gd name="connsiteY4" fmla="*/ 0 h 409085"/>
                <a:gd name="connsiteX0" fmla="*/ 0 w 3079531"/>
                <a:gd name="connsiteY0" fmla="*/ 0 h 399393"/>
                <a:gd name="connsiteX1" fmla="*/ 3079531 w 3079531"/>
                <a:gd name="connsiteY1" fmla="*/ 0 h 399393"/>
                <a:gd name="connsiteX2" fmla="*/ 2722203 w 3079531"/>
                <a:gd name="connsiteY2" fmla="*/ 380011 h 399393"/>
                <a:gd name="connsiteX3" fmla="*/ 0 w 3079531"/>
                <a:gd name="connsiteY3" fmla="*/ 399393 h 399393"/>
                <a:gd name="connsiteX4" fmla="*/ 0 w 3079531"/>
                <a:gd name="connsiteY4" fmla="*/ 0 h 399393"/>
                <a:gd name="connsiteX0" fmla="*/ 0 w 3079531"/>
                <a:gd name="connsiteY0" fmla="*/ 0 h 399393"/>
                <a:gd name="connsiteX1" fmla="*/ 3079531 w 3079531"/>
                <a:gd name="connsiteY1" fmla="*/ 0 h 399393"/>
                <a:gd name="connsiteX2" fmla="*/ 2782194 w 3079531"/>
                <a:gd name="connsiteY2" fmla="*/ 370320 h 399393"/>
                <a:gd name="connsiteX3" fmla="*/ 0 w 3079531"/>
                <a:gd name="connsiteY3" fmla="*/ 399393 h 399393"/>
                <a:gd name="connsiteX4" fmla="*/ 0 w 3079531"/>
                <a:gd name="connsiteY4" fmla="*/ 0 h 3993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079531" h="399393">
                  <a:moveTo>
                    <a:pt x="0" y="0"/>
                  </a:moveTo>
                  <a:lnTo>
                    <a:pt x="3079531" y="0"/>
                  </a:lnTo>
                  <a:lnTo>
                    <a:pt x="2782194" y="370320"/>
                  </a:lnTo>
                  <a:lnTo>
                    <a:pt x="0" y="399393"/>
                  </a:lnTo>
                  <a:lnTo>
                    <a:pt x="0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1034839" y="4229413"/>
              <a:ext cx="3711444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ru-RU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          Актуализация </a:t>
              </a:r>
              <a:r>
                <a:rPr lang="ru-RU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по </a:t>
              </a:r>
              <a:r>
                <a:rPr lang="ru-RU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данным</a:t>
              </a:r>
            </a:p>
            <a:p>
              <a:pPr algn="ctr"/>
              <a:r>
                <a:rPr lang="ru-RU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АИС </a:t>
              </a:r>
              <a:r>
                <a:rPr lang="ru-RU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«Паспорт»</a:t>
              </a:r>
            </a:p>
          </p:txBody>
        </p:sp>
        <p:grpSp>
          <p:nvGrpSpPr>
            <p:cNvPr id="49" name="Группа 48"/>
            <p:cNvGrpSpPr/>
            <p:nvPr/>
          </p:nvGrpSpPr>
          <p:grpSpPr>
            <a:xfrm>
              <a:off x="851337" y="4032491"/>
              <a:ext cx="771122" cy="771122"/>
              <a:chOff x="851337" y="4032491"/>
              <a:chExt cx="771122" cy="771122"/>
            </a:xfrm>
          </p:grpSpPr>
          <p:sp>
            <p:nvSpPr>
              <p:cNvPr id="31" name="Овал 30"/>
              <p:cNvSpPr/>
              <p:nvPr/>
            </p:nvSpPr>
            <p:spPr>
              <a:xfrm>
                <a:off x="851337" y="4032491"/>
                <a:ext cx="771122" cy="771122"/>
              </a:xfrm>
              <a:prstGeom prst="ellipse">
                <a:avLst/>
              </a:prstGeom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pic>
            <p:nvPicPr>
              <p:cNvPr id="43" name="Рисунок 42"/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987415" y="4188469"/>
                <a:ext cx="471531" cy="471531"/>
              </a:xfrm>
              <a:prstGeom prst="rect">
                <a:avLst/>
              </a:prstGeom>
            </p:spPr>
          </p:pic>
        </p:grpSp>
      </p:grpSp>
      <p:grpSp>
        <p:nvGrpSpPr>
          <p:cNvPr id="48" name="Группа 47"/>
          <p:cNvGrpSpPr/>
          <p:nvPr/>
        </p:nvGrpSpPr>
        <p:grpSpPr>
          <a:xfrm>
            <a:off x="6842233" y="3849453"/>
            <a:ext cx="4635534" cy="1289642"/>
            <a:chOff x="6842233" y="3849453"/>
            <a:chExt cx="4456387" cy="1289642"/>
          </a:xfrm>
        </p:grpSpPr>
        <p:sp>
          <p:nvSpPr>
            <p:cNvPr id="37" name="Прямоугольник 8"/>
            <p:cNvSpPr/>
            <p:nvPr/>
          </p:nvSpPr>
          <p:spPr>
            <a:xfrm>
              <a:off x="6842233" y="4201477"/>
              <a:ext cx="4456387" cy="433150"/>
            </a:xfrm>
            <a:custGeom>
              <a:avLst/>
              <a:gdLst>
                <a:gd name="connsiteX0" fmla="*/ 0 w 3079531"/>
                <a:gd name="connsiteY0" fmla="*/ 0 h 399393"/>
                <a:gd name="connsiteX1" fmla="*/ 3079531 w 3079531"/>
                <a:gd name="connsiteY1" fmla="*/ 0 h 399393"/>
                <a:gd name="connsiteX2" fmla="*/ 3079531 w 3079531"/>
                <a:gd name="connsiteY2" fmla="*/ 399393 h 399393"/>
                <a:gd name="connsiteX3" fmla="*/ 0 w 3079531"/>
                <a:gd name="connsiteY3" fmla="*/ 399393 h 399393"/>
                <a:gd name="connsiteX4" fmla="*/ 0 w 3079531"/>
                <a:gd name="connsiteY4" fmla="*/ 0 h 399393"/>
                <a:gd name="connsiteX0" fmla="*/ 0 w 3079531"/>
                <a:gd name="connsiteY0" fmla="*/ 0 h 399393"/>
                <a:gd name="connsiteX1" fmla="*/ 3079531 w 3079531"/>
                <a:gd name="connsiteY1" fmla="*/ 0 h 399393"/>
                <a:gd name="connsiteX2" fmla="*/ 2448910 w 3079531"/>
                <a:gd name="connsiteY2" fmla="*/ 399393 h 399393"/>
                <a:gd name="connsiteX3" fmla="*/ 0 w 3079531"/>
                <a:gd name="connsiteY3" fmla="*/ 399393 h 399393"/>
                <a:gd name="connsiteX4" fmla="*/ 0 w 3079531"/>
                <a:gd name="connsiteY4" fmla="*/ 0 h 399393"/>
                <a:gd name="connsiteX0" fmla="*/ 0 w 3079531"/>
                <a:gd name="connsiteY0" fmla="*/ 0 h 409085"/>
                <a:gd name="connsiteX1" fmla="*/ 3079531 w 3079531"/>
                <a:gd name="connsiteY1" fmla="*/ 0 h 409085"/>
                <a:gd name="connsiteX2" fmla="*/ 2708871 w 3079531"/>
                <a:gd name="connsiteY2" fmla="*/ 409085 h 409085"/>
                <a:gd name="connsiteX3" fmla="*/ 0 w 3079531"/>
                <a:gd name="connsiteY3" fmla="*/ 399393 h 409085"/>
                <a:gd name="connsiteX4" fmla="*/ 0 w 3079531"/>
                <a:gd name="connsiteY4" fmla="*/ 0 h 409085"/>
                <a:gd name="connsiteX0" fmla="*/ 0 w 3079531"/>
                <a:gd name="connsiteY0" fmla="*/ 0 h 399393"/>
                <a:gd name="connsiteX1" fmla="*/ 3079531 w 3079531"/>
                <a:gd name="connsiteY1" fmla="*/ 0 h 399393"/>
                <a:gd name="connsiteX2" fmla="*/ 2722203 w 3079531"/>
                <a:gd name="connsiteY2" fmla="*/ 380011 h 399393"/>
                <a:gd name="connsiteX3" fmla="*/ 0 w 3079531"/>
                <a:gd name="connsiteY3" fmla="*/ 399393 h 399393"/>
                <a:gd name="connsiteX4" fmla="*/ 0 w 3079531"/>
                <a:gd name="connsiteY4" fmla="*/ 0 h 399393"/>
                <a:gd name="connsiteX0" fmla="*/ 0 w 3079531"/>
                <a:gd name="connsiteY0" fmla="*/ 0 h 399393"/>
                <a:gd name="connsiteX1" fmla="*/ 3079531 w 3079531"/>
                <a:gd name="connsiteY1" fmla="*/ 0 h 399393"/>
                <a:gd name="connsiteX2" fmla="*/ 2782194 w 3079531"/>
                <a:gd name="connsiteY2" fmla="*/ 370320 h 399393"/>
                <a:gd name="connsiteX3" fmla="*/ 0 w 3079531"/>
                <a:gd name="connsiteY3" fmla="*/ 399393 h 399393"/>
                <a:gd name="connsiteX4" fmla="*/ 0 w 3079531"/>
                <a:gd name="connsiteY4" fmla="*/ 0 h 3993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079531" h="399393">
                  <a:moveTo>
                    <a:pt x="0" y="0"/>
                  </a:moveTo>
                  <a:lnTo>
                    <a:pt x="3079531" y="0"/>
                  </a:lnTo>
                  <a:lnTo>
                    <a:pt x="2782194" y="370320"/>
                  </a:lnTo>
                  <a:lnTo>
                    <a:pt x="0" y="399393"/>
                  </a:lnTo>
                  <a:lnTo>
                    <a:pt x="0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7809931" y="4215765"/>
              <a:ext cx="3149754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Актуализация </a:t>
              </a:r>
              <a:r>
                <a:rPr lang="ru-RU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по умершим гражданам в </a:t>
              </a:r>
              <a:r>
                <a:rPr lang="ru-RU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АИС «ЗАГС»</a:t>
              </a:r>
            </a:p>
          </p:txBody>
        </p:sp>
        <p:grpSp>
          <p:nvGrpSpPr>
            <p:cNvPr id="47" name="Группа 46"/>
            <p:cNvGrpSpPr/>
            <p:nvPr/>
          </p:nvGrpSpPr>
          <p:grpSpPr>
            <a:xfrm>
              <a:off x="6947337" y="3849453"/>
              <a:ext cx="771122" cy="1015663"/>
              <a:chOff x="6947337" y="3849453"/>
              <a:chExt cx="771122" cy="1015663"/>
            </a:xfrm>
          </p:grpSpPr>
          <p:sp>
            <p:nvSpPr>
              <p:cNvPr id="40" name="Овал 39"/>
              <p:cNvSpPr/>
              <p:nvPr/>
            </p:nvSpPr>
            <p:spPr>
              <a:xfrm>
                <a:off x="6947337" y="4032491"/>
                <a:ext cx="771122" cy="771122"/>
              </a:xfrm>
              <a:prstGeom prst="ellipse">
                <a:avLst/>
              </a:prstGeom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44" name="TextBox 43"/>
              <p:cNvSpPr txBox="1"/>
              <p:nvPr/>
            </p:nvSpPr>
            <p:spPr>
              <a:xfrm>
                <a:off x="7046016" y="3849453"/>
                <a:ext cx="538930" cy="101566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6000" b="1" dirty="0" smtClean="0">
                    <a:solidFill>
                      <a:srgbClr val="FF0000"/>
                    </a:solidFill>
                  </a:rPr>
                  <a:t>x</a:t>
                </a:r>
                <a:endParaRPr lang="ru-RU" sz="6000" b="1" dirty="0">
                  <a:solidFill>
                    <a:srgbClr val="FF0000"/>
                  </a:solidFill>
                </a:endParaRPr>
              </a:p>
            </p:txBody>
          </p:sp>
        </p:grpSp>
      </p:grpSp>
      <p:pic>
        <p:nvPicPr>
          <p:cNvPr id="2" name="Рисунок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949" y="220069"/>
            <a:ext cx="711998" cy="522606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491235" y="6246842"/>
            <a:ext cx="963397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АИС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автоматизированная информационная система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Номер слайда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A875FA-E23E-493E-82BF-22ACC41E858C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9544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Прямоугольник 31"/>
          <p:cNvSpPr/>
          <p:nvPr/>
        </p:nvSpPr>
        <p:spPr>
          <a:xfrm>
            <a:off x="0" y="1"/>
            <a:ext cx="12192000" cy="633490"/>
          </a:xfrm>
          <a:prstGeom prst="rect">
            <a:avLst/>
          </a:prstGeom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6" name="Группа 5"/>
          <p:cNvGrpSpPr/>
          <p:nvPr/>
        </p:nvGrpSpPr>
        <p:grpSpPr>
          <a:xfrm>
            <a:off x="5565226" y="3058510"/>
            <a:ext cx="1061545" cy="1061545"/>
            <a:chOff x="1902372" y="2249214"/>
            <a:chExt cx="1061545" cy="1061545"/>
          </a:xfrm>
        </p:grpSpPr>
        <p:sp>
          <p:nvSpPr>
            <p:cNvPr id="5" name="Овал 4"/>
            <p:cNvSpPr/>
            <p:nvPr/>
          </p:nvSpPr>
          <p:spPr>
            <a:xfrm>
              <a:off x="1902372" y="2249214"/>
              <a:ext cx="1061545" cy="1061545"/>
            </a:xfrm>
            <a:prstGeom prst="ellipse">
              <a:avLst/>
            </a:prstGeom>
            <a:solidFill>
              <a:schemeClr val="bg1"/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4" name="Рисунок 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71925" y="2418767"/>
              <a:ext cx="722439" cy="722439"/>
            </a:xfrm>
            <a:prstGeom prst="rect">
              <a:avLst/>
            </a:prstGeom>
          </p:spPr>
        </p:pic>
      </p:grpSp>
      <p:sp>
        <p:nvSpPr>
          <p:cNvPr id="7" name="TextBox 6"/>
          <p:cNvSpPr txBox="1"/>
          <p:nvPr/>
        </p:nvSpPr>
        <p:spPr>
          <a:xfrm>
            <a:off x="5085953" y="4321136"/>
            <a:ext cx="202010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600" b="1" dirty="0" smtClean="0"/>
              <a:t>Актуализированный</a:t>
            </a:r>
          </a:p>
          <a:p>
            <a:pPr algn="ctr"/>
            <a:r>
              <a:rPr lang="ru-RU" sz="1600" b="1" dirty="0" smtClean="0"/>
              <a:t>список избирателей</a:t>
            </a:r>
            <a:endParaRPr lang="ru-RU" sz="16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743819" y="2812564"/>
            <a:ext cx="285315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600" b="1" dirty="0" smtClean="0"/>
              <a:t>База биометрических данных</a:t>
            </a:r>
            <a:endParaRPr lang="ru-RU" sz="1600" b="1" dirty="0"/>
          </a:p>
        </p:txBody>
      </p:sp>
      <p:cxnSp>
        <p:nvCxnSpPr>
          <p:cNvPr id="15" name="Соединительная линия уступом 14"/>
          <p:cNvCxnSpPr>
            <a:stCxn id="10" idx="6"/>
            <a:endCxn id="5" idx="1"/>
          </p:cNvCxnSpPr>
          <p:nvPr/>
        </p:nvCxnSpPr>
        <p:spPr>
          <a:xfrm>
            <a:off x="2701157" y="2198049"/>
            <a:ext cx="3019529" cy="1015921"/>
          </a:xfrm>
          <a:prstGeom prst="bentConnector2">
            <a:avLst/>
          </a:prstGeom>
          <a:ln w="28575">
            <a:tailEnd type="triangle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9267260" y="2812564"/>
            <a:ext cx="169790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600" b="1" dirty="0" smtClean="0"/>
              <a:t>Актуализация по</a:t>
            </a:r>
          </a:p>
          <a:p>
            <a:pPr algn="ctr"/>
            <a:r>
              <a:rPr lang="ru-RU" sz="1600" b="1" dirty="0" smtClean="0"/>
              <a:t>вышедшим из</a:t>
            </a:r>
          </a:p>
          <a:p>
            <a:pPr algn="ctr"/>
            <a:r>
              <a:rPr lang="ru-RU" sz="1600" b="1" dirty="0" smtClean="0"/>
              <a:t>гражданства</a:t>
            </a:r>
            <a:endParaRPr lang="ru-RU" sz="1600" b="1" dirty="0"/>
          </a:p>
        </p:txBody>
      </p:sp>
      <p:cxnSp>
        <p:nvCxnSpPr>
          <p:cNvPr id="24" name="Соединительная линия уступом 23"/>
          <p:cNvCxnSpPr>
            <a:stCxn id="18" idx="2"/>
            <a:endCxn id="5" idx="7"/>
          </p:cNvCxnSpPr>
          <p:nvPr/>
        </p:nvCxnSpPr>
        <p:spPr>
          <a:xfrm rot="10800000" flipV="1">
            <a:off x="6471311" y="2198048"/>
            <a:ext cx="3114122" cy="1015922"/>
          </a:xfrm>
          <a:prstGeom prst="bentConnector2">
            <a:avLst/>
          </a:prstGeom>
          <a:ln w="28575">
            <a:tailEnd type="triangle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3" name="Группа 22"/>
          <p:cNvGrpSpPr/>
          <p:nvPr/>
        </p:nvGrpSpPr>
        <p:grpSpPr>
          <a:xfrm>
            <a:off x="1639612" y="4535214"/>
            <a:ext cx="1061545" cy="1061545"/>
            <a:chOff x="1639612" y="4535214"/>
            <a:chExt cx="1061545" cy="1061545"/>
          </a:xfrm>
        </p:grpSpPr>
        <p:sp>
          <p:nvSpPr>
            <p:cNvPr id="27" name="Овал 26"/>
            <p:cNvSpPr/>
            <p:nvPr/>
          </p:nvSpPr>
          <p:spPr>
            <a:xfrm>
              <a:off x="1639612" y="4535214"/>
              <a:ext cx="1061545" cy="1061545"/>
            </a:xfrm>
            <a:prstGeom prst="ellipse">
              <a:avLst/>
            </a:prstGeom>
            <a:solidFill>
              <a:schemeClr val="bg1"/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25" name="Рисунок 2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52624" y="4748226"/>
              <a:ext cx="635520" cy="635520"/>
            </a:xfrm>
            <a:prstGeom prst="rect">
              <a:avLst/>
            </a:prstGeom>
          </p:spPr>
        </p:pic>
      </p:grpSp>
      <p:sp>
        <p:nvSpPr>
          <p:cNvPr id="33" name="TextBox 32"/>
          <p:cNvSpPr txBox="1"/>
          <p:nvPr/>
        </p:nvSpPr>
        <p:spPr>
          <a:xfrm>
            <a:off x="9057429" y="5809814"/>
            <a:ext cx="211756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600" b="1" dirty="0" smtClean="0"/>
              <a:t>Актуализация по</a:t>
            </a:r>
          </a:p>
          <a:p>
            <a:pPr algn="ctr"/>
            <a:r>
              <a:rPr lang="ru-RU" sz="1600" b="1" dirty="0" smtClean="0"/>
              <a:t>умершим гражданам</a:t>
            </a:r>
          </a:p>
          <a:p>
            <a:pPr algn="ctr"/>
            <a:r>
              <a:rPr lang="ru-RU" sz="1600" b="1" dirty="0" smtClean="0"/>
              <a:t>в АИС «ЗАГС»</a:t>
            </a:r>
            <a:endParaRPr lang="ru-RU" sz="1600" b="1" dirty="0"/>
          </a:p>
        </p:txBody>
      </p:sp>
      <p:cxnSp>
        <p:nvCxnSpPr>
          <p:cNvPr id="37" name="Соединительная линия уступом 36"/>
          <p:cNvCxnSpPr>
            <a:stCxn id="27" idx="0"/>
            <a:endCxn id="5" idx="3"/>
          </p:cNvCxnSpPr>
          <p:nvPr/>
        </p:nvCxnSpPr>
        <p:spPr>
          <a:xfrm rot="5400000" flipH="1" flipV="1">
            <a:off x="3660226" y="2474755"/>
            <a:ext cx="570619" cy="3550301"/>
          </a:xfrm>
          <a:prstGeom prst="bentConnector3">
            <a:avLst>
              <a:gd name="adj1" fmla="val 57368"/>
            </a:avLst>
          </a:prstGeom>
          <a:ln w="28575">
            <a:tailEnd type="triangle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TextBox 41"/>
          <p:cNvSpPr txBox="1"/>
          <p:nvPr/>
        </p:nvSpPr>
        <p:spPr>
          <a:xfrm>
            <a:off x="929498" y="5775832"/>
            <a:ext cx="248176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600" b="1" dirty="0" smtClean="0"/>
              <a:t>Актуализация по данным</a:t>
            </a:r>
          </a:p>
          <a:p>
            <a:pPr algn="ctr"/>
            <a:r>
              <a:rPr lang="ru-RU" sz="1600" b="1" dirty="0" smtClean="0"/>
              <a:t>АИС «Паспорт»</a:t>
            </a:r>
            <a:endParaRPr lang="ru-RU" sz="1600" b="1" dirty="0"/>
          </a:p>
        </p:txBody>
      </p:sp>
      <p:cxnSp>
        <p:nvCxnSpPr>
          <p:cNvPr id="44" name="Соединительная линия уступом 43"/>
          <p:cNvCxnSpPr>
            <a:stCxn id="30" idx="0"/>
            <a:endCxn id="5" idx="5"/>
          </p:cNvCxnSpPr>
          <p:nvPr/>
        </p:nvCxnSpPr>
        <p:spPr>
          <a:xfrm rot="16200000" flipV="1">
            <a:off x="8008450" y="2427456"/>
            <a:ext cx="570618" cy="3644895"/>
          </a:xfrm>
          <a:prstGeom prst="bentConnector3">
            <a:avLst>
              <a:gd name="adj1" fmla="val 55526"/>
            </a:avLst>
          </a:prstGeom>
          <a:ln w="28575">
            <a:tailEnd type="triangle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7" name="Группа 16"/>
          <p:cNvGrpSpPr/>
          <p:nvPr/>
        </p:nvGrpSpPr>
        <p:grpSpPr>
          <a:xfrm>
            <a:off x="1639612" y="1667276"/>
            <a:ext cx="1061545" cy="1061545"/>
            <a:chOff x="1639612" y="1667276"/>
            <a:chExt cx="1061545" cy="1061545"/>
          </a:xfrm>
        </p:grpSpPr>
        <p:sp>
          <p:nvSpPr>
            <p:cNvPr id="10" name="Овал 9"/>
            <p:cNvSpPr/>
            <p:nvPr/>
          </p:nvSpPr>
          <p:spPr>
            <a:xfrm>
              <a:off x="1639612" y="1667276"/>
              <a:ext cx="1061545" cy="1061545"/>
            </a:xfrm>
            <a:prstGeom prst="ellipse">
              <a:avLst/>
            </a:prstGeom>
            <a:solidFill>
              <a:schemeClr val="bg1"/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9" name="Рисунок 8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52624" y="1878825"/>
              <a:ext cx="659464" cy="659464"/>
            </a:xfrm>
            <a:prstGeom prst="rect">
              <a:avLst/>
            </a:prstGeom>
          </p:spPr>
        </p:pic>
      </p:grpSp>
      <p:grpSp>
        <p:nvGrpSpPr>
          <p:cNvPr id="19" name="Группа 18"/>
          <p:cNvGrpSpPr/>
          <p:nvPr/>
        </p:nvGrpSpPr>
        <p:grpSpPr>
          <a:xfrm>
            <a:off x="9585433" y="1667275"/>
            <a:ext cx="1061545" cy="1061545"/>
            <a:chOff x="9585433" y="1667275"/>
            <a:chExt cx="1061545" cy="1061545"/>
          </a:xfrm>
        </p:grpSpPr>
        <p:sp>
          <p:nvSpPr>
            <p:cNvPr id="18" name="Овал 17"/>
            <p:cNvSpPr/>
            <p:nvPr/>
          </p:nvSpPr>
          <p:spPr>
            <a:xfrm>
              <a:off x="9585433" y="1667275"/>
              <a:ext cx="1061545" cy="1061545"/>
            </a:xfrm>
            <a:prstGeom prst="ellipse">
              <a:avLst/>
            </a:prstGeom>
            <a:solidFill>
              <a:schemeClr val="bg1"/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1" name="Рисунок 10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773252" y="1847647"/>
              <a:ext cx="685907" cy="685907"/>
            </a:xfrm>
            <a:prstGeom prst="rect">
              <a:avLst/>
            </a:prstGeom>
          </p:spPr>
        </p:pic>
      </p:grpSp>
      <p:grpSp>
        <p:nvGrpSpPr>
          <p:cNvPr id="20" name="Группа 19"/>
          <p:cNvGrpSpPr/>
          <p:nvPr/>
        </p:nvGrpSpPr>
        <p:grpSpPr>
          <a:xfrm>
            <a:off x="9585433" y="4497865"/>
            <a:ext cx="1061545" cy="1098893"/>
            <a:chOff x="9585433" y="4497865"/>
            <a:chExt cx="1061545" cy="1098893"/>
          </a:xfrm>
        </p:grpSpPr>
        <p:sp>
          <p:nvSpPr>
            <p:cNvPr id="30" name="Овал 29"/>
            <p:cNvSpPr/>
            <p:nvPr/>
          </p:nvSpPr>
          <p:spPr>
            <a:xfrm>
              <a:off x="9585433" y="4535213"/>
              <a:ext cx="1061545" cy="1061545"/>
            </a:xfrm>
            <a:prstGeom prst="ellipse">
              <a:avLst/>
            </a:prstGeom>
            <a:solidFill>
              <a:schemeClr val="bg1"/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9842663" y="4497865"/>
              <a:ext cx="538930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6000" b="1" dirty="0" smtClean="0">
                  <a:solidFill>
                    <a:srgbClr val="FF0000"/>
                  </a:solidFill>
                </a:rPr>
                <a:t>x</a:t>
              </a:r>
              <a:endParaRPr lang="ru-RU" sz="6000" b="1" dirty="0">
                <a:solidFill>
                  <a:srgbClr val="FF0000"/>
                </a:solidFill>
              </a:endParaRPr>
            </a:p>
          </p:txBody>
        </p:sp>
      </p:grpSp>
      <p:sp>
        <p:nvSpPr>
          <p:cNvPr id="31" name="TextBox 30"/>
          <p:cNvSpPr txBox="1"/>
          <p:nvPr/>
        </p:nvSpPr>
        <p:spPr>
          <a:xfrm>
            <a:off x="1177896" y="32178"/>
            <a:ext cx="97399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Принцип</a:t>
            </a:r>
            <a:r>
              <a:rPr lang="ru-RU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ы</a:t>
            </a:r>
            <a:r>
              <a:rPr lang="ru-RU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формирования </a:t>
            </a:r>
            <a:r>
              <a:rPr lang="ru-RU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списков </a:t>
            </a:r>
            <a:r>
              <a:rPr lang="ru-RU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избирателей</a:t>
            </a:r>
          </a:p>
        </p:txBody>
      </p:sp>
      <p:pic>
        <p:nvPicPr>
          <p:cNvPr id="34" name="Рисунок 3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949" y="42645"/>
            <a:ext cx="711998" cy="522606"/>
          </a:xfrm>
          <a:prstGeom prst="rect">
            <a:avLst/>
          </a:prstGeom>
        </p:spPr>
      </p:pic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A875FA-E23E-493E-82BF-22ACC41E858C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09744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Прямоугольник 31"/>
          <p:cNvSpPr/>
          <p:nvPr/>
        </p:nvSpPr>
        <p:spPr>
          <a:xfrm>
            <a:off x="0" y="0"/>
            <a:ext cx="12192000" cy="691878"/>
          </a:xfrm>
          <a:prstGeom prst="rect">
            <a:avLst/>
          </a:prstGeom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177896" y="45826"/>
            <a:ext cx="97399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Эффективность применения биометрики</a:t>
            </a:r>
            <a:endParaRPr lang="ru-RU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4" name="Рисунок 3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949" y="97237"/>
            <a:ext cx="711998" cy="522606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177896" y="859803"/>
            <a:ext cx="10682008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«Данная норма грубо нарушает права граждан на право участвовать в избирательном процессе. Потому что могут прийти те, кто не сдал персональные данные, но намерен принимать участие в выборах. Это может вылиться в серьезную проблему» 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лидер партии «</a:t>
            </a:r>
            <a:r>
              <a:rPr lang="ru-RU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Мекен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Ынтымагы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Темир </a:t>
            </a:r>
            <a:r>
              <a:rPr lang="ru-RU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Асанбеков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пресс-конференции ИА «</a:t>
            </a:r>
            <a:r>
              <a:rPr 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Vesti.KG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18 июня 2015 года</a:t>
            </a:r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«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Несмотря на жесточайшую критику биометрика все же явилась на сегодня единственным инструментом, позволившим исключить массовые фальсификации во время парламентских выборов 2015 года» - 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исполнительный директор Ассоциации "Таза </a:t>
            </a:r>
            <a:r>
              <a:rPr lang="ru-RU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Шайлоо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" </a:t>
            </a:r>
            <a:r>
              <a:rPr lang="ru-RU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Айнура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Усупбекова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07 декабря 2015. Источник </a:t>
            </a:r>
            <a:r>
              <a:rPr 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http://zanoza.kg/329360</a:t>
            </a:r>
            <a:endParaRPr lang="ru-RU" sz="2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«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Практически на всех выборах в КР списки избирателей были проблемой — именно ими манипулировали в первую очередь. В значительной мере, составление списков на основе биометрических данных помогло решить эту проблему» - 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Политолог </a:t>
            </a:r>
            <a:r>
              <a:rPr lang="ru-RU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Медет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Тюлегенов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Источник:  информационно-аналитическая платформа </a:t>
            </a:r>
            <a:r>
              <a:rPr 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Digital Report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18 января 2016</a:t>
            </a:r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A875FA-E23E-493E-82BF-22ACC41E858C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9394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Прямоугольник 31"/>
          <p:cNvSpPr/>
          <p:nvPr/>
        </p:nvSpPr>
        <p:spPr>
          <a:xfrm>
            <a:off x="0" y="0"/>
            <a:ext cx="12192000" cy="742675"/>
          </a:xfrm>
          <a:prstGeom prst="rect">
            <a:avLst/>
          </a:prstGeom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177896" y="100418"/>
            <a:ext cx="97399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Эффективность применения биометрики</a:t>
            </a:r>
            <a:endParaRPr lang="ru-RU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4" name="Рисунок 3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949" y="97237"/>
            <a:ext cx="711998" cy="522606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177896" y="899375"/>
            <a:ext cx="10518235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«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Использование биометрики не позволило избирательной комиссии и другим лицам оказать влияние на результаты выборов. Мы показали, что преимущество новой избирательной системы свело на нет фальсификации итогов голосования и других факторов вмешательства в процесс голосования", 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Глава ЦИК КР </a:t>
            </a:r>
            <a:r>
              <a:rPr lang="ru-RU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Нуржан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Шайлдабекова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пресс-конференции ИА «</a:t>
            </a:r>
            <a:r>
              <a:rPr lang="ru-RU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Кабар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12 декабря 2016 года.</a:t>
            </a:r>
          </a:p>
          <a:p>
            <a:pPr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«То, что удалось сделать Центризбиркому КР, мы оцениваем очень позитивно.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Электронное голосование минимизирует человеческий фактор»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глава миссии Международных наблюдатели МПА  СНГ </a:t>
            </a:r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Эдуард </a:t>
            </a:r>
            <a:r>
              <a:rPr lang="ru-RU" sz="24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Шармазанов</a:t>
            </a:r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 интервью ИА «24.</a:t>
            </a:r>
            <a:r>
              <a:rPr lang="en-US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kg</a:t>
            </a:r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 12 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декабря 2016 года. </a:t>
            </a:r>
            <a:endParaRPr lang="ru-RU" sz="2400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dirty="0" smtClean="0"/>
              <a:t>	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«Новая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система в масштабе всей страны показала свою устойчивость. Фильтр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достаточно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качественный. И теперь фальсификации невозможны. Все данные голосований поступают в реальном времени и записываются на компьютер. Их легко проверить. Все стало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прозрачным»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Глава ГРС Т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Сарпашев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Источник: </a:t>
            </a:r>
            <a:r>
              <a:rPr lang="en-US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Focus.kg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15 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декабря </a:t>
            </a:r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2016. 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A875FA-E23E-493E-82BF-22ACC41E858C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65523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Прямоугольник 31"/>
          <p:cNvSpPr/>
          <p:nvPr/>
        </p:nvSpPr>
        <p:spPr>
          <a:xfrm>
            <a:off x="0" y="0"/>
            <a:ext cx="12192000" cy="742675"/>
          </a:xfrm>
          <a:prstGeom prst="rect">
            <a:avLst/>
          </a:prstGeom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Сравнительные данные явки избирателей </a:t>
            </a:r>
          </a:p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предыдущих референдумах </a:t>
            </a:r>
            <a:endParaRPr lang="ru-RU" sz="2400" dirty="0"/>
          </a:p>
        </p:txBody>
      </p:sp>
      <p:pic>
        <p:nvPicPr>
          <p:cNvPr id="34" name="Рисунок 3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949" y="97237"/>
            <a:ext cx="711998" cy="522606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228299" y="964142"/>
            <a:ext cx="10577013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/>
              <a:t>    </a:t>
            </a:r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pPr algn="just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«Применение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новой системы голосования позволило увидеть достоверные данные явки избирателей на выборы и референдум.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Высокие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показатели явки голосующих на прошлых референдумах объясняются припиской голосов и никто не производил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проверку. Сейчас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система устроена таким образом, что приписки сделать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невозможно – </a:t>
            </a:r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Глава ГРС Т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Сарпашев</a:t>
            </a:r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15 декабря 2016</a:t>
            </a:r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источник:</a:t>
            </a:r>
            <a:r>
              <a:rPr lang="en-US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http</a:t>
            </a:r>
            <a:r>
              <a:rPr 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://</a:t>
            </a:r>
            <a:r>
              <a:rPr lang="en-US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www.gezitter.org/politic</a:t>
            </a:r>
            <a:endParaRPr lang="ru-RU" sz="2400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56578102"/>
              </p:ext>
            </p:extLst>
          </p:nvPr>
        </p:nvGraphicFramePr>
        <p:xfrm>
          <a:off x="3028286" y="951683"/>
          <a:ext cx="6279487" cy="3200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80767"/>
                <a:gridCol w="2671087"/>
                <a:gridCol w="2927633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2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П/п</a:t>
                      </a:r>
                      <a:endParaRPr lang="ru-RU" sz="2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2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Явка</a:t>
                      </a:r>
                      <a:endParaRPr lang="ru-RU" sz="2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1994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86%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1996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96%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1998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96,4%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2003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86%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2007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80%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2010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72%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2016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42%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A875FA-E23E-493E-82BF-22ACC41E858C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9394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Прямоугольник 31"/>
          <p:cNvSpPr/>
          <p:nvPr/>
        </p:nvSpPr>
        <p:spPr>
          <a:xfrm>
            <a:off x="0" y="0"/>
            <a:ext cx="12192000" cy="619843"/>
          </a:xfrm>
          <a:prstGeom prst="rect">
            <a:avLst/>
          </a:prstGeom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Явка на референдум </a:t>
            </a:r>
            <a:endParaRPr lang="ru-RU" sz="2800" dirty="0"/>
          </a:p>
        </p:txBody>
      </p:sp>
      <p:pic>
        <p:nvPicPr>
          <p:cNvPr id="34" name="Рисунок 3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949" y="49939"/>
            <a:ext cx="711998" cy="522606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228299" y="964142"/>
            <a:ext cx="1057701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/>
              <a:t>    </a:t>
            </a:r>
          </a:p>
          <a:p>
            <a:endParaRPr lang="ru-RU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A875FA-E23E-493E-82BF-22ACC41E858C}" type="slidenum">
              <a:rPr lang="ru-RU" smtClean="0"/>
              <a:t>11</a:t>
            </a:fld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1228299" y="679078"/>
            <a:ext cx="10577013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Проведение 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референдума в один день с выборами в местные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кенеши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позволило обеспечить явку избирателей на референдум. Так, самая низкая явка на референдум в городе Ош (27%). Возможно это связано с тем, что в городе Ош не проводились выборы в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Ошский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городской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кенеш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в то время как в городе Бишкек и других регионах страны, явка превысила 40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%.</a:t>
            </a:r>
            <a:endParaRPr lang="en-US" sz="23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2400" b="1" dirty="0" smtClean="0"/>
          </a:p>
          <a:p>
            <a:pPr algn="just"/>
            <a:endParaRPr lang="en-US" sz="2400" b="1" dirty="0"/>
          </a:p>
          <a:p>
            <a:pPr algn="just"/>
            <a:endParaRPr lang="en-US" sz="2400" b="1" dirty="0" smtClean="0"/>
          </a:p>
          <a:p>
            <a:pPr algn="just"/>
            <a:endParaRPr lang="en-US" sz="2400" b="1" dirty="0"/>
          </a:p>
          <a:p>
            <a:pPr algn="just"/>
            <a:endParaRPr lang="en-US" sz="2400" b="1" dirty="0" smtClean="0"/>
          </a:p>
          <a:p>
            <a:pPr algn="just"/>
            <a:endParaRPr lang="en-US" sz="2400" b="1" dirty="0"/>
          </a:p>
          <a:p>
            <a:pPr algn="just"/>
            <a:endParaRPr lang="en-US" sz="2400" b="1" dirty="0" smtClean="0"/>
          </a:p>
          <a:p>
            <a:pPr algn="just"/>
            <a:endParaRPr lang="en-US" sz="2400" b="1" dirty="0"/>
          </a:p>
          <a:p>
            <a:pPr algn="just"/>
            <a:endParaRPr lang="ru-RU" sz="2400" dirty="0"/>
          </a:p>
          <a:p>
            <a:pPr algn="just"/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C:\Users\user\Desktop\zarema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7955" y="2490941"/>
            <a:ext cx="10495264" cy="4256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31826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Прямоугольник 31"/>
          <p:cNvSpPr/>
          <p:nvPr/>
        </p:nvSpPr>
        <p:spPr>
          <a:xfrm>
            <a:off x="0" y="-95536"/>
            <a:ext cx="12192000" cy="742675"/>
          </a:xfrm>
          <a:prstGeom prst="rect">
            <a:avLst/>
          </a:prstGeom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177896" y="4882"/>
            <a:ext cx="973991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Общая информация</a:t>
            </a:r>
          </a:p>
          <a:p>
            <a:pPr algn="ctr"/>
            <a:r>
              <a:rPr lang="ru-RU" sz="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endParaRPr lang="ru-RU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4" name="Рисунок 3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949" y="97237"/>
            <a:ext cx="711998" cy="522606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944947" y="1254657"/>
            <a:ext cx="11078731" cy="52937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600"/>
              </a:spcAft>
              <a:tabLst>
                <a:tab pos="180340" algn="l"/>
              </a:tabLst>
            </a:pPr>
            <a:r>
              <a:rPr lang="ru-RU" sz="2400" dirty="0">
                <a:latin typeface="Times New Roman" panose="02020603050405020304" pitchFamily="18" charset="0"/>
                <a:ea typeface="Calibri"/>
                <a:cs typeface="Times New Roman" pitchFamily="18" charset="0"/>
              </a:rPr>
              <a:t>Количество населения  </a:t>
            </a:r>
            <a:r>
              <a:rPr lang="ru-RU" sz="2400" b="1" dirty="0" smtClean="0">
                <a:latin typeface="Times New Roman" panose="02020603050405020304" pitchFamily="18" charset="0"/>
                <a:ea typeface="Calibri"/>
                <a:cs typeface="Times New Roman" pitchFamily="18" charset="0"/>
              </a:rPr>
              <a:t>----------------------------------------- </a:t>
            </a:r>
            <a:r>
              <a:rPr lang="ru-RU" sz="2400" dirty="0" smtClean="0">
                <a:latin typeface="Times New Roman" pitchFamily="18" charset="0"/>
                <a:ea typeface="Calibri"/>
                <a:cs typeface="Times New Roman" pitchFamily="18" charset="0"/>
              </a:rPr>
              <a:t>6 140 200 </a:t>
            </a:r>
            <a:r>
              <a:rPr lang="ru-RU" sz="2400" i="1" dirty="0">
                <a:latin typeface="Times New Roman" pitchFamily="18" charset="0"/>
                <a:ea typeface="Calibri"/>
                <a:cs typeface="Times New Roman" pitchFamily="18" charset="0"/>
              </a:rPr>
              <a:t>(на 1 января </a:t>
            </a:r>
            <a:r>
              <a:rPr lang="ru-RU" sz="2400" i="1" dirty="0" err="1">
                <a:latin typeface="Times New Roman" pitchFamily="18" charset="0"/>
                <a:ea typeface="Calibri"/>
                <a:cs typeface="Times New Roman" pitchFamily="18" charset="0"/>
              </a:rPr>
              <a:t>т.г</a:t>
            </a:r>
            <a:r>
              <a:rPr lang="ru-RU" sz="2400" i="1" dirty="0" smtClean="0">
                <a:latin typeface="Times New Roman" pitchFamily="18" charset="0"/>
                <a:ea typeface="Calibri"/>
                <a:cs typeface="Times New Roman" pitchFamily="18" charset="0"/>
              </a:rPr>
              <a:t>.)</a:t>
            </a:r>
          </a:p>
          <a:p>
            <a:pPr algn="just">
              <a:spcAft>
                <a:spcPts val="600"/>
              </a:spcAft>
              <a:tabLst>
                <a:tab pos="180340" algn="l"/>
              </a:tabLst>
            </a:pPr>
            <a:r>
              <a:rPr lang="ru-RU" sz="2400" dirty="0">
                <a:latin typeface="Times New Roman" pitchFamily="18" charset="0"/>
                <a:ea typeface="Calibri"/>
                <a:cs typeface="Times New Roman" pitchFamily="18" charset="0"/>
              </a:rPr>
              <a:t>Количество населения </a:t>
            </a:r>
            <a:r>
              <a:rPr lang="ru-RU" sz="2400" b="1" dirty="0">
                <a:latin typeface="Times New Roman" pitchFamily="18" charset="0"/>
                <a:ea typeface="Calibri"/>
                <a:cs typeface="Times New Roman" pitchFamily="18" charset="0"/>
              </a:rPr>
              <a:t>от 18 лет и выше --------------- </a:t>
            </a:r>
            <a:r>
              <a:rPr lang="ru-RU" sz="2400" i="1" dirty="0">
                <a:latin typeface="Times New Roman" pitchFamily="18" charset="0"/>
                <a:ea typeface="Calibri"/>
                <a:cs typeface="Times New Roman" pitchFamily="18" charset="0"/>
              </a:rPr>
              <a:t>3 806 801 (</a:t>
            </a:r>
            <a:r>
              <a:rPr lang="ru-RU" sz="2400" i="1" dirty="0" smtClean="0">
                <a:latin typeface="Times New Roman" pitchFamily="18" charset="0"/>
                <a:ea typeface="Calibri"/>
                <a:cs typeface="Times New Roman" pitchFamily="18" charset="0"/>
              </a:rPr>
              <a:t>62% </a:t>
            </a:r>
            <a:r>
              <a:rPr lang="ru-RU" sz="2400" i="1" dirty="0">
                <a:latin typeface="Times New Roman" pitchFamily="18" charset="0"/>
                <a:ea typeface="Calibri"/>
                <a:cs typeface="Times New Roman" pitchFamily="18" charset="0"/>
              </a:rPr>
              <a:t>от населения</a:t>
            </a:r>
            <a:r>
              <a:rPr lang="ru-RU" sz="2400" i="1" dirty="0" smtClean="0">
                <a:latin typeface="Times New Roman" pitchFamily="18" charset="0"/>
                <a:ea typeface="Calibri"/>
                <a:cs typeface="Times New Roman" pitchFamily="18" charset="0"/>
              </a:rPr>
              <a:t>)</a:t>
            </a:r>
          </a:p>
          <a:p>
            <a:pPr algn="just">
              <a:spcAft>
                <a:spcPts val="600"/>
              </a:spcAft>
              <a:tabLst>
                <a:tab pos="180340" algn="l"/>
              </a:tabLst>
            </a:pPr>
            <a:r>
              <a:rPr lang="ru-RU" sz="2400" dirty="0">
                <a:latin typeface="Times New Roman" pitchFamily="18" charset="0"/>
                <a:ea typeface="Calibri"/>
                <a:cs typeface="Times New Roman" pitchFamily="18" charset="0"/>
              </a:rPr>
              <a:t>Количество населения </a:t>
            </a:r>
            <a:r>
              <a:rPr lang="ru-RU" sz="2400" b="1" dirty="0">
                <a:latin typeface="Times New Roman" pitchFamily="18" charset="0"/>
                <a:ea typeface="Calibri"/>
                <a:cs typeface="Times New Roman" pitchFamily="18" charset="0"/>
              </a:rPr>
              <a:t>от 16 лет и выше --------------- </a:t>
            </a:r>
            <a:r>
              <a:rPr lang="ru-RU" sz="2400" i="1" dirty="0">
                <a:latin typeface="Times New Roman" pitchFamily="18" charset="0"/>
                <a:ea typeface="Calibri"/>
                <a:cs typeface="Times New Roman" pitchFamily="18" charset="0"/>
              </a:rPr>
              <a:t>4 011 583 (65% от населения)</a:t>
            </a:r>
          </a:p>
          <a:p>
            <a:pPr algn="just">
              <a:spcAft>
                <a:spcPts val="600"/>
              </a:spcAft>
              <a:tabLst>
                <a:tab pos="180340" algn="l"/>
              </a:tabLst>
            </a:pPr>
            <a:r>
              <a:rPr lang="ru-RU" sz="2400" dirty="0" smtClean="0">
                <a:latin typeface="Times New Roman" pitchFamily="18" charset="0"/>
                <a:ea typeface="Calibri"/>
                <a:cs typeface="Times New Roman" pitchFamily="18" charset="0"/>
              </a:rPr>
              <a:t>Кол-во идентифицированных </a:t>
            </a:r>
            <a:r>
              <a:rPr lang="ru-RU" sz="240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от 16 лет и выше ------</a:t>
            </a:r>
            <a:r>
              <a:rPr lang="ru-RU" sz="2400" dirty="0" smtClean="0">
                <a:latin typeface="Times New Roman" pitchFamily="18" charset="0"/>
                <a:ea typeface="Calibri"/>
                <a:cs typeface="Times New Roman" pitchFamily="18" charset="0"/>
              </a:rPr>
              <a:t> 2 942 000 </a:t>
            </a:r>
            <a:r>
              <a:rPr lang="ru-RU" sz="2400" i="1" dirty="0" smtClean="0">
                <a:latin typeface="Times New Roman" pitchFamily="18" charset="0"/>
                <a:ea typeface="Calibri"/>
                <a:cs typeface="Times New Roman" pitchFamily="18" charset="0"/>
              </a:rPr>
              <a:t>(47% от населения)</a:t>
            </a:r>
          </a:p>
          <a:p>
            <a:pPr algn="just">
              <a:spcAft>
                <a:spcPts val="600"/>
              </a:spcAft>
              <a:tabLst>
                <a:tab pos="180340" algn="l"/>
              </a:tabLst>
            </a:pPr>
            <a:r>
              <a:rPr lang="ru-RU" sz="2400" dirty="0" smtClean="0">
                <a:latin typeface="Times New Roman" pitchFamily="18" charset="0"/>
                <a:ea typeface="Calibri"/>
                <a:cs typeface="Times New Roman" pitchFamily="18" charset="0"/>
              </a:rPr>
              <a:t>Количество </a:t>
            </a:r>
            <a:r>
              <a:rPr lang="ru-RU" sz="2400" dirty="0">
                <a:latin typeface="Times New Roman" pitchFamily="18" charset="0"/>
                <a:ea typeface="Calibri"/>
                <a:cs typeface="Times New Roman" pitchFamily="18" charset="0"/>
              </a:rPr>
              <a:t>избирателей  </a:t>
            </a:r>
            <a:r>
              <a:rPr lang="en-US" sz="2400" b="1" dirty="0">
                <a:latin typeface="Times New Roman" pitchFamily="18" charset="0"/>
                <a:ea typeface="Calibri"/>
                <a:cs typeface="Times New Roman" pitchFamily="18" charset="0"/>
              </a:rPr>
              <a:t>-----------------------------</a:t>
            </a:r>
            <a:r>
              <a:rPr lang="ru-RU" sz="2400" b="1" dirty="0">
                <a:latin typeface="Times New Roman" pitchFamily="18" charset="0"/>
                <a:ea typeface="Calibri"/>
                <a:cs typeface="Times New Roman" pitchFamily="18" charset="0"/>
              </a:rPr>
              <a:t>-----</a:t>
            </a:r>
            <a:r>
              <a:rPr lang="en-US" sz="2400" b="1" dirty="0">
                <a:latin typeface="Times New Roman" pitchFamily="18" charset="0"/>
                <a:ea typeface="Calibri"/>
                <a:cs typeface="Times New Roman" pitchFamily="18" charset="0"/>
              </a:rPr>
              <a:t>-</a:t>
            </a:r>
            <a:r>
              <a:rPr lang="ru-RU" sz="2400" dirty="0"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 </a:t>
            </a:r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851 952</a:t>
            </a:r>
            <a:r>
              <a:rPr lang="en-US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46</a:t>
            </a:r>
            <a:r>
              <a:rPr lang="en-US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% 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 населения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sz="2400" i="1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algn="just">
              <a:spcAft>
                <a:spcPts val="600"/>
              </a:spcAft>
              <a:tabLst>
                <a:tab pos="180340" algn="l"/>
              </a:tabLst>
            </a:pPr>
            <a:r>
              <a:rPr lang="ru-RU" sz="2400" dirty="0" smtClean="0">
                <a:latin typeface="Times New Roman" pitchFamily="18" charset="0"/>
                <a:ea typeface="Calibri"/>
                <a:cs typeface="Times New Roman" pitchFamily="18" charset="0"/>
              </a:rPr>
              <a:t>Количество </a:t>
            </a:r>
            <a:r>
              <a:rPr lang="ru-RU" sz="2400" dirty="0">
                <a:latin typeface="Times New Roman" pitchFamily="18" charset="0"/>
                <a:ea typeface="Calibri"/>
                <a:cs typeface="Times New Roman" pitchFamily="18" charset="0"/>
              </a:rPr>
              <a:t>районов </a:t>
            </a:r>
            <a:r>
              <a:rPr lang="ru-RU" sz="240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---------------------------------------------------------------------------</a:t>
            </a:r>
            <a:r>
              <a:rPr lang="ru-RU" sz="2400" dirty="0" smtClean="0"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ru-RU" sz="2400" i="1" dirty="0">
                <a:latin typeface="Times New Roman" pitchFamily="18" charset="0"/>
                <a:ea typeface="Calibri"/>
                <a:cs typeface="Times New Roman" pitchFamily="18" charset="0"/>
              </a:rPr>
              <a:t>40</a:t>
            </a:r>
          </a:p>
          <a:p>
            <a:pPr algn="just">
              <a:spcAft>
                <a:spcPts val="600"/>
              </a:spcAft>
              <a:tabLst>
                <a:tab pos="180340" algn="l"/>
              </a:tabLst>
            </a:pPr>
            <a:r>
              <a:rPr lang="ru-RU" sz="2400" dirty="0" smtClean="0">
                <a:latin typeface="Times New Roman" pitchFamily="18" charset="0"/>
                <a:ea typeface="Calibri"/>
                <a:cs typeface="Times New Roman" pitchFamily="18" charset="0"/>
              </a:rPr>
              <a:t>Количество городов </a:t>
            </a:r>
            <a:r>
              <a:rPr lang="ru-RU" sz="240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----------------------------------------------------------------------------</a:t>
            </a:r>
            <a:r>
              <a:rPr lang="ru-RU" sz="2400" i="1" dirty="0" smtClean="0">
                <a:latin typeface="Times New Roman" pitchFamily="18" charset="0"/>
                <a:ea typeface="Calibri"/>
                <a:cs typeface="Times New Roman" pitchFamily="18" charset="0"/>
              </a:rPr>
              <a:t> 31</a:t>
            </a:r>
          </a:p>
          <a:p>
            <a:pPr algn="just">
              <a:spcAft>
                <a:spcPts val="600"/>
              </a:spcAft>
              <a:tabLst>
                <a:tab pos="180340" algn="l"/>
              </a:tabLst>
            </a:pPr>
            <a:r>
              <a:rPr lang="ru-RU" sz="2400" dirty="0" smtClean="0">
                <a:latin typeface="Times New Roman" pitchFamily="18" charset="0"/>
                <a:ea typeface="Calibri"/>
                <a:cs typeface="Times New Roman" pitchFamily="18" charset="0"/>
              </a:rPr>
              <a:t>Количество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айылных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аймака 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-------------------------------------------------------------- </a:t>
            </a:r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453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 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600"/>
              </a:spcAft>
              <a:tabLst>
                <a:tab pos="180340" algn="l"/>
              </a:tabLst>
            </a:pPr>
            <a:r>
              <a:rPr lang="ru-RU" sz="2400" dirty="0" smtClean="0">
                <a:latin typeface="Times New Roman" pitchFamily="18" charset="0"/>
                <a:ea typeface="Calibri"/>
                <a:cs typeface="Times New Roman" pitchFamily="18" charset="0"/>
              </a:rPr>
              <a:t>Количество представительных органов МСУ </a:t>
            </a:r>
            <a:r>
              <a:rPr lang="ru-RU" sz="240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------------------------------------------- </a:t>
            </a:r>
            <a:r>
              <a:rPr lang="ru-RU" sz="2400" i="1" dirty="0" smtClean="0">
                <a:latin typeface="Times New Roman" pitchFamily="18" charset="0"/>
                <a:ea typeface="Calibri"/>
                <a:cs typeface="Times New Roman" pitchFamily="18" charset="0"/>
              </a:rPr>
              <a:t>484</a:t>
            </a:r>
          </a:p>
          <a:p>
            <a:pPr algn="just">
              <a:spcAft>
                <a:spcPts val="600"/>
              </a:spcAft>
              <a:tabLst>
                <a:tab pos="180340" algn="l"/>
              </a:tabLst>
            </a:pPr>
            <a:r>
              <a:rPr lang="ru-RU" sz="2400" dirty="0" smtClean="0">
                <a:latin typeface="Times New Roman" pitchFamily="18" charset="0"/>
                <a:ea typeface="Calibri"/>
                <a:cs typeface="Times New Roman" pitchFamily="18" charset="0"/>
              </a:rPr>
              <a:t>Количество партий </a:t>
            </a:r>
            <a:r>
              <a:rPr lang="ru-RU" sz="240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----------------------------------------------------------------------------</a:t>
            </a:r>
            <a:r>
              <a:rPr lang="ru-RU" sz="2400" dirty="0" smtClean="0"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ru-RU" sz="2400" i="1" dirty="0" smtClean="0">
                <a:latin typeface="Times New Roman" pitchFamily="18" charset="0"/>
                <a:ea typeface="Calibri"/>
                <a:cs typeface="Times New Roman" pitchFamily="18" charset="0"/>
              </a:rPr>
              <a:t>223</a:t>
            </a:r>
          </a:p>
          <a:p>
            <a:pPr algn="just">
              <a:tabLst>
                <a:tab pos="180340" algn="l"/>
              </a:tabLst>
            </a:pPr>
            <a:endParaRPr lang="ru-RU" sz="1600" i="1" dirty="0" smtClean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algn="just">
              <a:tabLst>
                <a:tab pos="180340" algn="l"/>
              </a:tabLst>
            </a:pPr>
            <a:r>
              <a:rPr lang="ru-RU" sz="1600" b="1" i="1" dirty="0" smtClean="0">
                <a:latin typeface="Times New Roman" pitchFamily="18" charset="0"/>
                <a:ea typeface="Calibri"/>
                <a:cs typeface="Times New Roman" pitchFamily="18" charset="0"/>
              </a:rPr>
              <a:t>Примечание: материалы подготовлены на </a:t>
            </a:r>
            <a:r>
              <a:rPr lang="ru-RU" sz="1600" b="1" i="1" dirty="0">
                <a:latin typeface="Times New Roman" pitchFamily="18" charset="0"/>
                <a:ea typeface="Calibri"/>
                <a:cs typeface="Times New Roman" pitchFamily="18" charset="0"/>
              </a:rPr>
              <a:t>основе </a:t>
            </a:r>
            <a:r>
              <a:rPr lang="ru-RU" sz="1600" b="1" i="1" dirty="0" smtClean="0">
                <a:latin typeface="Times New Roman" pitchFamily="18" charset="0"/>
                <a:ea typeface="Calibri"/>
                <a:cs typeface="Times New Roman" pitchFamily="18" charset="0"/>
              </a:rPr>
              <a:t>данных </a:t>
            </a:r>
            <a:r>
              <a:rPr lang="ru-RU" sz="1600" b="1" i="1" dirty="0" err="1" smtClean="0">
                <a:latin typeface="Times New Roman" pitchFamily="18" charset="0"/>
                <a:ea typeface="Calibri"/>
                <a:cs typeface="Times New Roman" pitchFamily="18" charset="0"/>
              </a:rPr>
              <a:t>Нацстатком</a:t>
            </a:r>
            <a:r>
              <a:rPr lang="ru-RU" sz="1600" b="1" i="1" dirty="0" smtClean="0">
                <a:latin typeface="Times New Roman" pitchFamily="18" charset="0"/>
                <a:ea typeface="Calibri"/>
                <a:cs typeface="Times New Roman" pitchFamily="18" charset="0"/>
              </a:rPr>
              <a:t>, ГРС, ЦИК, ГАМСУМО, Минюст КР по           состоянию на 1 января 2017 года.</a:t>
            </a:r>
            <a:endParaRPr lang="ru-RU" sz="1600" b="1" i="1" dirty="0"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A875FA-E23E-493E-82BF-22ACC41E858C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35612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Прямоугольник 31"/>
          <p:cNvSpPr/>
          <p:nvPr/>
        </p:nvSpPr>
        <p:spPr>
          <a:xfrm>
            <a:off x="0" y="0"/>
            <a:ext cx="12192000" cy="644249"/>
          </a:xfrm>
          <a:prstGeom prst="rect">
            <a:avLst/>
          </a:prstGeom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177896" y="-8766"/>
            <a:ext cx="97399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Выборы в депутаты местного </a:t>
            </a:r>
            <a:r>
              <a:rPr lang="ru-RU" sz="32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кенеша</a:t>
            </a:r>
            <a:endParaRPr lang="ru-RU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4" name="Рисунок 3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949" y="69941"/>
            <a:ext cx="711998" cy="522606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300728" y="1102142"/>
            <a:ext cx="1042270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709684" y="754072"/>
            <a:ext cx="11177516" cy="61093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Согласно 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действующему законодательству, д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епутат 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местного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кенеша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приобретает свои полномочия в результате избрания его в местный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кенеш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основе всеобщего, равного и прямого избирательного права при тайном голосовании сроком на четыре 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года.</a:t>
            </a:r>
          </a:p>
          <a:p>
            <a:pPr algn="just"/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Право избирать депутатов 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местных </a:t>
            </a:r>
            <a:r>
              <a:rPr lang="ru-RU" sz="23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кенешей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принадлежит каждому гражданину 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КР, 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постоянно проживающему на территории соответствующего муниципального образования и достигшему на день выборов 18 лет.</a:t>
            </a:r>
          </a:p>
          <a:p>
            <a:pPr algn="just"/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Депутатом 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местного </a:t>
            </a:r>
            <a:r>
              <a:rPr lang="ru-RU" sz="23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кенеша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может быть избран гражданин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Кыргызской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Республики, достигший 21 года, постоянно проживающий на территории соответствующего муниципального образования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ctr"/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Право выдвижения кандидатов принадлежит:</a:t>
            </a:r>
          </a:p>
          <a:p>
            <a:pPr algn="just"/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1) в 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местные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кенеши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городов - политическим партиям;</a:t>
            </a:r>
          </a:p>
          <a:p>
            <a:pPr algn="just"/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2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в местные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кенеши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айылного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аймака - политическим партиям, 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группам     	  </a:t>
            </a:r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	 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избирателей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являющихся членами соответствующего местного 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сообщества, а также  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гражданам путем самовыдвижения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Политические партии набравшие 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7 и более процентов голосов избирателей, 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получают 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депутатские 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мандаты в 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городских </a:t>
            </a:r>
            <a:r>
              <a:rPr lang="ru-RU" sz="23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кенешах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3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A875FA-E23E-493E-82BF-22ACC41E858C}" type="slidenum">
              <a:rPr lang="ru-RU" smtClean="0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0341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Прямоугольник 31"/>
          <p:cNvSpPr/>
          <p:nvPr/>
        </p:nvSpPr>
        <p:spPr>
          <a:xfrm>
            <a:off x="0" y="-122832"/>
            <a:ext cx="12192000" cy="753433"/>
          </a:xfrm>
          <a:prstGeom prst="rect">
            <a:avLst/>
          </a:prstGeom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177896" y="-77006"/>
            <a:ext cx="97399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Выборы глав органов МСУ</a:t>
            </a:r>
            <a:endParaRPr lang="ru-RU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4" name="Рисунок 3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949" y="-11947"/>
            <a:ext cx="711998" cy="522606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177896" y="856478"/>
            <a:ext cx="10777542" cy="57708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Согласно законодательству </a:t>
            </a:r>
            <a:r>
              <a:rPr lang="ru-RU" sz="23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Кыргызской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Республики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глава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айыл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окмоту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избирается 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депутатами  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соответствующих </a:t>
            </a:r>
            <a:r>
              <a:rPr lang="ru-RU" sz="23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айылных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кенешей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мэры городов - депутатами 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соответствующих 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городских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кенешей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срок его созыва путем тайного голосования.</a:t>
            </a:r>
          </a:p>
          <a:p>
            <a:pPr algn="just"/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Право  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выдвижение 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кандидатуры 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должность 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главы </a:t>
            </a:r>
            <a:r>
              <a:rPr lang="ru-RU" sz="23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айыл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окмоту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имеют 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депутат, а также депутаты </a:t>
            </a:r>
            <a:r>
              <a:rPr lang="ru-RU" sz="23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айылного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3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кенеша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Глава государственной администрации района –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аким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вправе представлять в </a:t>
            </a:r>
            <a:r>
              <a:rPr lang="ru-RU" sz="23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айылный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кенеш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кандидатов 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на  должность  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главы 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айыл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окмоту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Право 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выдвижение кандидатуры на должность мэра имеют депутатские фракции городского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кенеша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Премьер-министр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Кыргызской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Республики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Не 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может быть мэром города гражданин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Кыргызской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Республики, имеющий судимость за совершение преступления, которая не погашена или не снята в установленном законом порядке.</a:t>
            </a:r>
          </a:p>
          <a:p>
            <a:pPr algn="just"/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Выборы главы 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айыл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окмоту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мэра 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города  назначаются  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Центральной комиссией по выборам и проведению референдумов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Кыргызской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должны быть 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проведены  территориальной  избирательной  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комиссией.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A875FA-E23E-493E-82BF-22ACC41E858C}" type="slidenum">
              <a:rPr lang="ru-RU" smtClean="0"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77928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Прямоугольник 31"/>
          <p:cNvSpPr/>
          <p:nvPr/>
        </p:nvSpPr>
        <p:spPr>
          <a:xfrm>
            <a:off x="0" y="-1"/>
            <a:ext cx="12192000" cy="1417173"/>
          </a:xfrm>
          <a:prstGeom prst="rect">
            <a:avLst/>
          </a:prstGeom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944947" y="32178"/>
            <a:ext cx="1095590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15 </a:t>
            </a:r>
            <a:r>
              <a:rPr lang="ru-RU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мая 2016 года </a:t>
            </a:r>
            <a:endParaRPr lang="en-US" sz="28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– выборы в </a:t>
            </a:r>
            <a:r>
              <a:rPr lang="ru-RU" sz="2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айылные</a:t>
            </a:r>
            <a:r>
              <a:rPr lang="ru-RU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кенеши</a:t>
            </a:r>
            <a:r>
              <a:rPr lang="ru-RU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chemeClr val="bg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Ошской</a:t>
            </a:r>
            <a:r>
              <a:rPr lang="ru-RU" sz="2800" b="1" dirty="0">
                <a:solidFill>
                  <a:schemeClr val="bg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, </a:t>
            </a:r>
            <a:r>
              <a:rPr lang="ru-RU" sz="2800" b="1" dirty="0" err="1">
                <a:solidFill>
                  <a:schemeClr val="bg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Нарынской</a:t>
            </a:r>
            <a:r>
              <a:rPr lang="ru-RU" sz="2800" b="1" dirty="0">
                <a:solidFill>
                  <a:schemeClr val="bg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endParaRPr lang="en-US" sz="2800" b="1" dirty="0" smtClean="0">
              <a:solidFill>
                <a:schemeClr val="bg1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algn="ctr"/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и  </a:t>
            </a:r>
            <a:r>
              <a:rPr lang="ru-RU" sz="2800" b="1" dirty="0" err="1" smtClean="0">
                <a:solidFill>
                  <a:schemeClr val="bg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Ыссык-Кульской</a:t>
            </a:r>
            <a:r>
              <a:rPr lang="ru-RU" sz="2800" b="1" dirty="0" smtClean="0">
                <a:solidFill>
                  <a:schemeClr val="bg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 областей </a:t>
            </a:r>
            <a:endParaRPr lang="ru-RU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4" name="Рисунок 3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949" y="301957"/>
            <a:ext cx="711998" cy="522606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624085" y="1734155"/>
            <a:ext cx="9847480" cy="44781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600"/>
              </a:spcAft>
              <a:tabLst>
                <a:tab pos="180340" algn="l"/>
              </a:tabLst>
            </a:pPr>
            <a:r>
              <a:rPr lang="ru-RU" sz="2400" dirty="0" smtClean="0">
                <a:latin typeface="Times New Roman" pitchFamily="18" charset="0"/>
                <a:ea typeface="Calibri"/>
                <a:cs typeface="Times New Roman" pitchFamily="18" charset="0"/>
              </a:rPr>
              <a:t>Количество </a:t>
            </a:r>
            <a:r>
              <a:rPr lang="ru-RU" sz="2400" dirty="0" err="1" smtClean="0">
                <a:latin typeface="Times New Roman" pitchFamily="18" charset="0"/>
                <a:ea typeface="Calibri"/>
                <a:cs typeface="Times New Roman" pitchFamily="18" charset="0"/>
              </a:rPr>
              <a:t>айылных</a:t>
            </a:r>
            <a:r>
              <a:rPr lang="ru-RU" sz="2400" dirty="0" smtClean="0"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ea typeface="Calibri"/>
                <a:cs typeface="Times New Roman" pitchFamily="18" charset="0"/>
              </a:rPr>
              <a:t>кенешаей</a:t>
            </a:r>
            <a:r>
              <a:rPr lang="ru-RU" sz="2400" dirty="0" smtClean="0"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ru-RU" sz="240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---------------------------------------------------</a:t>
            </a:r>
            <a:r>
              <a:rPr lang="ru-RU" sz="2400" dirty="0" smtClean="0"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ru-RU" sz="2400" b="1" i="1" dirty="0" smtClean="0">
                <a:latin typeface="Times New Roman" pitchFamily="18" charset="0"/>
                <a:ea typeface="Calibri"/>
                <a:cs typeface="Times New Roman" pitchFamily="18" charset="0"/>
              </a:rPr>
              <a:t>6</a:t>
            </a:r>
          </a:p>
          <a:p>
            <a:pPr algn="just">
              <a:spcAft>
                <a:spcPts val="600"/>
              </a:spcAft>
              <a:tabLst>
                <a:tab pos="180340" algn="l"/>
              </a:tabLst>
            </a:pPr>
            <a:r>
              <a:rPr lang="ru-RU" sz="2400" dirty="0">
                <a:latin typeface="Times New Roman" pitchFamily="18" charset="0"/>
                <a:ea typeface="Calibri"/>
                <a:cs typeface="Times New Roman" pitchFamily="18" charset="0"/>
              </a:rPr>
              <a:t>Количество округов </a:t>
            </a:r>
            <a:r>
              <a:rPr lang="ru-RU" sz="240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--------------------------------------------</a:t>
            </a:r>
            <a:r>
              <a:rPr lang="en-US" sz="240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-</a:t>
            </a:r>
            <a:r>
              <a:rPr lang="ru-RU" sz="240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--------------------</a:t>
            </a:r>
            <a:r>
              <a:rPr lang="ru-RU" sz="2400" b="1" i="1" dirty="0" smtClean="0">
                <a:latin typeface="Times New Roman" pitchFamily="18" charset="0"/>
                <a:ea typeface="Calibri"/>
                <a:cs typeface="Times New Roman" pitchFamily="18" charset="0"/>
              </a:rPr>
              <a:t>17</a:t>
            </a:r>
            <a:endParaRPr lang="ru-RU" sz="2400" b="1" i="1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algn="just">
              <a:spcAft>
                <a:spcPts val="600"/>
              </a:spcAft>
              <a:tabLst>
                <a:tab pos="180340" algn="l"/>
              </a:tabLst>
            </a:pPr>
            <a:r>
              <a:rPr lang="ru-RU" sz="2400" dirty="0">
                <a:latin typeface="Times New Roman" pitchFamily="18" charset="0"/>
                <a:ea typeface="Calibri"/>
                <a:cs typeface="Times New Roman" pitchFamily="18" charset="0"/>
              </a:rPr>
              <a:t>Очередные выборы </a:t>
            </a:r>
            <a:r>
              <a:rPr lang="ru-RU" sz="240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-----------------------------------------------</a:t>
            </a:r>
            <a:r>
              <a:rPr lang="en-US" sz="240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-</a:t>
            </a:r>
            <a:r>
              <a:rPr lang="ru-RU" sz="240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-----</a:t>
            </a:r>
            <a:r>
              <a:rPr lang="en-US" sz="240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-</a:t>
            </a:r>
            <a:r>
              <a:rPr lang="ru-RU" sz="240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-------------</a:t>
            </a:r>
            <a:r>
              <a:rPr lang="ru-RU" sz="2400" dirty="0" smtClean="0"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ru-RU" sz="2400" b="1" i="1" dirty="0">
                <a:latin typeface="Times New Roman" pitchFamily="18" charset="0"/>
                <a:ea typeface="Calibri"/>
                <a:cs typeface="Times New Roman" pitchFamily="18" charset="0"/>
              </a:rPr>
              <a:t>5</a:t>
            </a:r>
          </a:p>
          <a:p>
            <a:pPr algn="just">
              <a:spcAft>
                <a:spcPts val="600"/>
              </a:spcAft>
              <a:tabLst>
                <a:tab pos="180340" algn="l"/>
              </a:tabLst>
            </a:pPr>
            <a:r>
              <a:rPr lang="ru-RU" sz="2400" dirty="0" smtClean="0">
                <a:latin typeface="Times New Roman" pitchFamily="18" charset="0"/>
                <a:ea typeface="Calibri"/>
                <a:cs typeface="Times New Roman" pitchFamily="18" charset="0"/>
              </a:rPr>
              <a:t>Досрочные выборы </a:t>
            </a:r>
            <a:r>
              <a:rPr lang="ru-RU" sz="240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-------------------------------------------------------------------</a:t>
            </a:r>
            <a:r>
              <a:rPr lang="ru-RU" sz="2400" b="1" i="1" dirty="0" smtClean="0">
                <a:latin typeface="Times New Roman" pitchFamily="18" charset="0"/>
                <a:ea typeface="Calibri"/>
                <a:cs typeface="Times New Roman" pitchFamily="18" charset="0"/>
              </a:rPr>
              <a:t>1</a:t>
            </a:r>
          </a:p>
          <a:p>
            <a:pPr algn="just">
              <a:spcAft>
                <a:spcPts val="600"/>
              </a:spcAft>
              <a:tabLst>
                <a:tab pos="180340" algn="l"/>
              </a:tabLst>
            </a:pPr>
            <a:r>
              <a:rPr lang="ru-RU" sz="2400" dirty="0" smtClean="0">
                <a:latin typeface="Times New Roman" pitchFamily="18" charset="0"/>
                <a:ea typeface="Calibri"/>
                <a:cs typeface="Times New Roman" pitchFamily="18" charset="0"/>
              </a:rPr>
              <a:t>Количество мандатов </a:t>
            </a:r>
            <a:r>
              <a:rPr lang="ru-RU" sz="240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---------------------------------------------</a:t>
            </a:r>
            <a:r>
              <a:rPr lang="en-US" sz="240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--</a:t>
            </a:r>
            <a:r>
              <a:rPr lang="ru-RU" sz="240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---------------</a:t>
            </a:r>
            <a:r>
              <a:rPr lang="ru-RU" sz="2400" b="1" i="1" dirty="0" smtClean="0">
                <a:latin typeface="Times New Roman" pitchFamily="18" charset="0"/>
                <a:ea typeface="Calibri"/>
                <a:cs typeface="Times New Roman" pitchFamily="18" charset="0"/>
              </a:rPr>
              <a:t>106</a:t>
            </a:r>
          </a:p>
          <a:p>
            <a:pPr algn="just">
              <a:spcAft>
                <a:spcPts val="600"/>
              </a:spcAft>
              <a:tabLst>
                <a:tab pos="180340" algn="l"/>
              </a:tabLst>
            </a:pPr>
            <a:r>
              <a:rPr lang="ru-RU" sz="2400" dirty="0" smtClean="0">
                <a:latin typeface="Times New Roman" pitchFamily="18" charset="0"/>
                <a:ea typeface="Calibri"/>
                <a:cs typeface="Times New Roman" pitchFamily="18" charset="0"/>
              </a:rPr>
              <a:t>Количество кандидатов </a:t>
            </a:r>
            <a:r>
              <a:rPr lang="ru-RU" sz="240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-------------------</a:t>
            </a:r>
            <a:r>
              <a:rPr lang="ru-RU" sz="2400" b="1" i="1" dirty="0" smtClean="0">
                <a:latin typeface="Times New Roman" pitchFamily="18" charset="0"/>
                <a:ea typeface="Calibri"/>
                <a:cs typeface="Times New Roman" pitchFamily="18" charset="0"/>
              </a:rPr>
              <a:t>242 </a:t>
            </a:r>
            <a:r>
              <a:rPr lang="ru-RU" sz="2400" i="1" dirty="0">
                <a:latin typeface="Times New Roman" pitchFamily="18" charset="0"/>
                <a:ea typeface="Calibri"/>
                <a:cs typeface="Times New Roman" pitchFamily="18" charset="0"/>
              </a:rPr>
              <a:t>(на 1 мандат по </a:t>
            </a:r>
            <a:r>
              <a:rPr lang="ru-RU" sz="2400" i="1" dirty="0" smtClean="0">
                <a:latin typeface="Times New Roman" pitchFamily="18" charset="0"/>
                <a:ea typeface="Calibri"/>
                <a:cs typeface="Times New Roman" pitchFamily="18" charset="0"/>
              </a:rPr>
              <a:t>2 </a:t>
            </a:r>
            <a:r>
              <a:rPr lang="ru-RU" sz="2400" i="1" dirty="0">
                <a:latin typeface="Times New Roman" pitchFamily="18" charset="0"/>
                <a:ea typeface="Calibri"/>
                <a:cs typeface="Times New Roman" pitchFamily="18" charset="0"/>
              </a:rPr>
              <a:t>кандидата)</a:t>
            </a:r>
          </a:p>
          <a:p>
            <a:pPr algn="just">
              <a:spcAft>
                <a:spcPts val="600"/>
              </a:spcAft>
              <a:tabLst>
                <a:tab pos="180340" algn="l"/>
              </a:tabLst>
            </a:pPr>
            <a:r>
              <a:rPr lang="ru-RU" sz="2400" dirty="0" smtClean="0">
                <a:latin typeface="Times New Roman" pitchFamily="18" charset="0"/>
                <a:ea typeface="Calibri"/>
                <a:cs typeface="Times New Roman" pitchFamily="18" charset="0"/>
              </a:rPr>
              <a:t>Количество избирательных участков </a:t>
            </a:r>
            <a:r>
              <a:rPr lang="ru-RU" sz="240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--------------------------------</a:t>
            </a:r>
            <a:r>
              <a:rPr lang="en-US" sz="240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-</a:t>
            </a:r>
            <a:r>
              <a:rPr lang="ru-RU" sz="240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----------</a:t>
            </a:r>
            <a:r>
              <a:rPr lang="ru-RU" sz="2400" dirty="0" smtClean="0"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ru-RU" sz="2400" b="1" i="1" dirty="0" smtClean="0">
                <a:latin typeface="Times New Roman" pitchFamily="18" charset="0"/>
                <a:ea typeface="Calibri"/>
                <a:cs typeface="Times New Roman" pitchFamily="18" charset="0"/>
              </a:rPr>
              <a:t>23</a:t>
            </a:r>
          </a:p>
          <a:p>
            <a:pPr algn="just">
              <a:spcAft>
                <a:spcPts val="600"/>
              </a:spcAft>
              <a:tabLst>
                <a:tab pos="180340" algn="l"/>
              </a:tabLst>
            </a:pPr>
            <a:r>
              <a:rPr lang="ru-RU" sz="2400" dirty="0" smtClean="0">
                <a:latin typeface="Times New Roman" pitchFamily="18" charset="0"/>
                <a:ea typeface="Calibri"/>
                <a:cs typeface="Times New Roman" pitchFamily="18" charset="0"/>
              </a:rPr>
              <a:t>Зарегистрировано избирателей </a:t>
            </a:r>
            <a:r>
              <a:rPr lang="ru-RU" sz="240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----------------------------------------</a:t>
            </a:r>
            <a:r>
              <a:rPr lang="en-US" sz="240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-</a:t>
            </a:r>
            <a:r>
              <a:rPr lang="ru-RU" sz="240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----</a:t>
            </a:r>
            <a:r>
              <a:rPr lang="ru-RU" sz="2400" dirty="0" smtClean="0"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ru-RU" sz="2400" b="1" i="1" dirty="0" smtClean="0">
                <a:latin typeface="Times New Roman" pitchFamily="18" charset="0"/>
                <a:ea typeface="Calibri"/>
                <a:cs typeface="Times New Roman" pitchFamily="18" charset="0"/>
              </a:rPr>
              <a:t>31 205</a:t>
            </a:r>
          </a:p>
          <a:p>
            <a:pPr algn="just">
              <a:spcAft>
                <a:spcPts val="600"/>
              </a:spcAft>
              <a:tabLst>
                <a:tab pos="180340" algn="l"/>
              </a:tabLst>
            </a:pPr>
            <a:r>
              <a:rPr lang="ru-RU" sz="2400" dirty="0" smtClean="0">
                <a:latin typeface="Times New Roman" pitchFamily="18" charset="0"/>
                <a:ea typeface="Calibri"/>
                <a:cs typeface="Times New Roman" pitchFamily="18" charset="0"/>
              </a:rPr>
              <a:t>Явка избирателей </a:t>
            </a:r>
            <a:r>
              <a:rPr lang="ru-RU" sz="240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-------------------------------------------------------------</a:t>
            </a:r>
            <a:r>
              <a:rPr lang="en-US" sz="240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-</a:t>
            </a:r>
            <a:r>
              <a:rPr lang="ru-RU" sz="240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--- </a:t>
            </a:r>
            <a:r>
              <a:rPr lang="ru-RU" sz="2400" b="1" i="1" dirty="0" smtClean="0">
                <a:latin typeface="Times New Roman" pitchFamily="18" charset="0"/>
                <a:ea typeface="Calibri"/>
                <a:cs typeface="Times New Roman" pitchFamily="18" charset="0"/>
              </a:rPr>
              <a:t>41%</a:t>
            </a:r>
            <a:endParaRPr lang="ru-RU" sz="2400" b="1" i="1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algn="just">
              <a:spcAft>
                <a:spcPts val="600"/>
              </a:spcAft>
              <a:tabLst>
                <a:tab pos="180340" algn="l"/>
              </a:tabLst>
            </a:pPr>
            <a:endParaRPr lang="ru-RU" sz="2400" dirty="0"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A875FA-E23E-493E-82BF-22ACC41E858C}" type="slidenum">
              <a:rPr lang="ru-RU" smtClean="0"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87184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Прямоугольник 31"/>
          <p:cNvSpPr/>
          <p:nvPr/>
        </p:nvSpPr>
        <p:spPr>
          <a:xfrm>
            <a:off x="0" y="-1"/>
            <a:ext cx="12192000" cy="1255595"/>
          </a:xfrm>
          <a:prstGeom prst="rect">
            <a:avLst/>
          </a:prstGeom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177896" y="-58182"/>
            <a:ext cx="1039399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27 </a:t>
            </a:r>
            <a:r>
              <a:rPr lang="ru-RU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марта 2016 года </a:t>
            </a:r>
          </a:p>
          <a:p>
            <a:pPr marL="342900" indent="-342900" algn="ctr">
              <a:buFontTx/>
              <a:buChar char="-"/>
            </a:pPr>
            <a:r>
              <a:rPr lang="ru-RU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выборы в местные </a:t>
            </a:r>
            <a:r>
              <a:rPr lang="ru-RU" sz="2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кенеши</a:t>
            </a:r>
            <a:r>
              <a:rPr lang="ru-RU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Баткенской</a:t>
            </a:r>
            <a:r>
              <a:rPr lang="ru-RU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Жалал-Абадской</a:t>
            </a:r>
            <a:r>
              <a:rPr lang="ru-RU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endParaRPr lang="en-US" sz="28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Ысык-Кульской</a:t>
            </a:r>
            <a:r>
              <a:rPr lang="ru-RU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Чуйской, </a:t>
            </a:r>
            <a:r>
              <a:rPr lang="ru-RU" sz="2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Ошской</a:t>
            </a:r>
            <a:r>
              <a:rPr lang="ru-RU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ru-RU" sz="2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Нарынской</a:t>
            </a:r>
            <a:r>
              <a:rPr lang="ru-RU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областей </a:t>
            </a:r>
            <a:r>
              <a:rPr lang="ky-KG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4" name="Рисунок 3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949" y="301957"/>
            <a:ext cx="711998" cy="522606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1719618" y="1583141"/>
            <a:ext cx="9744501" cy="49244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600"/>
              </a:spcAft>
              <a:tabLst>
                <a:tab pos="180340" algn="l"/>
              </a:tabLst>
            </a:pPr>
            <a:r>
              <a:rPr lang="ru-RU" sz="2400" dirty="0" smtClean="0">
                <a:latin typeface="Times New Roman" pitchFamily="18" charset="0"/>
                <a:ea typeface="Calibri"/>
                <a:cs typeface="Times New Roman" pitchFamily="18" charset="0"/>
              </a:rPr>
              <a:t>Городских </a:t>
            </a:r>
            <a:r>
              <a:rPr lang="ru-RU" sz="2400" dirty="0" err="1" smtClean="0">
                <a:latin typeface="Times New Roman" pitchFamily="18" charset="0"/>
                <a:ea typeface="Calibri"/>
                <a:cs typeface="Times New Roman" pitchFamily="18" charset="0"/>
              </a:rPr>
              <a:t>кенешей</a:t>
            </a:r>
            <a:r>
              <a:rPr lang="ru-RU" sz="2400" dirty="0" smtClean="0"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ru-RU" sz="240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------------------------------------------------------------------</a:t>
            </a:r>
            <a:r>
              <a:rPr lang="ru-RU" sz="2400" dirty="0" smtClean="0"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ru-RU" sz="2400" b="1" i="1" dirty="0" smtClean="0">
                <a:latin typeface="Times New Roman" pitchFamily="18" charset="0"/>
                <a:ea typeface="Calibri"/>
                <a:cs typeface="Times New Roman" pitchFamily="18" charset="0"/>
              </a:rPr>
              <a:t>6</a:t>
            </a:r>
          </a:p>
          <a:p>
            <a:pPr algn="just">
              <a:spcAft>
                <a:spcPts val="600"/>
              </a:spcAft>
              <a:tabLst>
                <a:tab pos="180340" algn="l"/>
              </a:tabLst>
            </a:pPr>
            <a:r>
              <a:rPr lang="ru-RU" sz="2400" dirty="0" err="1" smtClean="0">
                <a:latin typeface="Times New Roman" pitchFamily="18" charset="0"/>
                <a:ea typeface="Calibri"/>
                <a:cs typeface="Times New Roman" pitchFamily="18" charset="0"/>
              </a:rPr>
              <a:t>Айылных</a:t>
            </a:r>
            <a:r>
              <a:rPr lang="ru-RU" sz="2400" dirty="0" smtClean="0"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ea typeface="Calibri"/>
                <a:cs typeface="Times New Roman" pitchFamily="18" charset="0"/>
              </a:rPr>
              <a:t>кенешей</a:t>
            </a:r>
            <a:r>
              <a:rPr lang="ru-RU" sz="2400" dirty="0" smtClean="0"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ru-RU" sz="240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-----------------------------------------------------------------</a:t>
            </a:r>
            <a:r>
              <a:rPr lang="ru-RU" sz="2400" dirty="0" smtClean="0"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ru-RU" sz="2400" b="1" i="1" dirty="0" smtClean="0">
                <a:latin typeface="Times New Roman" pitchFamily="18" charset="0"/>
                <a:ea typeface="Calibri"/>
                <a:cs typeface="Times New Roman" pitchFamily="18" charset="0"/>
              </a:rPr>
              <a:t>21</a:t>
            </a:r>
          </a:p>
          <a:p>
            <a:pPr algn="just">
              <a:spcAft>
                <a:spcPts val="600"/>
              </a:spcAft>
              <a:tabLst>
                <a:tab pos="180340" algn="l"/>
              </a:tabLst>
            </a:pPr>
            <a:r>
              <a:rPr lang="ru-RU" sz="2400" dirty="0" smtClean="0">
                <a:latin typeface="Times New Roman" pitchFamily="18" charset="0"/>
                <a:ea typeface="Calibri"/>
                <a:cs typeface="Times New Roman" pitchFamily="18" charset="0"/>
              </a:rPr>
              <a:t>Количество </a:t>
            </a:r>
            <a:r>
              <a:rPr lang="ru-RU" sz="2400" dirty="0">
                <a:latin typeface="Times New Roman" pitchFamily="18" charset="0"/>
                <a:ea typeface="Calibri"/>
                <a:cs typeface="Times New Roman" pitchFamily="18" charset="0"/>
              </a:rPr>
              <a:t>округов </a:t>
            </a:r>
            <a:r>
              <a:rPr lang="ru-RU" sz="240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-----------------------------------------------------</a:t>
            </a:r>
            <a:r>
              <a:rPr lang="en-US" sz="240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-</a:t>
            </a:r>
            <a:r>
              <a:rPr lang="ru-RU" sz="240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---------</a:t>
            </a:r>
            <a:r>
              <a:rPr lang="ru-RU" sz="2400" dirty="0" smtClean="0"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ru-RU" sz="2400" b="1" i="1" dirty="0" smtClean="0">
                <a:latin typeface="Times New Roman" pitchFamily="18" charset="0"/>
                <a:ea typeface="Calibri"/>
                <a:cs typeface="Times New Roman" pitchFamily="18" charset="0"/>
              </a:rPr>
              <a:t>50</a:t>
            </a:r>
          </a:p>
          <a:p>
            <a:pPr algn="just">
              <a:spcAft>
                <a:spcPts val="600"/>
              </a:spcAft>
              <a:tabLst>
                <a:tab pos="180340" algn="l"/>
              </a:tabLst>
            </a:pPr>
            <a:r>
              <a:rPr lang="ru-RU" sz="2400" dirty="0">
                <a:latin typeface="Times New Roman" pitchFamily="18" charset="0"/>
                <a:ea typeface="Calibri"/>
                <a:cs typeface="Times New Roman" pitchFamily="18" charset="0"/>
              </a:rPr>
              <a:t>Избирательных участков </a:t>
            </a:r>
            <a:r>
              <a:rPr lang="ru-RU" sz="240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-------------------------------------------------</a:t>
            </a:r>
            <a:r>
              <a:rPr lang="en-US" sz="240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-</a:t>
            </a:r>
            <a:r>
              <a:rPr lang="ru-RU" sz="240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------</a:t>
            </a:r>
            <a:r>
              <a:rPr lang="ru-RU" sz="2400" dirty="0" smtClean="0"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ru-RU" sz="2400" b="1" i="1" dirty="0">
                <a:latin typeface="Times New Roman" pitchFamily="18" charset="0"/>
                <a:ea typeface="Calibri"/>
                <a:cs typeface="Times New Roman" pitchFamily="18" charset="0"/>
              </a:rPr>
              <a:t>199</a:t>
            </a:r>
          </a:p>
          <a:p>
            <a:pPr algn="just">
              <a:spcAft>
                <a:spcPts val="600"/>
              </a:spcAft>
              <a:tabLst>
                <a:tab pos="180340" algn="l"/>
              </a:tabLst>
            </a:pPr>
            <a:r>
              <a:rPr lang="ru-RU" sz="2400" dirty="0" smtClean="0">
                <a:latin typeface="Times New Roman" pitchFamily="18" charset="0"/>
                <a:ea typeface="Calibri"/>
                <a:cs typeface="Times New Roman" pitchFamily="18" charset="0"/>
              </a:rPr>
              <a:t>Очередные </a:t>
            </a:r>
            <a:r>
              <a:rPr lang="ru-RU" sz="2400" dirty="0">
                <a:latin typeface="Times New Roman" pitchFamily="18" charset="0"/>
                <a:ea typeface="Calibri"/>
                <a:cs typeface="Times New Roman" pitchFamily="18" charset="0"/>
              </a:rPr>
              <a:t>выборы </a:t>
            </a:r>
            <a:r>
              <a:rPr lang="ru-RU" sz="240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-----------------------------</a:t>
            </a:r>
            <a:r>
              <a:rPr lang="ru-RU" sz="2400" dirty="0" smtClean="0">
                <a:latin typeface="Times New Roman" pitchFamily="18" charset="0"/>
                <a:ea typeface="Calibri"/>
                <a:cs typeface="Times New Roman" pitchFamily="18" charset="0"/>
              </a:rPr>
              <a:t>  </a:t>
            </a:r>
            <a:r>
              <a:rPr lang="ru-RU" sz="2400" b="1" i="1" dirty="0" smtClean="0">
                <a:latin typeface="Times New Roman" pitchFamily="18" charset="0"/>
                <a:ea typeface="Calibri"/>
                <a:cs typeface="Times New Roman" pitchFamily="18" charset="0"/>
              </a:rPr>
              <a:t>22</a:t>
            </a:r>
            <a:r>
              <a:rPr lang="ru-RU" sz="2400" dirty="0" smtClean="0"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ru-RU" sz="2400" i="1" dirty="0" smtClean="0">
                <a:latin typeface="Times New Roman" pitchFamily="18" charset="0"/>
                <a:ea typeface="Calibri"/>
                <a:cs typeface="Times New Roman" pitchFamily="18" charset="0"/>
              </a:rPr>
              <a:t>(айылных-18, городских-4)</a:t>
            </a:r>
          </a:p>
          <a:p>
            <a:pPr algn="just">
              <a:spcAft>
                <a:spcPts val="600"/>
              </a:spcAft>
              <a:tabLst>
                <a:tab pos="180340" algn="l"/>
              </a:tabLst>
            </a:pPr>
            <a:r>
              <a:rPr lang="ru-RU" sz="2400" dirty="0" smtClean="0">
                <a:latin typeface="Times New Roman" pitchFamily="18" charset="0"/>
                <a:ea typeface="Calibri"/>
                <a:cs typeface="Times New Roman" pitchFamily="18" charset="0"/>
              </a:rPr>
              <a:t>Дос</a:t>
            </a:r>
            <a:r>
              <a:rPr lang="ru-RU" sz="2400" dirty="0">
                <a:latin typeface="Times New Roman" pitchFamily="18" charset="0"/>
                <a:ea typeface="Calibri"/>
                <a:cs typeface="Times New Roman" pitchFamily="18" charset="0"/>
              </a:rPr>
              <a:t>р</a:t>
            </a:r>
            <a:r>
              <a:rPr lang="ru-RU" sz="2400" dirty="0" smtClean="0">
                <a:latin typeface="Times New Roman" pitchFamily="18" charset="0"/>
                <a:ea typeface="Calibri"/>
                <a:cs typeface="Times New Roman" pitchFamily="18" charset="0"/>
              </a:rPr>
              <a:t>очные выборы </a:t>
            </a:r>
            <a:r>
              <a:rPr lang="ru-RU" sz="240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--------------------------------</a:t>
            </a:r>
            <a:r>
              <a:rPr lang="ru-RU" sz="2400" dirty="0" smtClean="0">
                <a:latin typeface="Times New Roman" pitchFamily="18" charset="0"/>
                <a:ea typeface="Calibri"/>
                <a:cs typeface="Times New Roman" pitchFamily="18" charset="0"/>
              </a:rPr>
              <a:t>  </a:t>
            </a:r>
            <a:r>
              <a:rPr lang="ru-RU" sz="2400" b="1" i="1" dirty="0" smtClean="0">
                <a:latin typeface="Times New Roman" pitchFamily="18" charset="0"/>
                <a:ea typeface="Calibri"/>
                <a:cs typeface="Times New Roman" pitchFamily="18" charset="0"/>
              </a:rPr>
              <a:t>7</a:t>
            </a:r>
            <a:r>
              <a:rPr lang="ru-RU" sz="2400" dirty="0" smtClean="0"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ru-RU" sz="2400" i="1" dirty="0" smtClean="0">
                <a:latin typeface="Times New Roman" pitchFamily="18" charset="0"/>
                <a:ea typeface="Calibri"/>
                <a:cs typeface="Times New Roman" pitchFamily="18" charset="0"/>
              </a:rPr>
              <a:t>(айылных-3, городских-4)</a:t>
            </a:r>
            <a:endParaRPr lang="ru-RU" sz="2400" b="1" i="1" dirty="0" smtClean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algn="just">
              <a:spcAft>
                <a:spcPts val="600"/>
              </a:spcAft>
              <a:tabLst>
                <a:tab pos="180340" algn="l"/>
              </a:tabLst>
            </a:pPr>
            <a:r>
              <a:rPr lang="ru-RU" sz="2400" dirty="0">
                <a:latin typeface="Times New Roman" pitchFamily="18" charset="0"/>
                <a:ea typeface="Calibri"/>
                <a:cs typeface="Times New Roman" pitchFamily="18" charset="0"/>
              </a:rPr>
              <a:t>М</a:t>
            </a:r>
            <a:r>
              <a:rPr lang="ru-RU" sz="2400" dirty="0" smtClean="0">
                <a:latin typeface="Times New Roman" pitchFamily="18" charset="0"/>
                <a:ea typeface="Calibri"/>
                <a:cs typeface="Times New Roman" pitchFamily="18" charset="0"/>
              </a:rPr>
              <a:t>андатов </a:t>
            </a:r>
            <a:r>
              <a:rPr lang="ru-RU" sz="240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------------------------------------</a:t>
            </a:r>
            <a:r>
              <a:rPr lang="en-US" sz="240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-</a:t>
            </a:r>
            <a:r>
              <a:rPr lang="ru-RU" sz="240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--------------------------------------</a:t>
            </a:r>
            <a:r>
              <a:rPr lang="ru-RU" sz="2400" dirty="0" smtClean="0"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ru-RU" sz="2400" b="1" i="1" dirty="0" smtClean="0">
                <a:latin typeface="Times New Roman" pitchFamily="18" charset="0"/>
                <a:ea typeface="Calibri"/>
                <a:cs typeface="Times New Roman" pitchFamily="18" charset="0"/>
              </a:rPr>
              <a:t>227</a:t>
            </a:r>
          </a:p>
          <a:p>
            <a:pPr algn="just">
              <a:spcAft>
                <a:spcPts val="600"/>
              </a:spcAft>
              <a:tabLst>
                <a:tab pos="180340" algn="l"/>
              </a:tabLst>
            </a:pPr>
            <a:r>
              <a:rPr lang="ru-RU" sz="2400" dirty="0">
                <a:latin typeface="Times New Roman" pitchFamily="18" charset="0"/>
                <a:ea typeface="Calibri"/>
                <a:cs typeface="Times New Roman" pitchFamily="18" charset="0"/>
              </a:rPr>
              <a:t>К</a:t>
            </a:r>
            <a:r>
              <a:rPr lang="ru-RU" sz="2400" dirty="0" smtClean="0">
                <a:latin typeface="Times New Roman" pitchFamily="18" charset="0"/>
                <a:ea typeface="Calibri"/>
                <a:cs typeface="Times New Roman" pitchFamily="18" charset="0"/>
              </a:rPr>
              <a:t>андидатов </a:t>
            </a:r>
            <a:r>
              <a:rPr lang="ru-RU" sz="240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---------------------------</a:t>
            </a:r>
            <a:r>
              <a:rPr lang="en-US" sz="240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-</a:t>
            </a:r>
            <a:r>
              <a:rPr lang="ru-RU" sz="240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-----</a:t>
            </a:r>
            <a:r>
              <a:rPr lang="ru-RU" sz="2400" dirty="0" smtClean="0"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ru-RU" sz="2400" b="1" i="1" dirty="0" smtClean="0">
                <a:latin typeface="Times New Roman" pitchFamily="18" charset="0"/>
                <a:ea typeface="Calibri"/>
                <a:cs typeface="Times New Roman" pitchFamily="18" charset="0"/>
              </a:rPr>
              <a:t>898 </a:t>
            </a:r>
            <a:r>
              <a:rPr lang="ru-RU" sz="2400" i="1" dirty="0" smtClean="0">
                <a:latin typeface="Times New Roman" pitchFamily="18" charset="0"/>
                <a:ea typeface="Calibri"/>
                <a:cs typeface="Times New Roman" pitchFamily="18" charset="0"/>
              </a:rPr>
              <a:t>(на 1 мандат по 4 кандидата)</a:t>
            </a:r>
          </a:p>
          <a:p>
            <a:pPr algn="just">
              <a:spcAft>
                <a:spcPts val="600"/>
              </a:spcAft>
              <a:tabLst>
                <a:tab pos="180340" algn="l"/>
              </a:tabLst>
            </a:pPr>
            <a:r>
              <a:rPr lang="ru-RU" sz="2400" dirty="0" smtClean="0">
                <a:latin typeface="Times New Roman" pitchFamily="18" charset="0"/>
                <a:ea typeface="Calibri"/>
                <a:cs typeface="Times New Roman" pitchFamily="18" charset="0"/>
              </a:rPr>
              <a:t>Зарегистрировано политических партий </a:t>
            </a:r>
            <a:r>
              <a:rPr lang="ru-RU" sz="240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-------------------------------------</a:t>
            </a:r>
            <a:r>
              <a:rPr lang="ru-RU" sz="2400" dirty="0" smtClean="0">
                <a:latin typeface="Times New Roman" pitchFamily="18" charset="0"/>
                <a:ea typeface="Calibri"/>
                <a:cs typeface="Times New Roman" pitchFamily="18" charset="0"/>
              </a:rPr>
              <a:t>  </a:t>
            </a:r>
            <a:r>
              <a:rPr lang="ru-RU" sz="2400" b="1" i="1" dirty="0" smtClean="0">
                <a:latin typeface="Times New Roman" pitchFamily="18" charset="0"/>
                <a:ea typeface="Calibri"/>
                <a:cs typeface="Times New Roman" pitchFamily="18" charset="0"/>
              </a:rPr>
              <a:t>24</a:t>
            </a:r>
          </a:p>
          <a:p>
            <a:pPr algn="just">
              <a:spcAft>
                <a:spcPts val="600"/>
              </a:spcAft>
              <a:tabLst>
                <a:tab pos="180340" algn="l"/>
              </a:tabLst>
            </a:pPr>
            <a:r>
              <a:rPr lang="ru-RU" sz="2400" dirty="0" smtClean="0">
                <a:latin typeface="Times New Roman" pitchFamily="18" charset="0"/>
                <a:ea typeface="Calibri"/>
                <a:cs typeface="Times New Roman" pitchFamily="18" charset="0"/>
              </a:rPr>
              <a:t>Зарегистрировано избирателей </a:t>
            </a:r>
            <a:r>
              <a:rPr lang="ru-RU" sz="240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--------------</a:t>
            </a:r>
            <a:r>
              <a:rPr lang="en-US" sz="240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-</a:t>
            </a:r>
            <a:r>
              <a:rPr lang="ru-RU" sz="240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----------------------------</a:t>
            </a:r>
            <a:r>
              <a:rPr lang="ru-RU" sz="2400" dirty="0" smtClean="0"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ru-RU" sz="2400" b="1" i="1" dirty="0" smtClean="0">
                <a:latin typeface="Times New Roman" pitchFamily="18" charset="0"/>
                <a:ea typeface="Calibri"/>
                <a:cs typeface="Times New Roman" pitchFamily="18" charset="0"/>
              </a:rPr>
              <a:t>264 000 </a:t>
            </a:r>
          </a:p>
          <a:p>
            <a:pPr algn="just">
              <a:spcAft>
                <a:spcPts val="600"/>
              </a:spcAft>
              <a:tabLst>
                <a:tab pos="180340" algn="l"/>
              </a:tabLst>
            </a:pPr>
            <a:r>
              <a:rPr lang="ru-RU" sz="2400" dirty="0" smtClean="0">
                <a:latin typeface="Times New Roman" pitchFamily="18" charset="0"/>
                <a:ea typeface="Calibri"/>
                <a:cs typeface="Times New Roman" pitchFamily="18" charset="0"/>
              </a:rPr>
              <a:t>Явка </a:t>
            </a:r>
            <a:r>
              <a:rPr lang="ru-RU" sz="2400" dirty="0">
                <a:latin typeface="Times New Roman" pitchFamily="18" charset="0"/>
                <a:ea typeface="Calibri"/>
                <a:cs typeface="Times New Roman" pitchFamily="18" charset="0"/>
              </a:rPr>
              <a:t>избирателей </a:t>
            </a:r>
            <a:r>
              <a:rPr lang="ru-RU" sz="240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-------------------------------</a:t>
            </a:r>
            <a:r>
              <a:rPr lang="en-US" sz="240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-</a:t>
            </a:r>
            <a:r>
              <a:rPr lang="ru-RU" sz="240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-------------------------------- 56</a:t>
            </a:r>
            <a:r>
              <a:rPr lang="ru-RU" sz="2400" b="1" i="1" dirty="0" smtClean="0">
                <a:latin typeface="Times New Roman" pitchFamily="18" charset="0"/>
                <a:ea typeface="Calibri"/>
                <a:cs typeface="Times New Roman" pitchFamily="18" charset="0"/>
              </a:rPr>
              <a:t>%</a:t>
            </a:r>
            <a:endParaRPr lang="ru-RU" sz="2400" b="1" i="1" dirty="0"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A875FA-E23E-493E-82BF-22ACC41E858C}" type="slidenum">
              <a:rPr lang="ru-RU" smtClean="0"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5500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Прямоугольник 31"/>
          <p:cNvSpPr/>
          <p:nvPr/>
        </p:nvSpPr>
        <p:spPr>
          <a:xfrm>
            <a:off x="0" y="0"/>
            <a:ext cx="12192000" cy="647453"/>
          </a:xfrm>
          <a:prstGeom prst="rect">
            <a:avLst/>
          </a:prstGeom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177895" y="77504"/>
            <a:ext cx="10393994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Рейтинг партий по итогам выборов 27 марта 2016 года</a:t>
            </a:r>
            <a:endParaRPr lang="ru-RU" sz="2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4" name="Рисунок 3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949" y="42645"/>
            <a:ext cx="711998" cy="522606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569881" y="691664"/>
            <a:ext cx="8839201" cy="62170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Каракол</a:t>
            </a:r>
            <a:endParaRPr lang="ru-RU" sz="2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1. </a:t>
            </a:r>
            <a:r>
              <a:rPr lang="ru-RU" sz="2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Партия "</a:t>
            </a:r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Табылга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" </a:t>
            </a:r>
            <a:r>
              <a:rPr lang="ru-RU" sz="2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--------------</a:t>
            </a:r>
            <a:r>
              <a:rPr lang="en-US" sz="2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--- </a:t>
            </a:r>
            <a:r>
              <a:rPr lang="ru-RU" sz="2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28%</a:t>
            </a:r>
            <a:endParaRPr lang="ru-RU" sz="2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2.  </a:t>
            </a:r>
            <a:r>
              <a:rPr lang="ru-RU" sz="2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СДПК </a:t>
            </a:r>
            <a:r>
              <a:rPr lang="ru-RU" sz="2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--------------------------------- 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14</a:t>
            </a:r>
            <a:r>
              <a:rPr lang="ru-RU" sz="2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%</a:t>
            </a:r>
            <a:endParaRPr lang="ru-RU" sz="2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3.  </a:t>
            </a:r>
            <a:r>
              <a:rPr lang="ru-RU" sz="2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"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Кыргызстан" </a:t>
            </a:r>
            <a:r>
              <a:rPr lang="ru-RU" sz="2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-----------------------</a:t>
            </a:r>
            <a:r>
              <a:rPr lang="ru-RU" sz="2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10%</a:t>
            </a:r>
            <a:endParaRPr lang="ru-RU" sz="2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4.  </a:t>
            </a:r>
            <a:r>
              <a:rPr lang="ru-RU" sz="2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"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Республика-</a:t>
            </a:r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Ата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Журт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" </a:t>
            </a:r>
            <a:r>
              <a:rPr lang="ru-RU" sz="2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------------ 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r>
              <a:rPr lang="ru-RU" sz="2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%</a:t>
            </a:r>
            <a:endParaRPr lang="ru-RU" sz="2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Aft>
                <a:spcPts val="1200"/>
              </a:spcAft>
            </a:pP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5.  </a:t>
            </a:r>
            <a:r>
              <a:rPr lang="ru-RU" sz="2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"</a:t>
            </a:r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Онугуу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-Прогресс" </a:t>
            </a:r>
            <a:r>
              <a:rPr lang="ru-RU" sz="2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------------------ </a:t>
            </a:r>
            <a:r>
              <a:rPr lang="ru-RU" sz="2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8%</a:t>
            </a:r>
          </a:p>
          <a:p>
            <a:r>
              <a:rPr lang="ru-RU" sz="21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Токмок</a:t>
            </a:r>
            <a:endParaRPr lang="ru-RU" sz="2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1. </a:t>
            </a:r>
            <a:r>
              <a:rPr lang="ru-RU" sz="2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СДПК </a:t>
            </a:r>
            <a:r>
              <a:rPr lang="ru-RU" sz="2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----------------------------------</a:t>
            </a:r>
            <a:r>
              <a:rPr lang="ru-RU" sz="2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37%</a:t>
            </a:r>
          </a:p>
          <a:p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sz="2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"Кыргызстан" </a:t>
            </a:r>
            <a:r>
              <a:rPr lang="ru-RU" sz="2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------------------------</a:t>
            </a:r>
            <a:r>
              <a:rPr lang="ru-RU" sz="2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20%</a:t>
            </a:r>
          </a:p>
          <a:p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sz="2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"Справедливость и развитие» </a:t>
            </a:r>
            <a:r>
              <a:rPr lang="ru-RU" sz="2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----</a:t>
            </a:r>
            <a:r>
              <a:rPr lang="ru-RU" sz="2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12%</a:t>
            </a:r>
          </a:p>
          <a:p>
            <a:pPr>
              <a:spcAft>
                <a:spcPts val="1200"/>
              </a:spcAft>
            </a:pP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4. </a:t>
            </a:r>
            <a:r>
              <a:rPr lang="ru-RU" sz="2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"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Республика - </a:t>
            </a:r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Ата-Журт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" </a:t>
            </a:r>
            <a:r>
              <a:rPr lang="ru-RU" sz="2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---------- </a:t>
            </a:r>
            <a:r>
              <a:rPr lang="en-US" sz="2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ru-RU" sz="2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0%</a:t>
            </a:r>
          </a:p>
          <a:p>
            <a:r>
              <a:rPr lang="ru-RU" sz="2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Ош</a:t>
            </a:r>
            <a:endParaRPr lang="ru-RU" sz="2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  СДПК </a:t>
            </a:r>
            <a:r>
              <a:rPr lang="ru-RU" sz="2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--------------------------------- 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%</a:t>
            </a:r>
          </a:p>
          <a:p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  "Кыргызстан" </a:t>
            </a:r>
            <a:r>
              <a:rPr lang="ru-RU" sz="2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---------------</a:t>
            </a:r>
            <a:r>
              <a:rPr lang="en-US" sz="2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----</a:t>
            </a:r>
            <a:r>
              <a:rPr lang="ru-RU" sz="2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---- </a:t>
            </a:r>
            <a:r>
              <a:rPr lang="ru-RU" sz="2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15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%</a:t>
            </a:r>
          </a:p>
          <a:p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  "</a:t>
            </a:r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Мекеним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Кыргызстан" </a:t>
            </a:r>
            <a:r>
              <a:rPr lang="ru-RU" sz="2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----------</a:t>
            </a:r>
            <a:r>
              <a:rPr lang="en-US" sz="2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11%</a:t>
            </a:r>
          </a:p>
          <a:p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  "Республика - </a:t>
            </a:r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Ата-Журт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" </a:t>
            </a:r>
            <a:r>
              <a:rPr lang="ru-RU" sz="2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----------  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9%</a:t>
            </a:r>
          </a:p>
          <a:p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  "</a:t>
            </a:r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Бир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Бол" </a:t>
            </a:r>
            <a:r>
              <a:rPr lang="ru-RU" sz="2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------------------------------ </a:t>
            </a:r>
            <a:r>
              <a:rPr lang="ru-RU" sz="2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%</a:t>
            </a:r>
          </a:p>
          <a:p>
            <a:pPr>
              <a:spcAft>
                <a:spcPts val="1200"/>
              </a:spcAft>
            </a:pP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6.  "</a:t>
            </a:r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Онугуу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-Прогресс" </a:t>
            </a:r>
            <a:r>
              <a:rPr lang="ru-RU" sz="2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------------------</a:t>
            </a:r>
            <a:r>
              <a:rPr lang="ru-RU" sz="2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r>
              <a:rPr lang="ru-RU" sz="2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%</a:t>
            </a:r>
            <a:endParaRPr lang="ru-RU" sz="2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950081" y="725590"/>
            <a:ext cx="6096000" cy="589392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Кемин</a:t>
            </a:r>
            <a:endParaRPr lang="ru-RU" sz="2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1. </a:t>
            </a:r>
            <a:r>
              <a:rPr lang="ru-RU" sz="2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СДПК </a:t>
            </a:r>
            <a:r>
              <a:rPr lang="ru-RU" sz="2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-------------------------------</a:t>
            </a:r>
            <a:r>
              <a:rPr lang="ru-RU" sz="2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36</a:t>
            </a:r>
            <a:r>
              <a:rPr lang="ru-RU" sz="2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%</a:t>
            </a:r>
            <a:endParaRPr lang="ru-RU" sz="2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sz="2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"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Республика - </a:t>
            </a:r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Ата-Журт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" </a:t>
            </a:r>
            <a:r>
              <a:rPr lang="ru-RU" sz="2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-------</a:t>
            </a:r>
            <a:r>
              <a:rPr lang="ru-RU" sz="2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17%</a:t>
            </a:r>
            <a:endParaRPr lang="ru-RU" sz="2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sz="2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"</a:t>
            </a:r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Замандаш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"</a:t>
            </a:r>
            <a:r>
              <a:rPr lang="ru-RU" sz="2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------------------------ </a:t>
            </a:r>
            <a:r>
              <a:rPr lang="ru-RU" sz="2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10%</a:t>
            </a:r>
            <a:endParaRPr lang="ru-RU" sz="2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4. </a:t>
            </a:r>
            <a:r>
              <a:rPr lang="ru-RU" sz="2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"</a:t>
            </a:r>
            <a:r>
              <a:rPr lang="ru-RU" sz="2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Онугуу</a:t>
            </a:r>
            <a:r>
              <a:rPr lang="ru-RU" sz="2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-Прогресс" </a:t>
            </a:r>
            <a:r>
              <a:rPr lang="ru-RU" sz="2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--------------  </a:t>
            </a:r>
            <a:r>
              <a:rPr lang="ru-RU" sz="2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8%</a:t>
            </a:r>
            <a:endParaRPr lang="ru-RU" sz="2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Aft>
                <a:spcPts val="1200"/>
              </a:spcAft>
            </a:pP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5.  </a:t>
            </a:r>
            <a:r>
              <a:rPr lang="ru-RU" sz="2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партия 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"</a:t>
            </a:r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Улуу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Кыргызстан" </a:t>
            </a:r>
            <a:r>
              <a:rPr lang="ru-RU" sz="2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----- </a:t>
            </a:r>
            <a:r>
              <a:rPr lang="ru-RU" sz="2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8%</a:t>
            </a:r>
          </a:p>
          <a:p>
            <a:r>
              <a:rPr lang="ru-RU" sz="21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Майлуу</a:t>
            </a:r>
            <a:r>
              <a:rPr lang="ru-RU" sz="2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1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Суу</a:t>
            </a:r>
            <a:endParaRPr lang="ru-RU" sz="2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 «Республика </a:t>
            </a:r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Ата-Журт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ru-RU" sz="2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--------- 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40%</a:t>
            </a:r>
          </a:p>
          <a:p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 СДПК </a:t>
            </a:r>
            <a:r>
              <a:rPr lang="ru-RU" sz="2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-------------------------------- 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38%</a:t>
            </a:r>
          </a:p>
          <a:p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 "</a:t>
            </a:r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Онугуу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-Прогресс" </a:t>
            </a:r>
            <a:r>
              <a:rPr lang="ru-RU" sz="2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--------------- 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10%</a:t>
            </a:r>
          </a:p>
          <a:p>
            <a:pPr>
              <a:spcAft>
                <a:spcPts val="1200"/>
              </a:spcAft>
            </a:pP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 "</a:t>
            </a:r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Ата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Мекен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" </a:t>
            </a:r>
            <a:r>
              <a:rPr lang="ru-RU" sz="2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------------------------ </a:t>
            </a:r>
            <a:r>
              <a:rPr lang="ru-RU" sz="2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8%</a:t>
            </a:r>
          </a:p>
          <a:p>
            <a:r>
              <a:rPr lang="ru-RU" sz="21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Балыкчы</a:t>
            </a:r>
            <a:endParaRPr lang="ru-RU" sz="2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  "</a:t>
            </a:r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Замандаш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" </a:t>
            </a:r>
            <a:r>
              <a:rPr lang="ru-RU" sz="2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------------------------- </a:t>
            </a:r>
            <a:r>
              <a:rPr lang="ru-RU" sz="2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20%</a:t>
            </a:r>
            <a:endParaRPr lang="ru-RU" sz="2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  "Кыргызстан" </a:t>
            </a:r>
            <a:r>
              <a:rPr lang="ru-RU" sz="2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----------------------</a:t>
            </a:r>
            <a:r>
              <a:rPr lang="ru-RU" sz="2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13%</a:t>
            </a:r>
            <a:endParaRPr lang="ru-RU" sz="2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 "Республика - </a:t>
            </a:r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Ата-Журт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" </a:t>
            </a:r>
            <a:r>
              <a:rPr lang="ru-RU" sz="2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--------</a:t>
            </a:r>
            <a:r>
              <a:rPr lang="ru-RU" sz="2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11%</a:t>
            </a:r>
            <a:endParaRPr lang="ru-RU" sz="2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 СДПК </a:t>
            </a:r>
            <a:r>
              <a:rPr lang="ru-RU" sz="2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--------------------------------</a:t>
            </a:r>
            <a:r>
              <a:rPr lang="en-US" sz="2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11%</a:t>
            </a:r>
            <a:endParaRPr lang="ru-RU" sz="2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  "</a:t>
            </a:r>
            <a:r>
              <a:rPr lang="ru-RU" sz="2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Онугуу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-Прогресс" </a:t>
            </a:r>
            <a:r>
              <a:rPr lang="ru-RU" sz="2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----------------- </a:t>
            </a:r>
            <a:r>
              <a:rPr lang="ru-RU" sz="2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9%</a:t>
            </a:r>
            <a:endParaRPr lang="ru-RU" sz="2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A875FA-E23E-493E-82BF-22ACC41E858C}" type="slidenum">
              <a:rPr lang="ru-RU" smtClean="0"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7803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Прямоугольник 31"/>
          <p:cNvSpPr/>
          <p:nvPr/>
        </p:nvSpPr>
        <p:spPr>
          <a:xfrm>
            <a:off x="0" y="0"/>
            <a:ext cx="12192000" cy="772510"/>
          </a:xfrm>
          <a:prstGeom prst="rect">
            <a:avLst/>
          </a:prstGeom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177896" y="91006"/>
            <a:ext cx="10393994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Выборы в местные </a:t>
            </a:r>
            <a:r>
              <a:rPr lang="ru-RU" sz="2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кенеши</a:t>
            </a:r>
            <a:r>
              <a:rPr lang="ru-RU" sz="2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11 декабря 2016 года</a:t>
            </a:r>
            <a:endParaRPr lang="ru-RU" sz="2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4" name="Рисунок 3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949" y="137241"/>
            <a:ext cx="711998" cy="522606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624084" y="1331623"/>
            <a:ext cx="9947805" cy="49244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600"/>
              </a:spcAft>
              <a:tabLst>
                <a:tab pos="180340" algn="l"/>
              </a:tabLst>
            </a:pPr>
            <a:r>
              <a:rPr lang="ru-RU" sz="2400" dirty="0" smtClean="0">
                <a:latin typeface="Times New Roman" pitchFamily="18" charset="0"/>
                <a:ea typeface="Calibri"/>
                <a:cs typeface="Times New Roman" pitchFamily="18" charset="0"/>
              </a:rPr>
              <a:t>Количество </a:t>
            </a:r>
            <a:r>
              <a:rPr lang="ru-RU" sz="2400" dirty="0">
                <a:latin typeface="Times New Roman" pitchFamily="18" charset="0"/>
                <a:ea typeface="Calibri"/>
                <a:cs typeface="Times New Roman" pitchFamily="18" charset="0"/>
              </a:rPr>
              <a:t>городских </a:t>
            </a:r>
            <a:r>
              <a:rPr lang="ru-RU" sz="2400" dirty="0" err="1" smtClean="0">
                <a:latin typeface="Times New Roman" pitchFamily="18" charset="0"/>
                <a:ea typeface="Calibri"/>
                <a:cs typeface="Times New Roman" pitchFamily="18" charset="0"/>
              </a:rPr>
              <a:t>кенешей</a:t>
            </a:r>
            <a:r>
              <a:rPr lang="en-US" sz="240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--------</a:t>
            </a:r>
            <a:r>
              <a:rPr lang="ru-RU" sz="240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-</a:t>
            </a:r>
            <a:r>
              <a:rPr lang="en-US" sz="240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-------------------------------------------</a:t>
            </a:r>
            <a:r>
              <a:rPr lang="ru-RU" sz="240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ru-RU" sz="2400" b="1" i="1" dirty="0" smtClean="0">
                <a:latin typeface="Times New Roman" pitchFamily="18" charset="0"/>
                <a:ea typeface="Calibri"/>
                <a:cs typeface="Times New Roman" pitchFamily="18" charset="0"/>
              </a:rPr>
              <a:t>21</a:t>
            </a:r>
            <a:endParaRPr lang="ru-RU" sz="2400" b="1" i="1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algn="just">
              <a:spcAft>
                <a:spcPts val="600"/>
              </a:spcAft>
              <a:tabLst>
                <a:tab pos="180340" algn="l"/>
              </a:tabLst>
            </a:pPr>
            <a:r>
              <a:rPr lang="ru-RU" sz="2400" dirty="0" smtClean="0">
                <a:latin typeface="Times New Roman" pitchFamily="18" charset="0"/>
                <a:ea typeface="Calibri"/>
                <a:cs typeface="Times New Roman" pitchFamily="18" charset="0"/>
              </a:rPr>
              <a:t>Количество </a:t>
            </a:r>
            <a:r>
              <a:rPr lang="ru-RU" sz="2400" dirty="0" err="1" smtClean="0">
                <a:latin typeface="Times New Roman" pitchFamily="18" charset="0"/>
                <a:ea typeface="Calibri"/>
                <a:cs typeface="Times New Roman" pitchFamily="18" charset="0"/>
              </a:rPr>
              <a:t>айылных</a:t>
            </a:r>
            <a:r>
              <a:rPr lang="ru-RU" sz="2400" dirty="0" smtClean="0"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ea typeface="Calibri"/>
                <a:cs typeface="Times New Roman" pitchFamily="18" charset="0"/>
              </a:rPr>
              <a:t>кенешей</a:t>
            </a:r>
            <a:r>
              <a:rPr lang="en-US" sz="240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-----------------------------</a:t>
            </a:r>
            <a:r>
              <a:rPr lang="ru-RU" sz="240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-</a:t>
            </a:r>
            <a:r>
              <a:rPr lang="en-US" sz="240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---------------------</a:t>
            </a:r>
            <a:r>
              <a:rPr lang="ru-RU" sz="240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ru-RU" sz="2400" b="1" i="1" dirty="0" smtClean="0">
                <a:latin typeface="Times New Roman" pitchFamily="18" charset="0"/>
                <a:ea typeface="Calibri"/>
                <a:cs typeface="Times New Roman" pitchFamily="18" charset="0"/>
              </a:rPr>
              <a:t>384</a:t>
            </a:r>
          </a:p>
          <a:p>
            <a:pPr algn="just">
              <a:spcAft>
                <a:spcPts val="600"/>
              </a:spcAft>
              <a:tabLst>
                <a:tab pos="180340" algn="l"/>
              </a:tabLst>
            </a:pPr>
            <a:r>
              <a:rPr lang="ru-RU" sz="2400" dirty="0" smtClean="0">
                <a:latin typeface="Times New Roman" pitchFamily="18" charset="0"/>
                <a:ea typeface="Calibri"/>
                <a:cs typeface="Times New Roman" pitchFamily="18" charset="0"/>
              </a:rPr>
              <a:t>Количество </a:t>
            </a:r>
            <a:r>
              <a:rPr lang="ru-RU" sz="2400" dirty="0">
                <a:latin typeface="Times New Roman" pitchFamily="18" charset="0"/>
                <a:ea typeface="Calibri"/>
                <a:cs typeface="Times New Roman" pitchFamily="18" charset="0"/>
              </a:rPr>
              <a:t>округов</a:t>
            </a:r>
            <a:r>
              <a:rPr lang="ru-RU" sz="2400" b="1" dirty="0"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--------------------------------------------------------------</a:t>
            </a:r>
            <a:r>
              <a:rPr lang="ru-RU" sz="240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ru-RU" sz="2400" b="1" i="1" dirty="0" smtClean="0">
                <a:latin typeface="Times New Roman" pitchFamily="18" charset="0"/>
                <a:ea typeface="Calibri"/>
                <a:cs typeface="Times New Roman" pitchFamily="18" charset="0"/>
              </a:rPr>
              <a:t>1221</a:t>
            </a:r>
          </a:p>
          <a:p>
            <a:pPr algn="just">
              <a:spcAft>
                <a:spcPts val="600"/>
              </a:spcAft>
              <a:tabLst>
                <a:tab pos="180340" algn="l"/>
              </a:tabLst>
            </a:pPr>
            <a:r>
              <a:rPr lang="ru-RU" sz="2400" dirty="0">
                <a:latin typeface="Times New Roman" pitchFamily="18" charset="0"/>
                <a:ea typeface="Calibri"/>
                <a:cs typeface="Times New Roman" pitchFamily="18" charset="0"/>
              </a:rPr>
              <a:t>Количество избирательных участков</a:t>
            </a:r>
            <a:r>
              <a:rPr lang="ru-RU" sz="2400" b="1" dirty="0"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-----------------------------------------</a:t>
            </a:r>
            <a:r>
              <a:rPr lang="ru-RU" sz="240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ru-RU" sz="2400" b="1" i="1" dirty="0">
                <a:latin typeface="Times New Roman" pitchFamily="18" charset="0"/>
                <a:ea typeface="Calibri"/>
                <a:cs typeface="Times New Roman" pitchFamily="18" charset="0"/>
              </a:rPr>
              <a:t>1902 </a:t>
            </a:r>
          </a:p>
          <a:p>
            <a:pPr algn="just">
              <a:spcAft>
                <a:spcPts val="600"/>
              </a:spcAft>
              <a:tabLst>
                <a:tab pos="180340" algn="l"/>
              </a:tabLst>
            </a:pPr>
            <a:r>
              <a:rPr lang="ru-RU" sz="2400" dirty="0" smtClean="0">
                <a:latin typeface="Times New Roman" pitchFamily="18" charset="0"/>
                <a:ea typeface="Calibri"/>
                <a:cs typeface="Times New Roman" pitchFamily="18" charset="0"/>
              </a:rPr>
              <a:t>Очередные </a:t>
            </a:r>
            <a:r>
              <a:rPr lang="ru-RU" sz="2400" dirty="0">
                <a:latin typeface="Times New Roman" pitchFamily="18" charset="0"/>
                <a:ea typeface="Calibri"/>
                <a:cs typeface="Times New Roman" pitchFamily="18" charset="0"/>
              </a:rPr>
              <a:t>выборы </a:t>
            </a:r>
            <a:r>
              <a:rPr lang="en-US" sz="240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---------------------------</a:t>
            </a:r>
            <a:r>
              <a:rPr lang="ru-RU" sz="240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ru-RU" sz="2400" b="1" i="1" dirty="0" smtClean="0">
                <a:latin typeface="Times New Roman" pitchFamily="18" charset="0"/>
                <a:ea typeface="Calibri"/>
                <a:cs typeface="Times New Roman" pitchFamily="18" charset="0"/>
              </a:rPr>
              <a:t>405</a:t>
            </a:r>
            <a:r>
              <a:rPr lang="ru-RU" sz="2400" dirty="0" smtClean="0"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ru-RU" sz="2400" i="1" dirty="0" smtClean="0">
                <a:latin typeface="Times New Roman" pitchFamily="18" charset="0"/>
                <a:ea typeface="Calibri"/>
                <a:cs typeface="Times New Roman" pitchFamily="18" charset="0"/>
              </a:rPr>
              <a:t>(айылных-384, городских-21)</a:t>
            </a:r>
          </a:p>
          <a:p>
            <a:pPr algn="just">
              <a:spcAft>
                <a:spcPts val="600"/>
              </a:spcAft>
              <a:tabLst>
                <a:tab pos="180340" algn="l"/>
              </a:tabLst>
            </a:pPr>
            <a:r>
              <a:rPr lang="ru-RU" sz="2400" dirty="0" smtClean="0">
                <a:latin typeface="Times New Roman" pitchFamily="18" charset="0"/>
                <a:ea typeface="Calibri"/>
                <a:cs typeface="Times New Roman" pitchFamily="18" charset="0"/>
              </a:rPr>
              <a:t>Досрочные выборы </a:t>
            </a:r>
            <a:r>
              <a:rPr lang="en-US" sz="240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----------------------------------</a:t>
            </a:r>
            <a:r>
              <a:rPr lang="ru-RU" sz="2400" dirty="0" smtClean="0"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ru-RU" sz="2400" b="1" i="1" dirty="0" smtClean="0">
                <a:latin typeface="Times New Roman" pitchFamily="18" charset="0"/>
                <a:ea typeface="Calibri"/>
                <a:cs typeface="Times New Roman" pitchFamily="18" charset="0"/>
              </a:rPr>
              <a:t>6  </a:t>
            </a:r>
            <a:r>
              <a:rPr lang="ru-RU" sz="2400" i="1" dirty="0" smtClean="0">
                <a:latin typeface="Times New Roman" pitchFamily="18" charset="0"/>
                <a:ea typeface="Calibri"/>
                <a:cs typeface="Times New Roman" pitchFamily="18" charset="0"/>
              </a:rPr>
              <a:t>(айылных-5, городских-1)</a:t>
            </a:r>
            <a:endParaRPr lang="ru-RU" sz="2400" b="1" i="1" dirty="0" smtClean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algn="just">
              <a:spcAft>
                <a:spcPts val="600"/>
              </a:spcAft>
              <a:tabLst>
                <a:tab pos="180340" algn="l"/>
              </a:tabLst>
            </a:pPr>
            <a:r>
              <a:rPr lang="ru-RU" sz="2400" dirty="0" smtClean="0">
                <a:latin typeface="Times New Roman" pitchFamily="18" charset="0"/>
                <a:ea typeface="Calibri"/>
                <a:cs typeface="Times New Roman" pitchFamily="18" charset="0"/>
              </a:rPr>
              <a:t>Количество мандатов </a:t>
            </a:r>
            <a:r>
              <a:rPr lang="en-US" sz="240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--------------------</a:t>
            </a:r>
            <a:r>
              <a:rPr lang="ru-RU" sz="2400" dirty="0" smtClean="0"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7365 </a:t>
            </a:r>
            <a:r>
              <a:rPr lang="ru-RU" sz="2400" i="1" dirty="0">
                <a:latin typeface="Times New Roman" pitchFamily="18" charset="0"/>
                <a:ea typeface="Calibri"/>
                <a:cs typeface="Times New Roman" pitchFamily="18" charset="0"/>
              </a:rPr>
              <a:t>(</a:t>
            </a:r>
            <a:r>
              <a:rPr lang="ru-RU" sz="2400" i="1" dirty="0" smtClean="0">
                <a:latin typeface="Times New Roman" pitchFamily="18" charset="0"/>
                <a:ea typeface="Calibri"/>
                <a:cs typeface="Times New Roman" pitchFamily="18" charset="0"/>
              </a:rPr>
              <a:t>айылных-6749, городских-616)</a:t>
            </a:r>
            <a:endParaRPr lang="ru-RU" sz="2400" b="1" i="1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algn="just">
              <a:spcAft>
                <a:spcPts val="600"/>
              </a:spcAft>
              <a:tabLst>
                <a:tab pos="180340" algn="l"/>
              </a:tabLst>
            </a:pPr>
            <a:r>
              <a:rPr lang="ru-RU" sz="2400" dirty="0" smtClean="0">
                <a:latin typeface="Times New Roman" pitchFamily="18" charset="0"/>
                <a:ea typeface="Calibri"/>
                <a:cs typeface="Times New Roman" pitchFamily="18" charset="0"/>
              </a:rPr>
              <a:t>Количество кандидатов</a:t>
            </a:r>
            <a:r>
              <a:rPr lang="en-US" sz="2400" dirty="0" smtClean="0"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ru-RU" sz="2400" dirty="0" smtClean="0">
                <a:latin typeface="Times New Roman" pitchFamily="18" charset="0"/>
                <a:ea typeface="Calibri"/>
                <a:cs typeface="Times New Roman" pitchFamily="18" charset="0"/>
              </a:rPr>
              <a:t>в городские </a:t>
            </a:r>
            <a:r>
              <a:rPr lang="ru-RU" sz="2400" dirty="0" err="1" smtClean="0">
                <a:latin typeface="Times New Roman" pitchFamily="18" charset="0"/>
                <a:ea typeface="Calibri"/>
                <a:cs typeface="Times New Roman" pitchFamily="18" charset="0"/>
              </a:rPr>
              <a:t>кенеши</a:t>
            </a:r>
            <a:r>
              <a:rPr lang="ru-RU" sz="2400" dirty="0" smtClean="0"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en-US" sz="240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------------------------</a:t>
            </a:r>
            <a:r>
              <a:rPr lang="ru-RU" sz="2400" dirty="0" smtClean="0">
                <a:latin typeface="Times New Roman" pitchFamily="18" charset="0"/>
                <a:ea typeface="Calibri"/>
                <a:cs typeface="Times New Roman" pitchFamily="18" charset="0"/>
              </a:rPr>
              <a:t> более </a:t>
            </a:r>
            <a:r>
              <a:rPr lang="ru-RU" sz="2400" b="1" i="1" dirty="0" smtClean="0">
                <a:latin typeface="Times New Roman" pitchFamily="18" charset="0"/>
                <a:ea typeface="Calibri"/>
                <a:cs typeface="Times New Roman" pitchFamily="18" charset="0"/>
              </a:rPr>
              <a:t>7000</a:t>
            </a:r>
          </a:p>
          <a:p>
            <a:pPr algn="just">
              <a:spcAft>
                <a:spcPts val="600"/>
              </a:spcAft>
              <a:tabLst>
                <a:tab pos="180340" algn="l"/>
              </a:tabLst>
            </a:pPr>
            <a:r>
              <a:rPr lang="ru-RU" sz="2400" dirty="0">
                <a:latin typeface="Times New Roman" pitchFamily="18" charset="0"/>
                <a:ea typeface="Calibri"/>
                <a:cs typeface="Times New Roman" pitchFamily="18" charset="0"/>
              </a:rPr>
              <a:t>Зарегистрировано политических партий </a:t>
            </a:r>
            <a:r>
              <a:rPr lang="en-US" sz="2400" b="1" dirty="0">
                <a:latin typeface="Times New Roman" pitchFamily="18" charset="0"/>
                <a:ea typeface="Calibri"/>
                <a:cs typeface="Times New Roman" pitchFamily="18" charset="0"/>
              </a:rPr>
              <a:t>---------------------------------------</a:t>
            </a:r>
            <a:r>
              <a:rPr lang="en-US" sz="2400" dirty="0"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ru-RU" sz="2400" b="1" i="1" dirty="0">
                <a:latin typeface="Times New Roman" pitchFamily="18" charset="0"/>
                <a:ea typeface="Calibri"/>
                <a:cs typeface="Times New Roman" pitchFamily="18" charset="0"/>
              </a:rPr>
              <a:t>35</a:t>
            </a:r>
          </a:p>
          <a:p>
            <a:pPr algn="just">
              <a:spcAft>
                <a:spcPts val="600"/>
              </a:spcAft>
              <a:tabLst>
                <a:tab pos="180340" algn="l"/>
              </a:tabLst>
            </a:pPr>
            <a:r>
              <a:rPr lang="ru-RU" sz="2400" dirty="0" smtClean="0">
                <a:latin typeface="Times New Roman" pitchFamily="18" charset="0"/>
                <a:ea typeface="Calibri"/>
                <a:cs typeface="Times New Roman" pitchFamily="18" charset="0"/>
              </a:rPr>
              <a:t>Зарегистрировано избирателей </a:t>
            </a:r>
            <a:r>
              <a:rPr lang="en-US" sz="240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------------------------------------------</a:t>
            </a:r>
            <a:r>
              <a:rPr lang="ru-RU" sz="2400" b="1" i="1" dirty="0" smtClean="0"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 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313 </a:t>
            </a:r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525 </a:t>
            </a:r>
          </a:p>
          <a:p>
            <a:pPr algn="just">
              <a:spcAft>
                <a:spcPts val="600"/>
              </a:spcAft>
              <a:tabLst>
                <a:tab pos="180340" algn="l"/>
              </a:tabLst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Явка избирателей 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---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--------------------------------------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-----------------------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44%</a:t>
            </a: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A875FA-E23E-493E-82BF-22ACC41E858C}" type="slidenum">
              <a:rPr lang="ru-RU" smtClean="0"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87383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Прямоугольник 31"/>
          <p:cNvSpPr/>
          <p:nvPr/>
        </p:nvSpPr>
        <p:spPr>
          <a:xfrm>
            <a:off x="0" y="0"/>
            <a:ext cx="12192000" cy="647453"/>
          </a:xfrm>
          <a:prstGeom prst="rect">
            <a:avLst/>
          </a:prstGeom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944947" y="77504"/>
            <a:ext cx="1101049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Рейтинг партий </a:t>
            </a:r>
            <a:r>
              <a:rPr lang="ru-RU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2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крупных </a:t>
            </a:r>
            <a:r>
              <a:rPr lang="ru-RU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городах</a:t>
            </a:r>
            <a:r>
              <a:rPr lang="en-US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итогам выборов 11 декабря </a:t>
            </a:r>
            <a:r>
              <a:rPr lang="ru-RU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 </a:t>
            </a:r>
            <a:endParaRPr lang="ru-RU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4" name="Рисунок 3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949" y="42645"/>
            <a:ext cx="711998" cy="522606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553883" y="683870"/>
            <a:ext cx="8839201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ru-RU" sz="2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Бишек</a:t>
            </a:r>
            <a:endParaRPr lang="ru-RU" sz="2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fontAlgn="base">
              <a:buFont typeface="+mj-lt"/>
              <a:buAutoNum type="arabicPeriod"/>
            </a:pP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СДПК </a:t>
            </a: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-------------------------------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26%</a:t>
            </a:r>
          </a:p>
          <a:p>
            <a:pPr marL="457200" indent="-457200" fontAlgn="base">
              <a:buFontTx/>
              <a:buAutoNum type="arabicPeriod"/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"Республика -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Ата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Журт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" </a:t>
            </a: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-------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25% </a:t>
            </a:r>
          </a:p>
          <a:p>
            <a:pPr marL="457200" indent="-457200" fontAlgn="base">
              <a:buFontTx/>
              <a:buAutoNum type="arabicPeriod"/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"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Онугуу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-Прогресс" </a:t>
            </a: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--------------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16%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fontAlgn="base">
              <a:buFontTx/>
              <a:buAutoNum type="arabicPeriod"/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"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Мекеним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Кыргызстан" </a:t>
            </a: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---------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13%</a:t>
            </a:r>
          </a:p>
          <a:p>
            <a:pPr marL="457200" indent="-457200" fontAlgn="base">
              <a:buFontTx/>
              <a:buAutoNum type="arabicPeriod"/>
            </a:pP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"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Кыргызстан" </a:t>
            </a: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---------------------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10%   </a:t>
            </a:r>
            <a:endParaRPr lang="ru-RU" sz="2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/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Талас</a:t>
            </a:r>
            <a:endParaRPr lang="ru-RU" sz="2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/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    СДПК </a:t>
            </a: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-------------------------------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47%  </a:t>
            </a:r>
          </a:p>
          <a:p>
            <a:pPr fontAlgn="base"/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   "Республика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Ата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Журт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" </a:t>
            </a: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--------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47% </a:t>
            </a:r>
            <a:endPara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/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   "Кыргызстан» </a:t>
            </a: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--------------------- 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23% </a:t>
            </a:r>
          </a:p>
          <a:p>
            <a:pPr fontAlgn="base"/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    "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Мекеним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Кыргызстан" </a:t>
            </a: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---------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14%</a:t>
            </a:r>
          </a:p>
          <a:p>
            <a:pPr marL="457200" indent="-457200" fontAlgn="base">
              <a:buAutoNum type="arabicPeriod" startAt="5"/>
            </a:pP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"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Айкол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" </a:t>
            </a: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-----------------------------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14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%</a:t>
            </a:r>
          </a:p>
          <a:p>
            <a:pPr fontAlgn="base"/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Нарын</a:t>
            </a:r>
          </a:p>
          <a:p>
            <a:pPr fontAlgn="base"/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СДПК 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--------------------</a:t>
            </a:r>
            <a:r>
              <a:rPr lang="en-US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----------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38%</a:t>
            </a:r>
          </a:p>
          <a:p>
            <a:pPr fontAlgn="base"/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"Ала-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Тоо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Ынтымагы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" </a:t>
            </a: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------------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19%</a:t>
            </a:r>
          </a:p>
          <a:p>
            <a:pPr fontAlgn="base"/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 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"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Республика-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Ата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Журт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" </a:t>
            </a: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---------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16%</a:t>
            </a:r>
          </a:p>
          <a:p>
            <a:pPr fontAlgn="base"/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"Кыргызстан" </a:t>
            </a: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---------------------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12%</a:t>
            </a:r>
          </a:p>
          <a:p>
            <a:pPr marL="457200" indent="-457200" fontAlgn="base">
              <a:buAutoNum type="arabicPeriod" startAt="5"/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"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Онугуу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-Прогресс" </a:t>
            </a: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---------------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12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%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6924933" y="682508"/>
            <a:ext cx="6096000" cy="5847755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base"/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Джалал-Абад</a:t>
            </a:r>
            <a:endParaRPr lang="ru-RU" sz="2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fontAlgn="base">
              <a:buAutoNum type="arabicPeriod"/>
            </a:pP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СДПК </a:t>
            </a: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------------------------------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33%</a:t>
            </a:r>
          </a:p>
          <a:p>
            <a:pPr marL="457200" indent="-457200" fontAlgn="base">
              <a:buFontTx/>
              <a:buAutoNum type="arabicPeriod"/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"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Онугуу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-Прогресс" </a:t>
            </a: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-------------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25%</a:t>
            </a:r>
          </a:p>
          <a:p>
            <a:pPr marL="457200" indent="-457200" fontAlgn="base">
              <a:buFontTx/>
              <a:buAutoNum type="arabicPeriod"/>
            </a:pP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"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Кыргызстан" </a:t>
            </a: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--------------------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15% 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fontAlgn="base">
              <a:buFontTx/>
              <a:buAutoNum type="arabicPeriod"/>
            </a:pP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Ата-Журт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----------------------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13%</a:t>
            </a:r>
            <a:endParaRPr lang="ru-RU" sz="2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fontAlgn="base">
              <a:buFontTx/>
              <a:buAutoNum type="arabicPeriod"/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"Республика -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Ата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Журт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" </a:t>
            </a: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-------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% 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/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Баткен</a:t>
            </a:r>
            <a:endParaRPr lang="ru-RU" sz="2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/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 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СДПК </a:t>
            </a: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------------------------------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38%</a:t>
            </a:r>
          </a:p>
          <a:p>
            <a:pPr fontAlgn="base"/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"Жаны-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Доор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"</a:t>
            </a: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---------------------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22%</a:t>
            </a:r>
          </a:p>
          <a:p>
            <a:pPr fontAlgn="base"/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"Кыргызстан" </a:t>
            </a: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--------------------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12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% </a:t>
            </a:r>
          </a:p>
          <a:p>
            <a:pPr fontAlgn="base"/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"Республика -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Ата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Журт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" </a:t>
            </a: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------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12% </a:t>
            </a:r>
          </a:p>
          <a:p>
            <a:pPr fontAlgn="base"/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 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"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Онугуу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-Прогресс" </a:t>
            </a: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-------------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12%</a:t>
            </a:r>
          </a:p>
          <a:p>
            <a:pPr fontAlgn="base"/>
            <a:r>
              <a:rPr lang="ru-RU" sz="2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Узген</a:t>
            </a:r>
            <a:endParaRPr lang="ru-RU" sz="2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fontAlgn="base">
              <a:buAutoNum type="arabicPeriod"/>
            </a:pP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СДПК 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--------------------</a:t>
            </a:r>
            <a:r>
              <a:rPr lang="en-US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---------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41%</a:t>
            </a:r>
          </a:p>
          <a:p>
            <a:pPr marL="457200" indent="-457200" fontAlgn="base">
              <a:buFontTx/>
              <a:buAutoNum type="arabicPeriod"/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"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Онугуу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-Прогресс" </a:t>
            </a: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------------- 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35%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fontAlgn="base">
              <a:buFontTx/>
              <a:buAutoNum type="arabicPeriod"/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"Кыргызстан" </a:t>
            </a: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--------------------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12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%</a:t>
            </a:r>
          </a:p>
          <a:p>
            <a:pPr marL="457200" indent="-457200" fontAlgn="base">
              <a:buFontTx/>
              <a:buAutoNum type="arabicPeriod"/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"Республика-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Ата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Журт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" </a:t>
            </a: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--------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16%  </a:t>
            </a:r>
            <a:endParaRPr lang="ru-RU" sz="22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A875FA-E23E-493E-82BF-22ACC41E858C}" type="slidenum">
              <a:rPr lang="ru-RU" smtClean="0"/>
              <a:t>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194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Прямоугольник 31"/>
          <p:cNvSpPr/>
          <p:nvPr/>
        </p:nvSpPr>
        <p:spPr>
          <a:xfrm>
            <a:off x="0" y="-218368"/>
            <a:ext cx="12192000" cy="882736"/>
          </a:xfrm>
          <a:prstGeom prst="rect">
            <a:avLst/>
          </a:prstGeom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</a:t>
            </a: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Рейтинг</a:t>
            </a:r>
            <a:r>
              <a:rPr lang="en-US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парламентских  партий в городах по итогам выборов</a:t>
            </a:r>
            <a:endParaRPr lang="en-US" sz="2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27 марта и  11 декабря в позициях </a:t>
            </a:r>
            <a:r>
              <a:rPr lang="en-US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 1 </a:t>
            </a:r>
            <a:r>
              <a:rPr lang="en-US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 </a:t>
            </a:r>
            <a:r>
              <a:rPr lang="en-US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en-US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место </a:t>
            </a:r>
            <a:r>
              <a:rPr lang="en-US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(27 городских </a:t>
            </a:r>
            <a:r>
              <a:rPr lang="ru-RU" sz="22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кенеша</a:t>
            </a:r>
            <a:r>
              <a:rPr lang="ru-RU" sz="2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endParaRPr lang="ru-RU" sz="22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7059251" y="787200"/>
            <a:ext cx="11010492" cy="58785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«Республика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Ата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Журт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/>
            <a:endParaRPr lang="ru-RU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/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/>
            <a:endParaRPr lang="ru-RU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/>
            <a:endParaRPr lang="ru-RU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/>
            <a:endParaRPr lang="ru-RU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/>
            <a:endParaRPr lang="ru-RU" sz="1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«Кыргызстан» 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/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/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/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/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/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/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/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«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Бир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Бол» 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/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/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/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/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4" name="Рисунок 3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948" y="27953"/>
            <a:ext cx="711998" cy="522606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610437" y="665046"/>
            <a:ext cx="11000110" cy="67864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СДПК 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/>
            <a:endParaRPr lang="ru-RU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/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/>
            <a:endParaRPr lang="ru-RU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/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/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/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</a:p>
          <a:p>
            <a:pPr fontAlgn="base">
              <a:spcAft>
                <a:spcPts val="1000"/>
              </a:spcAft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«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Онугуу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Прогресс» </a:t>
            </a:r>
          </a:p>
          <a:p>
            <a:pPr fontAlgn="base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</a:p>
          <a:p>
            <a:pPr fontAlgn="base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</a:p>
          <a:p>
            <a:pPr fontAlgn="base"/>
            <a:endParaRPr lang="ru-RU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/>
            <a:endParaRPr lang="ru-RU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/>
            <a:endParaRPr lang="ru-RU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/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</a:t>
            </a:r>
          </a:p>
          <a:p>
            <a:pPr fontAlgn="base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</a:t>
            </a:r>
          </a:p>
          <a:p>
            <a:pPr fontAlgn="base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«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Ата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Мекен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</a:p>
          <a:p>
            <a:pPr fontAlgn="base"/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/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/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fontAlgn="base">
              <a:buFontTx/>
              <a:buAutoNum type="arabicPeriod"/>
            </a:pP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fontAlgn="base">
              <a:buFontTx/>
              <a:buAutoNum type="arabicPeriod"/>
            </a:pPr>
            <a:endParaRPr lang="ru-RU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A875FA-E23E-493E-82BF-22ACC41E858C}" type="slidenum">
              <a:rPr lang="ru-RU" smtClean="0"/>
              <a:t>20</a:t>
            </a:fld>
            <a:endParaRPr lang="ru-RU"/>
          </a:p>
        </p:txBody>
      </p:sp>
      <p:graphicFrame>
        <p:nvGraphicFramePr>
          <p:cNvPr id="12" name="Таблица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88562079"/>
              </p:ext>
            </p:extLst>
          </p:nvPr>
        </p:nvGraphicFramePr>
        <p:xfrm>
          <a:off x="2074460" y="968668"/>
          <a:ext cx="3193575" cy="182879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39179"/>
                <a:gridCol w="1554396"/>
              </a:tblGrid>
              <a:tr h="53932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Занимаемое место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Количество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горкенеша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15543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6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</a:t>
                      </a: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15543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6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ru-RU" sz="16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16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15543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6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ru-RU" sz="16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6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33528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16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ru-RU" sz="16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6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graphicFrame>
        <p:nvGraphicFramePr>
          <p:cNvPr id="21" name="Таблица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35568439"/>
              </p:ext>
            </p:extLst>
          </p:nvPr>
        </p:nvGraphicFramePr>
        <p:xfrm>
          <a:off x="7112844" y="1094096"/>
          <a:ext cx="3248167" cy="18108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46671"/>
                <a:gridCol w="1701496"/>
              </a:tblGrid>
              <a:tr h="53932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Занимаемое место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Количество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горкенеша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15543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6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</a:t>
                      </a:r>
                      <a:endParaRPr lang="ru-RU" sz="16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15543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6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ru-RU" sz="16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  <a:endParaRPr lang="ru-RU" sz="16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15543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6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ru-RU" sz="16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lang="ru-RU" sz="16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15543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16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ru-RU" sz="16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lang="ru-RU" sz="16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graphicFrame>
        <p:nvGraphicFramePr>
          <p:cNvPr id="24" name="Таблица 2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6445313"/>
              </p:ext>
            </p:extLst>
          </p:nvPr>
        </p:nvGraphicFramePr>
        <p:xfrm>
          <a:off x="7114326" y="3207484"/>
          <a:ext cx="3298916" cy="19283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96973"/>
                <a:gridCol w="1601943"/>
              </a:tblGrid>
              <a:tr h="617206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Занимаемое место</a:t>
                      </a:r>
                      <a:endParaRPr lang="ru-RU" sz="18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Количество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горкенеша</a:t>
                      </a:r>
                      <a:endParaRPr lang="ru-RU" sz="18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</a:tr>
              <a:tr h="33494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6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b="1" dirty="0" smtClean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4</a:t>
                      </a:r>
                      <a:endParaRPr lang="ru-RU" sz="16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</a:tr>
              <a:tr h="33494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b="1" dirty="0" smtClean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7</a:t>
                      </a:r>
                      <a:endParaRPr lang="ru-RU" sz="16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</a:tr>
              <a:tr h="32061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16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b="1" dirty="0" smtClean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2</a:t>
                      </a:r>
                      <a:endParaRPr lang="ru-RU" sz="16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</a:tr>
              <a:tr h="32061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b="1" dirty="0" smtClean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5</a:t>
                      </a:r>
                      <a:endParaRPr lang="ru-RU" sz="16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b="1" dirty="0" smtClean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4</a:t>
                      </a:r>
                      <a:endParaRPr lang="ru-RU" sz="16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</a:tr>
            </a:tbl>
          </a:graphicData>
        </a:graphic>
      </p:graphicFrame>
      <p:graphicFrame>
        <p:nvGraphicFramePr>
          <p:cNvPr id="25" name="Таблица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22021283"/>
              </p:ext>
            </p:extLst>
          </p:nvPr>
        </p:nvGraphicFramePr>
        <p:xfrm>
          <a:off x="2060821" y="3105592"/>
          <a:ext cx="3235798" cy="216712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64505"/>
                <a:gridCol w="1571293"/>
              </a:tblGrid>
              <a:tr h="53911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Занимаемое место</a:t>
                      </a:r>
                      <a:endParaRPr lang="ru-RU" sz="18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Количество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горкенеша</a:t>
                      </a:r>
                      <a:endParaRPr lang="ru-RU" sz="18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</a:tr>
              <a:tr h="31559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b="1" dirty="0" smtClean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1</a:t>
                      </a:r>
                      <a:endParaRPr lang="ru-RU" sz="16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</a:tr>
              <a:tr h="31559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b="1" dirty="0" smtClean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4</a:t>
                      </a:r>
                      <a:endParaRPr lang="ru-RU" sz="16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</a:tr>
              <a:tr h="31559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b="1" dirty="0" smtClean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4</a:t>
                      </a:r>
                      <a:endParaRPr lang="ru-RU" sz="16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</a:tr>
              <a:tr h="15779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b="1" dirty="0" smtClean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4</a:t>
                      </a:r>
                      <a:endParaRPr lang="ru-RU" sz="16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</a:tr>
              <a:tr h="15779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b="1" dirty="0" smtClean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5</a:t>
                      </a:r>
                      <a:endParaRPr lang="ru-RU" sz="16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b="1" dirty="0" smtClean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5</a:t>
                      </a:r>
                      <a:endParaRPr lang="ru-RU" sz="16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</a:tr>
            </a:tbl>
          </a:graphicData>
        </a:graphic>
      </p:graphicFrame>
      <p:graphicFrame>
        <p:nvGraphicFramePr>
          <p:cNvPr id="26" name="Таблица 2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1664510"/>
              </p:ext>
            </p:extLst>
          </p:nvPr>
        </p:nvGraphicFramePr>
        <p:xfrm>
          <a:off x="7127491" y="5411619"/>
          <a:ext cx="3285752" cy="125411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90202"/>
                <a:gridCol w="1595550"/>
              </a:tblGrid>
              <a:tr h="588556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Занимаемое место</a:t>
                      </a:r>
                      <a:endParaRPr lang="ru-RU" sz="18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Количество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горкенеша</a:t>
                      </a:r>
                      <a:endParaRPr lang="ru-RU" sz="18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</a:tr>
              <a:tr h="33277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b="1" dirty="0" smtClean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1</a:t>
                      </a:r>
                      <a:endParaRPr lang="ru-RU" sz="16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</a:tr>
              <a:tr h="33277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b="1" dirty="0" smtClean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2</a:t>
                      </a:r>
                      <a:endParaRPr lang="ru-RU" sz="16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</a:tr>
            </a:tbl>
          </a:graphicData>
        </a:graphic>
      </p:graphicFrame>
      <p:graphicFrame>
        <p:nvGraphicFramePr>
          <p:cNvPr id="27" name="Таблица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67525073"/>
              </p:ext>
            </p:extLst>
          </p:nvPr>
        </p:nvGraphicFramePr>
        <p:xfrm>
          <a:off x="2068188" y="5543455"/>
          <a:ext cx="3213496" cy="117030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3033"/>
                <a:gridCol w="1560463"/>
              </a:tblGrid>
              <a:tr h="53911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Занимаемое место</a:t>
                      </a:r>
                      <a:endParaRPr lang="ru-RU" sz="16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Количество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горкенеша</a:t>
                      </a:r>
                      <a:endParaRPr lang="ru-RU" sz="16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</a:tr>
              <a:tr h="31559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b="1" dirty="0" smtClean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1</a:t>
                      </a:r>
                      <a:endParaRPr lang="ru-RU" sz="16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</a:tr>
              <a:tr h="31559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6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b="1" dirty="0" smtClean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1</a:t>
                      </a:r>
                      <a:endParaRPr lang="ru-RU" sz="16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9525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04553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Прямоугольник 31"/>
          <p:cNvSpPr/>
          <p:nvPr/>
        </p:nvSpPr>
        <p:spPr>
          <a:xfrm>
            <a:off x="0" y="0"/>
            <a:ext cx="12192000" cy="742675"/>
          </a:xfrm>
          <a:prstGeom prst="rect">
            <a:avLst/>
          </a:prstGeom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944947" y="145744"/>
            <a:ext cx="11010492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Сравнительно показатели с выборами в местные </a:t>
            </a:r>
            <a:r>
              <a:rPr lang="ru-RU" sz="26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кенеши</a:t>
            </a:r>
            <a:r>
              <a:rPr lang="ru-RU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2012 года </a:t>
            </a:r>
          </a:p>
          <a:p>
            <a:pPr algn="ctr"/>
            <a:r>
              <a:rPr lang="ru-RU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4" name="Рисунок 3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949" y="83589"/>
            <a:ext cx="711998" cy="522606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1119116" y="827330"/>
            <a:ext cx="10836323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25 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ноября 2012 года во время выборов 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местные </a:t>
            </a:r>
            <a:r>
              <a:rPr lang="ru-RU" sz="23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кенеши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(25 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городов и 416 сельских 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округов) </a:t>
            </a:r>
            <a:r>
              <a:rPr lang="ru-RU" sz="23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СДПК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заняла первое место 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11 городах 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страны.</a:t>
            </a:r>
            <a:r>
              <a:rPr lang="ru-RU" sz="23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 в </a:t>
            </a:r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201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году (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21 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городов и 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384 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сельских округов) 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19 городах.</a:t>
            </a:r>
          </a:p>
          <a:p>
            <a:pPr algn="just"/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Партия </a:t>
            </a:r>
            <a:r>
              <a:rPr lang="ru-RU" sz="23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"</a:t>
            </a:r>
            <a:r>
              <a:rPr lang="ru-RU" sz="23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Республика-</a:t>
            </a:r>
            <a:r>
              <a:rPr lang="ru-RU" sz="23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Ата</a:t>
            </a:r>
            <a:r>
              <a:rPr lang="ru-RU" sz="23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3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Журт</a:t>
            </a:r>
            <a:r>
              <a:rPr lang="ru-RU" sz="23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" 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в 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2012 году 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большинство голосов 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получила в </a:t>
            </a:r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городах, в </a:t>
            </a:r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201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en-US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- 1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23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Партия </a:t>
            </a:r>
            <a:r>
              <a:rPr lang="ru-RU" sz="23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«Кыргызстан» 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sz="23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2016 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году  получила места в 20 городских </a:t>
            </a:r>
            <a:r>
              <a:rPr lang="ru-RU" sz="23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кенеша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3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3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3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Онугуу</a:t>
            </a:r>
            <a:r>
              <a:rPr lang="ru-RU" sz="23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-Прогресс</a:t>
            </a:r>
            <a:r>
              <a:rPr lang="ru-RU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sz="2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2016 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году  получила места в 19 городских </a:t>
            </a:r>
            <a:r>
              <a:rPr lang="ru-RU" sz="23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кенеша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3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"</a:t>
            </a:r>
            <a:r>
              <a:rPr lang="ru-RU" sz="23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Бир</a:t>
            </a:r>
            <a:r>
              <a:rPr lang="ru-RU" sz="23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Бол" 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2016 году 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места получила только в 3 городах </a:t>
            </a:r>
            <a:r>
              <a:rPr lang="ru-RU" sz="23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(Кербен-14%, Ош-8%, Кызыл-Кия-7,28%).</a:t>
            </a:r>
          </a:p>
          <a:p>
            <a:pPr algn="just"/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У партии </a:t>
            </a:r>
            <a:r>
              <a:rPr lang="ru-RU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Ата</a:t>
            </a:r>
            <a:r>
              <a:rPr lang="ru-RU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Мекен</a:t>
            </a:r>
            <a:r>
              <a:rPr lang="ru-RU" sz="2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если</a:t>
            </a:r>
            <a:r>
              <a:rPr lang="ru-RU" sz="23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2012 году по стране в городских </a:t>
            </a:r>
            <a:r>
              <a:rPr lang="ru-RU" sz="23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кенешах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было 82 мандата, то в 2016 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году 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всего 7 мандатов </a:t>
            </a:r>
            <a:r>
              <a:rPr lang="ru-RU" sz="23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23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Кербен-14%, Ош-8%, Кызыл-Кия-7,28</a:t>
            </a:r>
            <a:r>
              <a:rPr lang="ru-RU" sz="23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%).</a:t>
            </a:r>
            <a:r>
              <a:rPr lang="ru-RU" sz="2300" dirty="0"/>
              <a:t> 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озиция лидера партии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Омурбека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Текебаева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 проведению 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референдума, привело к тому, что партия «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Ата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Мекен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выдвинула 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своих кандидатов только в 7 городах, так как не смогла составить списки кандидатов. В выборах в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Бишкекский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городской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кенеш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партия «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Ата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Мекен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не участвовала.</a:t>
            </a:r>
            <a:endParaRPr lang="ru-RU" sz="2300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Источник:</a:t>
            </a:r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https://</a:t>
            </a:r>
            <a:r>
              <a:rPr lang="en-US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www.google.ru/search?client=opera&amp;q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A875FA-E23E-493E-82BF-22ACC41E858C}" type="slidenum">
              <a:rPr lang="ru-RU" smtClean="0"/>
              <a:t>21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865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Прямоугольник 31"/>
          <p:cNvSpPr/>
          <p:nvPr/>
        </p:nvSpPr>
        <p:spPr>
          <a:xfrm>
            <a:off x="0" y="1"/>
            <a:ext cx="12192000" cy="592020"/>
          </a:xfrm>
          <a:prstGeom prst="rect">
            <a:avLst/>
          </a:prstGeom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944947" y="22912"/>
            <a:ext cx="11010492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Позиции региональных партий </a:t>
            </a:r>
          </a:p>
          <a:p>
            <a:pPr algn="ctr"/>
            <a:r>
              <a:rPr lang="ru-RU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4" name="Рисунок 3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949" y="42645"/>
            <a:ext cx="711998" cy="522606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241945" y="591661"/>
            <a:ext cx="10713494" cy="615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400" dirty="0"/>
              <a:t> 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Молодые политические партии, такие как, «</a:t>
            </a:r>
            <a:r>
              <a:rPr lang="ru-RU" sz="23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Табылга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», «</a:t>
            </a:r>
            <a:r>
              <a:rPr lang="ru-RU" sz="23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Улуу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Кыргызстан»,</a:t>
            </a:r>
            <a:r>
              <a:rPr lang="ru-RU" sz="2300" dirty="0" smtClean="0"/>
              <a:t>  «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Партия справедливости и развития», а также «</a:t>
            </a:r>
            <a:r>
              <a:rPr lang="ru-RU" sz="23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Мекеним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Кыргызстан» смогли показать хорошие результаты в регионах.</a:t>
            </a:r>
          </a:p>
          <a:p>
            <a:pPr algn="just"/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Так, на 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выборах 2012 года в 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городской </a:t>
            </a:r>
            <a:r>
              <a:rPr lang="ru-RU" sz="23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кенеш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города Каракол 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прошла партия </a:t>
            </a:r>
            <a:r>
              <a:rPr lang="ru-RU" sz="23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3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Табылга</a:t>
            </a:r>
            <a:r>
              <a:rPr lang="ru-RU" sz="23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6% голосов, однако на следующих выборах 2016 года партия заняла первое место получив 28% 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голосов.</a:t>
            </a:r>
            <a:r>
              <a:rPr lang="ru-RU" sz="2300" dirty="0" smtClean="0"/>
              <a:t> 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Прежний лидер СДПК набрал меньшее количество голосов по сравнению с предыдущими выборами и заняло второе место, набрав 14%. </a:t>
            </a:r>
          </a:p>
          <a:p>
            <a:pPr algn="just"/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Партия </a:t>
            </a:r>
            <a:r>
              <a:rPr lang="ru-RU" sz="23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3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Улуу</a:t>
            </a:r>
            <a:r>
              <a:rPr lang="ru-RU" sz="23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Кыргызстан» 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прошла в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Кемине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а 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3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Партия </a:t>
            </a:r>
            <a:r>
              <a:rPr lang="ru-RU" sz="23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справедливости и </a:t>
            </a:r>
            <a:r>
              <a:rPr lang="ru-RU" sz="23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развития» 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 в 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городе </a:t>
            </a:r>
            <a:r>
              <a:rPr lang="ru-RU" sz="23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Токмок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3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3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Мекеним</a:t>
            </a:r>
            <a:r>
              <a:rPr lang="ru-RU" sz="23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Кыргызстан» 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представлен в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Ошском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городском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кенеше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Все 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четыре 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партии были ярко выраженными 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местными партиями и 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баллотировалось только в одном городе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В 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городе 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Балыкчы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партия </a:t>
            </a:r>
            <a:r>
              <a:rPr lang="ru-RU" sz="23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3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Замандаш</a:t>
            </a:r>
            <a:r>
              <a:rPr lang="ru-RU" sz="23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заняла первое место, 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удвоив свои места в </a:t>
            </a:r>
            <a:r>
              <a:rPr lang="ru-RU" sz="23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кенеше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набрав 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20,8% 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голосов. При этом, позиции 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партий </a:t>
            </a:r>
            <a:r>
              <a:rPr lang="ru-RU" sz="23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СДПК  и </a:t>
            </a:r>
            <a:r>
              <a:rPr lang="ru-RU" sz="23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3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Республика-</a:t>
            </a:r>
            <a:r>
              <a:rPr lang="ru-RU" sz="23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Ата</a:t>
            </a:r>
            <a:r>
              <a:rPr lang="ru-RU" sz="23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Журт</a:t>
            </a:r>
            <a:r>
              <a:rPr lang="ru-RU" sz="23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ухудшились по сравнению с 2012 годом. Их мандаты были распределены между партиями «Кыргызстан» и «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Онугуу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-Прогресс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».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            	                                                                          </a:t>
            </a: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Источник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 </a:t>
            </a:r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https://www.auca.kg/uploads</a:t>
            </a:r>
            <a:r>
              <a:rPr lang="en-US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endParaRPr lang="ru-RU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A875FA-E23E-493E-82BF-22ACC41E858C}" type="slidenum">
              <a:rPr lang="ru-RU" smtClean="0"/>
              <a:t>22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90776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Прямоугольник 31"/>
          <p:cNvSpPr/>
          <p:nvPr/>
        </p:nvSpPr>
        <p:spPr>
          <a:xfrm>
            <a:off x="0" y="-218368"/>
            <a:ext cx="12192000" cy="846161"/>
          </a:xfrm>
          <a:prstGeom prst="rect">
            <a:avLst/>
          </a:prstGeom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944947" y="-86272"/>
            <a:ext cx="11010492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Мнения экспертов относительно изменения показателей партий </a:t>
            </a:r>
          </a:p>
          <a:p>
            <a:pPr algn="ctr"/>
            <a:r>
              <a:rPr lang="ru-RU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4" name="Рисунок 3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949" y="-107483"/>
            <a:ext cx="711998" cy="522606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665028" y="1233565"/>
            <a:ext cx="9785444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446664" y="1063771"/>
            <a:ext cx="1030406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«Крупные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партии будут бороться везде, но основной упор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делается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столицу, благодаря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чему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региональные участники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получают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дополнительный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шанс»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Политолог </a:t>
            </a:r>
            <a:r>
              <a:rPr lang="ru-RU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Эдиль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Осмонбетов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ИА «Спутник» Бишкек 13 </a:t>
            </a:r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октября. </a:t>
            </a:r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"Тесно работали с населением.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Наших депутатов население знает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лицо, люди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знают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 они работают. Статус парламентских партий влияет, наверное, только на общереспубликанском уровне. У нас же надо решать местные проблемы, и население это понимает. У таких старых партий, как СДПК, все знают одного-двоих человек. Плюс же таких партий, как мы, — нас знают, и нам известны проблемы местного населения, мы их стараемся оперативно решать. Единственный рецепт победы — держать связь с населением, знать о его проблемах, а не активизироваться только перед выборами» -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Эрлан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Айсаракунов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спикер </a:t>
            </a:r>
            <a:r>
              <a:rPr lang="ru-RU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горкенеша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Каракол ИА «Спутник» Бишкек 13 октября 2016 года</a:t>
            </a:r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A875FA-E23E-493E-82BF-22ACC41E858C}" type="slidenum">
              <a:rPr lang="ru-RU" smtClean="0"/>
              <a:t>23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8973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Прямоугольник 31"/>
          <p:cNvSpPr/>
          <p:nvPr/>
        </p:nvSpPr>
        <p:spPr>
          <a:xfrm>
            <a:off x="0" y="-218368"/>
            <a:ext cx="12192000" cy="846161"/>
          </a:xfrm>
          <a:prstGeom prst="rect">
            <a:avLst/>
          </a:prstGeom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944947" y="-86272"/>
            <a:ext cx="11010492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Мнения экспертов относительно изменения показателей партий </a:t>
            </a:r>
          </a:p>
          <a:p>
            <a:pPr algn="ctr"/>
            <a:r>
              <a:rPr lang="ru-RU" sz="26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4" name="Рисунок 3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949" y="-107483"/>
            <a:ext cx="711998" cy="522606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665028" y="1233565"/>
            <a:ext cx="9785444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446664" y="1063771"/>
            <a:ext cx="1030406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Wingdings" panose="05000000000000000000" pitchFamily="2" charset="2"/>
              <a:buChar char="Ø"/>
            </a:pPr>
            <a:endParaRPr lang="ru-RU" sz="2400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2400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2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endParaRPr lang="ru-RU" b="1" i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665028" y="1166843"/>
            <a:ext cx="9676262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«Честно говоря, некоторые общереспубликанские партии не ведут работу в регионах, их авторитет на нуле. Есть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политобразования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которые вообще созданы под выборы в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Жогорку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Кенеш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" — 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Политолог Марат </a:t>
            </a:r>
            <a:r>
              <a:rPr lang="ru-RU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Казакпаев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ИА «Спутник» Бишкек 13 октября.</a:t>
            </a:r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«Монетизация и коммерциализация партийных списков стали инструментом, которые предоставляют сторонам возможность приобретать клиентские сети в относительно короткий период времени» - 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Эксперт НИСИ КР </a:t>
            </a:r>
            <a:r>
              <a:rPr lang="ru-RU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Асель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Доолоткелдиева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ИА «</a:t>
            </a:r>
            <a:r>
              <a:rPr lang="ru-RU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Кабар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29 апреля 2016 года.</a:t>
            </a:r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Можно с уверенностью говорить о том, что  рейтинг партии СДПК сегодня держится на 80% на «плечах»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Атамбаева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ru-RU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Мамасалиев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Алишер и </a:t>
            </a:r>
            <a:r>
              <a:rPr lang="ru-RU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Азамат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Тугелов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 — Центр Политических Технологий «</a:t>
            </a:r>
            <a:r>
              <a:rPr lang="ru-RU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Pro-kg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14 декабря 2016 года.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A875FA-E23E-493E-82BF-22ACC41E858C}" type="slidenum">
              <a:rPr lang="ru-RU" smtClean="0"/>
              <a:t>24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6830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Прямоугольник 31"/>
          <p:cNvSpPr/>
          <p:nvPr/>
        </p:nvSpPr>
        <p:spPr>
          <a:xfrm>
            <a:off x="0" y="0"/>
            <a:ext cx="12192000" cy="624114"/>
          </a:xfrm>
          <a:prstGeom prst="rect">
            <a:avLst/>
          </a:prstGeom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177896" y="89368"/>
            <a:ext cx="10393994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Выборы мэра города  </a:t>
            </a:r>
          </a:p>
        </p:txBody>
      </p:sp>
      <p:pic>
        <p:nvPicPr>
          <p:cNvPr id="34" name="Рисунок 3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949" y="42645"/>
            <a:ext cx="711998" cy="522606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487606" y="1073196"/>
            <a:ext cx="10194878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 smtClean="0"/>
              <a:t>	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Согласно законодательству КР мэры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городов избираются депутатами соответствующих городских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кенешей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срок его созыва путем тайного голосования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Право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выдвижение кандидатуры на должность мэра имеют депутатские фракции городского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кенеша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Премьер-министр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КР.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tabLst>
                <a:tab pos="180340" algn="l"/>
              </a:tabLst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	Мэром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города может быть дееспособный гражданин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КР,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имеющий высшее образование и стаж работы на государственной либо муниципальной службе, либо стаж работы в государственных учреждениях образования или здравоохранения не менее 5 лет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tabLst>
                <a:tab pos="180340" algn="l"/>
              </a:tabLst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	Не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может быть мэром города гражданин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Кыргызской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Республики, имеющий судимость за совершение преступления, которая не погашена или не снята в установленном законом порядке.</a:t>
            </a:r>
          </a:p>
          <a:p>
            <a:pPr algn="just">
              <a:tabLst>
                <a:tab pos="180340" algn="l"/>
              </a:tabLst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	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Выборы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мэра города считаются состоявшимися, если в них приняло участие не менее двух третей от общего числа депутатов городского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кенеша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A875FA-E23E-493E-82BF-22ACC41E858C}" type="slidenum">
              <a:rPr lang="ru-RU" smtClean="0"/>
              <a:t>25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6296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Прямоугольник 31"/>
          <p:cNvSpPr/>
          <p:nvPr/>
        </p:nvSpPr>
        <p:spPr>
          <a:xfrm>
            <a:off x="0" y="0"/>
            <a:ext cx="12192000" cy="624114"/>
          </a:xfrm>
          <a:prstGeom prst="rect">
            <a:avLst/>
          </a:prstGeom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177896" y="89368"/>
            <a:ext cx="10393994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Выборы главы </a:t>
            </a:r>
            <a:r>
              <a:rPr lang="ru-RU" sz="2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айыл</a:t>
            </a:r>
            <a:r>
              <a:rPr lang="ru-RU" sz="2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окмоту</a:t>
            </a:r>
            <a:r>
              <a:rPr lang="ru-RU" sz="2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</a:p>
        </p:txBody>
      </p:sp>
      <p:pic>
        <p:nvPicPr>
          <p:cNvPr id="34" name="Рисунок 3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949" y="56293"/>
            <a:ext cx="711998" cy="522606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177897" y="986172"/>
            <a:ext cx="10393994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Глава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айыл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окмоту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избирается депутатами соответствующих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айылных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кенешей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срок его созыва путем тайного голосования.</a:t>
            </a:r>
          </a:p>
          <a:p>
            <a:pPr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Право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выдвижение кандидатуры на должность главы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айыл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окмоту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имеют депутаты (депутат)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айылного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кенеша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а также глава государственной администрации района -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аким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(далее -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аким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района).</a:t>
            </a:r>
          </a:p>
          <a:p>
            <a:pPr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Главой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айыл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окмоту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может быть дееспособный гражданин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Кыргызской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Республики, имеющий высшее образование и стаж работы на государственной либо муниципальной службе не менее двух лет, либо стаж работы в государственных учреждениях образования, здравоохранения или на руководящих должностях в организациях, учреждениях и хозяйствующих субъектах частной формы собственности не менее трех лет.</a:t>
            </a:r>
          </a:p>
          <a:p>
            <a:pPr algn="just">
              <a:spcAft>
                <a:spcPts val="600"/>
              </a:spcAft>
              <a:tabLst>
                <a:tab pos="180340" algn="l"/>
              </a:tabLst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	Выборы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главы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айыл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окмоту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считаются состоявшимися, если в них приняло участие не менее двух третей от общего числа депутатов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айылного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кенеша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A875FA-E23E-493E-82BF-22ACC41E858C}" type="slidenum">
              <a:rPr lang="ru-RU" smtClean="0"/>
              <a:t>26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42118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Прямоугольник 31"/>
          <p:cNvSpPr/>
          <p:nvPr/>
        </p:nvSpPr>
        <p:spPr>
          <a:xfrm>
            <a:off x="0" y="0"/>
            <a:ext cx="12192000" cy="742675"/>
          </a:xfrm>
          <a:prstGeom prst="rect">
            <a:avLst/>
          </a:prstGeom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   Выборы глав исполнительных органов МСУ </a:t>
            </a:r>
            <a:endParaRPr lang="ru-RU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4" name="Рисунок 3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949" y="97237"/>
            <a:ext cx="711998" cy="522606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175672" y="972457"/>
            <a:ext cx="10435757" cy="54168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600"/>
              </a:spcAft>
              <a:tabLst>
                <a:tab pos="180340" algn="l"/>
              </a:tabLst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	По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итогам выборов в местные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кенеши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11 декабря 2016 года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постановлениями ЦИК КР были назначены выборы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411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глав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исполнительных органов местного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самоуправления, в том числе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22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городов и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389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айылных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аймака.</a:t>
            </a:r>
          </a:p>
          <a:p>
            <a:pPr algn="just">
              <a:spcAft>
                <a:spcPts val="600"/>
              </a:spcAft>
              <a:tabLst>
                <a:tab pos="180340" algn="l"/>
              </a:tabLst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	В ходе избирательных кампаний выборы мэров городов и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айыл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окмоту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состоялись в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393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местных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кенешах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в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18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среди которых объявлен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роспуск (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 городов и 13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айылных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аймака). </a:t>
            </a:r>
          </a:p>
          <a:p>
            <a:pPr algn="just">
              <a:spcAft>
                <a:spcPts val="600"/>
              </a:spcAft>
              <a:tabLst>
                <a:tab pos="180340" algn="l"/>
              </a:tabLst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Выборы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 состоялись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 причине того, что не состоялся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кворум депутатов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айыльных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кенешей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отдельные кандидаты на должность глав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айыл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окмоту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не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набрали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необходимое количество голосов для избрания, а также в отдельных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айыл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окмоту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оказалось зарегистрированных кандидатов на должность глав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айыл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окмоту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2400" i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Арашанский</a:t>
            </a:r>
            <a:r>
              <a:rPr lang="ru-RU" sz="2400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айыл</a:t>
            </a:r>
            <a:r>
              <a:rPr lang="ru-RU" sz="2400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окмоту</a:t>
            </a:r>
            <a:r>
              <a:rPr lang="ru-RU" sz="2400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Аламудунского</a:t>
            </a:r>
            <a:r>
              <a:rPr lang="ru-RU" sz="2400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района Чуйской области, </a:t>
            </a:r>
            <a:r>
              <a:rPr lang="ru-RU" sz="2400" i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Жергетальский</a:t>
            </a:r>
            <a:r>
              <a:rPr lang="ru-RU" sz="2400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айыл</a:t>
            </a:r>
            <a:r>
              <a:rPr lang="ru-RU" sz="2400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окмоту</a:t>
            </a:r>
            <a:r>
              <a:rPr lang="ru-RU" sz="2400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Таласского</a:t>
            </a:r>
            <a:r>
              <a:rPr lang="ru-RU" sz="2400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района </a:t>
            </a:r>
            <a:r>
              <a:rPr lang="ru-RU" sz="2400" i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Таласской</a:t>
            </a:r>
            <a:r>
              <a:rPr lang="ru-RU" sz="2400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области</a:t>
            </a:r>
            <a:r>
              <a:rPr lang="ru-RU" sz="2400" i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lang="ru-RU" sz="2400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A875FA-E23E-493E-82BF-22ACC41E858C}" type="slidenum">
              <a:rPr lang="ru-RU" smtClean="0"/>
              <a:t>27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1440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814285" y="264903"/>
            <a:ext cx="989874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600"/>
              </a:spcAft>
              <a:tabLst>
                <a:tab pos="180340" algn="l"/>
              </a:tabLst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	</a:t>
            </a:r>
            <a:endParaRPr lang="ru-RU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1378425" y="319262"/>
            <a:ext cx="10522424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Согласно нормам законодательства в случае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неизбрания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главы исполнительного органа местного самоуправления, ЦИК в течение 3 дней должен назначить повторные выборы. В случае повторного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неизбрания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установленные сроки, по предложению ЦИК Президент осуществляет роспуск местного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кенеша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назначает досрочные выборы в соответствующий местный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кенеш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 fontAlgn="base"/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Так,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Бишкекский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филиал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МИМРД МПА СНГ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провел мониторинг выборов мэра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города Кант Иссык-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Атинского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района Чуйской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области. Так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на должность мэра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города коалицией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большинства "Кант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Ынтымагы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", в которую входят депутаты от партий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СДПК,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"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Кыргызстан" и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"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Акшумкар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", была выдвинута кандидатура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действующего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мэра.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fontAlgn="base"/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Кандидату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выдвинутого от коалиции меньшинства, в которую входят партии «Республика-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Ата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Журт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Онугуу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»,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было отказано в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регистрации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кандидатат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в связи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несоответствием требованиям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предъявляемым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 мэру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города. 28 января 2017 года из-за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отсутствия кворума выборы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мэра города не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состоялись.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только на повторных выборах 8 февраля удалось выбрать в качестве мэра кандидатуру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действующего мэра,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Эркина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Абдрахманова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A875FA-E23E-493E-82BF-22ACC41E858C}" type="slidenum">
              <a:rPr lang="ru-RU" smtClean="0"/>
              <a:t>28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1160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883391" y="730107"/>
            <a:ext cx="9662615" cy="55399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Тем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менее, как показывает практика,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первые годы после выборов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местные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кенеши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партии сталкиваются с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множеством проблем. Сама природа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партийных фракций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 позволяет депутатам быстро и эффективно принимать решения.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	</a:t>
            </a:r>
          </a:p>
          <a:p>
            <a:pPr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Возникают целый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ряд проблем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процессе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назначения глав исполнительных органов местного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самоуправления. Многие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местные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кенеши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распускаются,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так как не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могут избрать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глав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исполнительных органов местного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самоуправления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или же одобрить бюджет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Активность политических партий в местных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кенешах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значительно варьируется в различных областях. Политические партии не проявляют особого интереса к муниципалитетам с низким потенциалом: чем беднее муниципалитет, тем ниже активность политических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партий.</a:t>
            </a:r>
          </a:p>
          <a:p>
            <a:pPr algn="r"/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Источник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http</a:t>
            </a:r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://www.municipalitet.kg/ru/article/full/983.html</a:t>
            </a:r>
            <a:endParaRPr lang="ru-RU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A875FA-E23E-493E-82BF-22ACC41E858C}" type="slidenum">
              <a:rPr lang="ru-RU" smtClean="0"/>
              <a:t>29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2384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Прямоугольник 31"/>
          <p:cNvSpPr/>
          <p:nvPr/>
        </p:nvSpPr>
        <p:spPr>
          <a:xfrm>
            <a:off x="0" y="0"/>
            <a:ext cx="12192000" cy="736979"/>
          </a:xfrm>
          <a:prstGeom prst="rect">
            <a:avLst/>
          </a:prstGeom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177896" y="29580"/>
            <a:ext cx="97399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Обозначение проблемы</a:t>
            </a:r>
            <a:endParaRPr lang="ru-RU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4" name="Рисунок 3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189" y="110885"/>
            <a:ext cx="711998" cy="522606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451429" y="1054532"/>
            <a:ext cx="10290628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целях мониторинга избирательных кампаний по выбору  депутатов местных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кенешей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11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декабря 2016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года </a:t>
            </a:r>
            <a:r>
              <a:rPr lang="ru-RU" sz="2400" b="1" i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рабочая </a:t>
            </a:r>
            <a:r>
              <a:rPr lang="ru-RU" sz="2400" b="1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группа в составе 55 сотрудников Аппарата </a:t>
            </a:r>
            <a:r>
              <a:rPr lang="ru-RU" sz="2400" b="1" i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Акыйкатчы</a:t>
            </a:r>
            <a:r>
              <a:rPr lang="ru-RU" sz="2400" b="1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(Омбудсмена)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Кыргызской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Республики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провела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мониторинг выборов депутатов местных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кенешей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62  избирательных участках республики.</a:t>
            </a:r>
          </a:p>
          <a:p>
            <a:pPr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их оценке работа избирательных комиссий в целом была организована на должном уровне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	Однако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в ходе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мониторинга рабочей группой были отмечены  следующие основные  недостатки:</a:t>
            </a:r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неточности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списков избирателей. Так, на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избирательном участке № 1324 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более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30 человек 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смогли найти себя в списке избирателей, хотя до этого сдавали биометрические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данные. На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участке № 1335 в течение 10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лет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избиратель голосовал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этом участке, однако в день выборов данному избирателю отказали и направили на другой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участок;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A875FA-E23E-493E-82BF-22ACC41E858C}" type="slidenum">
              <a:rPr lang="ru-RU" smtClean="0"/>
              <a:t>30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16830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Прямоугольник 31"/>
          <p:cNvSpPr/>
          <p:nvPr/>
        </p:nvSpPr>
        <p:spPr>
          <a:xfrm>
            <a:off x="0" y="0"/>
            <a:ext cx="12192000" cy="753433"/>
          </a:xfrm>
          <a:prstGeom prst="rect">
            <a:avLst/>
          </a:prstGeom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177896" y="125116"/>
            <a:ext cx="97399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Обозначение проблемы</a:t>
            </a:r>
            <a:endParaRPr lang="ru-RU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4" name="Рисунок 3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122" y="110885"/>
            <a:ext cx="711998" cy="522606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259784" y="1002283"/>
            <a:ext cx="10463644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участились случаи, когда по определенному адресу направляют извещения от ГРС, однако граждане имена, которых указаны в извещении, на самом деле никогда не проживали или даже не были прописаны по данному адресу. Такие факты зафиксированы на избирательных участках № 1316, 1104, 1138, 2114; </a:t>
            </a:r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процессе процедуры голосования и работы участковых избирательных комиссий выявлено ряд нерешенных вопросов со стороны участковых избирательных комиссий и органов, обязанных обеспечить бесперебойную работу аппаратуры, средствами  связи  помещения  для  голосования. Так, на участках № 1324, 1104, 2114, 2096, 1328, 1316, 1104  периодически не работал аппарат для идентификации биометрических данных; </a:t>
            </a:r>
          </a:p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участках № 1333, 1322 отсутствовали специальные трафареты для лиц с ограниченными возможностями здоровья, имеющим проблемы со зрением, что является нарушением избирательных прав ЛОВЗ, гарантированных национальным законодательством.</a:t>
            </a: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A875FA-E23E-493E-82BF-22ACC41E858C}" type="slidenum">
              <a:rPr lang="ru-RU" smtClean="0"/>
              <a:t>31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79553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Прямоугольник 31"/>
          <p:cNvSpPr/>
          <p:nvPr/>
        </p:nvSpPr>
        <p:spPr>
          <a:xfrm>
            <a:off x="0" y="-40943"/>
            <a:ext cx="12192000" cy="750626"/>
          </a:xfrm>
          <a:prstGeom prst="rect">
            <a:avLst/>
          </a:prstGeom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177896" y="56876"/>
            <a:ext cx="97399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Рекомендации института Омбудсмена</a:t>
            </a:r>
            <a:endParaRPr lang="ru-RU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4" name="Рисунок 3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133" y="97237"/>
            <a:ext cx="711998" cy="522606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259784" y="1049581"/>
            <a:ext cx="1046364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Wingdings" panose="05000000000000000000" pitchFamily="2" charset="2"/>
              <a:buChar char="§"/>
            </a:pP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528546" y="1010656"/>
            <a:ext cx="10017459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Центральной комиссии по выборам и проведению референдумов КР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принять меры по улучшению обучения членов участковых избирательных комиссий своим должностным обязанностям, работе со списками избирателей, а также правилам организации помещения для голосования. </a:t>
            </a:r>
          </a:p>
          <a:p>
            <a:pPr algn="just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</a:p>
          <a:p>
            <a:pPr algn="just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Правительству КР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поручить Государственной регистрационной службе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Кыргызской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Республики провести работу по улучшению количественных и качественных показателей списка избирателей на территории республики;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принять меры по обеспечению надлежащего качества связи автоматических считывающих урн с центральным сервером;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предусмотреть обеспечение бесперебойной работы аппаратуры во всех участковых избирательных участках. 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A875FA-E23E-493E-82BF-22ACC41E858C}" type="slidenum">
              <a:rPr lang="ru-RU" smtClean="0"/>
              <a:t>32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67078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Прямоугольник 31"/>
          <p:cNvSpPr/>
          <p:nvPr/>
        </p:nvSpPr>
        <p:spPr>
          <a:xfrm>
            <a:off x="0" y="-47298"/>
            <a:ext cx="12192000" cy="764275"/>
          </a:xfrm>
          <a:prstGeom prst="rect">
            <a:avLst/>
          </a:prstGeom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177896" y="73122"/>
            <a:ext cx="97399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Мнения и выводы общественности - 1</a:t>
            </a:r>
            <a:endParaRPr lang="ru-RU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4" name="Рисунок 3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485" y="75117"/>
            <a:ext cx="711998" cy="522606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010262" y="686246"/>
            <a:ext cx="10837750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«Выборы в местные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кенеши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прошли в штатном режиме и с незначительными нарушениями» - 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председатель ЦИК </a:t>
            </a:r>
            <a:r>
              <a:rPr lang="ru-RU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Тугунаалы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Абдраимов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пресс-конференции</a:t>
            </a:r>
            <a:r>
              <a:rPr lang="ru-RU" sz="2400" dirty="0"/>
              <a:t> 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ИА «</a:t>
            </a:r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24.kg»</a:t>
            </a:r>
            <a:r>
              <a:rPr lang="en-US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27 марта</a:t>
            </a:r>
            <a:r>
              <a:rPr lang="en-US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2016 </a:t>
            </a:r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года.</a:t>
            </a:r>
            <a:endParaRPr lang="ru-RU" sz="2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«На выборах в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Ошский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городской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кенеш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использовался административный ресурс, раздавались деньги» – 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представители объединения «Коалиция за демократию и гражданское </a:t>
            </a:r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общество» на пресс-конференции </a:t>
            </a:r>
            <a:r>
              <a:rPr lang="ru-RU" sz="24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АКИpress</a:t>
            </a:r>
            <a:r>
              <a:rPr lang="en-US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-</a:t>
            </a:r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Ош</a:t>
            </a:r>
            <a:r>
              <a:rPr lang="en-US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29 марта 2016 года;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Выборы в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Ошский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городской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кенеш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прошли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массой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нарушений. Одно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 правящих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политических объединений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максимально использовал административный ресурс» </a:t>
            </a:r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экс-депутат парламента КР </a:t>
            </a:r>
            <a:r>
              <a:rPr lang="ru-RU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Жылдызкан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Джолдошева</a:t>
            </a:r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 интервью 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«Вести.</a:t>
            </a:r>
            <a:r>
              <a:rPr 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kg</a:t>
            </a:r>
            <a:r>
              <a:rPr lang="en-US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29 марта 2016 года.</a:t>
            </a:r>
            <a:endParaRPr lang="ru-RU" sz="2400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«Наше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общество неустойчива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плане политических предпочтений. Избиратели обращают внимание не на идеологию, а на лидеров. У нас нет партий с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идеологически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обоснованным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электоратом» 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 политолог Тамерлан </a:t>
            </a:r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Ибраимов, 28 марта ИА «Спутник» Бишкек.</a:t>
            </a:r>
            <a:endParaRPr lang="ru-RU" sz="2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A875FA-E23E-493E-82BF-22ACC41E858C}" type="slidenum">
              <a:rPr lang="ru-RU" smtClean="0"/>
              <a:t>33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8613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Прямоугольник 31"/>
          <p:cNvSpPr/>
          <p:nvPr/>
        </p:nvSpPr>
        <p:spPr>
          <a:xfrm>
            <a:off x="0" y="0"/>
            <a:ext cx="12192000" cy="719174"/>
          </a:xfrm>
          <a:prstGeom prst="rect">
            <a:avLst/>
          </a:prstGeom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177896" y="73122"/>
            <a:ext cx="97399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Мнения и выводы общественности - 2</a:t>
            </a:r>
            <a:endParaRPr lang="ru-RU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4" name="Рисунок 3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949" y="124533"/>
            <a:ext cx="711998" cy="522606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190611" y="1061209"/>
            <a:ext cx="10450934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«Фактическое участие населения в выборном процессе не превышает 30-40% от общего числа избирателей. Выборы превращаются в бизнес, который подрывает авторитет самого избирательного процесса. Избирательская активность в идеале должна превышать 50-60% избирателей, как это отмечается в европейских странах»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вывший член ЦИК Эрик </a:t>
            </a:r>
            <a:r>
              <a:rPr lang="ru-RU" sz="24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Ирискулбеков</a:t>
            </a:r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4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интревью</a:t>
            </a:r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«Вести.</a:t>
            </a:r>
            <a:r>
              <a:rPr 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kg</a:t>
            </a:r>
            <a:r>
              <a:rPr lang="en-US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28 марта 2016 года.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«Среди населения чувствуется апатия к выборному процессу, большинство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кыргызстанцев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считают, что все результаты предопределены, и отдавать свой голос за ту или иную партию нет смысла» 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политолог </a:t>
            </a:r>
            <a:r>
              <a:rPr lang="ru-RU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Айнура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Арзыматова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интервью «Вести.</a:t>
            </a:r>
            <a:r>
              <a:rPr 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kg</a:t>
            </a:r>
            <a:r>
              <a:rPr lang="en-US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29 марта 2016 года</a:t>
            </a:r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Раньше практиковались “карусели”, когда один человек мог несколько раз голосовать, нынче благодаря биометрической регистрации эта проблема ликвидирована. Все нарушения, ранее происходившие в участковых комиссиях, максимально ликвидированы 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глава ЦИК </a:t>
            </a:r>
            <a:r>
              <a:rPr lang="ru-RU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Туйгунаалы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Абдраимова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27 марта 2017 года «</a:t>
            </a:r>
            <a:r>
              <a:rPr 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Knews.kg</a:t>
            </a:r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».</a:t>
            </a:r>
            <a:endParaRPr lang="ru-RU" sz="2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A875FA-E23E-493E-82BF-22ACC41E858C}" type="slidenum">
              <a:rPr lang="ru-RU" smtClean="0"/>
              <a:t>34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7568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Прямоугольник 31"/>
          <p:cNvSpPr/>
          <p:nvPr/>
        </p:nvSpPr>
        <p:spPr>
          <a:xfrm>
            <a:off x="0" y="0"/>
            <a:ext cx="12192000" cy="707644"/>
          </a:xfrm>
          <a:prstGeom prst="rect">
            <a:avLst/>
          </a:prstGeom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177896" y="73122"/>
            <a:ext cx="97399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Мнения и выводы общественности - 3</a:t>
            </a:r>
            <a:endParaRPr lang="ru-RU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4" name="Рисунок 3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949" y="124533"/>
            <a:ext cx="711998" cy="522606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010262" y="631654"/>
            <a:ext cx="1083775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</a:p>
          <a:p>
            <a:pPr algn="just"/>
            <a:endParaRPr lang="ru-RU" sz="2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282890" y="786230"/>
            <a:ext cx="10565122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«Определенные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партии могли заинтересовать операторов, чтобы вывести оборудования из строя и провести голосование по старинке» 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глава ГРС </a:t>
            </a:r>
            <a:r>
              <a:rPr lang="ru-RU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Тайырбек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Сарпашев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демонстрации оборудования по производству </a:t>
            </a:r>
            <a:r>
              <a:rPr lang="ru-RU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госномеров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для </a:t>
            </a:r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автомобилей, 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29 марта 2016 года</a:t>
            </a:r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12 процентов респондентов сообщили, что они были свидетелями того, как их родственникам и знакомым предлагали продать свой голос - 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социологическое исследование </a:t>
            </a:r>
            <a:r>
              <a:rPr 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Baltic Surveys/The Gallup Organization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проведенное в Кыргызстане с 15 февраля по 2 марта 2017 года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органах внутренних дел КР зарегистрировано 16 фактов нарушений избирательного законодательства. Из них попытка подкупа избирателей - 6, подвоз граждан - 5, нарушение правил выборов - 3, незаконная агитация – 3 - 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пресс-служба МВД КР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12 декабря 2016 года</a:t>
            </a:r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«Ужесточение наказания за подкуп голосов избирателей и вмешательства в выборный процесс - положительно повлияет на выборные процессы и оздоровит систему выборов» 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политолог Марс </a:t>
            </a:r>
            <a:r>
              <a:rPr lang="ru-RU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Сариев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10 января в интервью ИА «</a:t>
            </a:r>
            <a:r>
              <a:rPr lang="ru-RU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Кабар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10 января 2017.</a:t>
            </a:r>
          </a:p>
          <a:p>
            <a:pPr marL="285750" indent="-285750" algn="just">
              <a:buFont typeface="Wingdings" panose="05000000000000000000" pitchFamily="2" charset="2"/>
              <a:buChar char="§"/>
            </a:pPr>
            <a:endParaRPr lang="ru-RU" sz="2400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A875FA-E23E-493E-82BF-22ACC41E858C}" type="slidenum">
              <a:rPr lang="ru-RU" smtClean="0"/>
              <a:t>35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7568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Прямоугольник 31"/>
          <p:cNvSpPr/>
          <p:nvPr/>
        </p:nvSpPr>
        <p:spPr>
          <a:xfrm>
            <a:off x="0" y="-40944"/>
            <a:ext cx="12192000" cy="712489"/>
          </a:xfrm>
          <a:prstGeom prst="rect">
            <a:avLst/>
          </a:prstGeom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573688" y="18530"/>
            <a:ext cx="97399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Поправки в избирательное законодательство </a:t>
            </a:r>
            <a:endParaRPr lang="ru-RU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4" name="Рисунок 3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949" y="56293"/>
            <a:ext cx="711998" cy="522606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433014" y="508822"/>
            <a:ext cx="10413243" cy="62786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</a:p>
          <a:p>
            <a:pPr indent="-457200" algn="just">
              <a:spcAft>
                <a:spcPts val="1800"/>
              </a:spcAft>
              <a:buFont typeface="+mj-lt"/>
              <a:buAutoNum type="arabicPeriod"/>
            </a:pP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Закона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Кыргызской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Республики «О внесении изменений в некоторые законодательные акты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Кыргызской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Республики по вопросам избирательного процесса»</a:t>
            </a:r>
          </a:p>
          <a:p>
            <a:pPr algn="just"/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Данный законопроект направлен на ужесточение 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ответственности за подкуп избирателей и возможность расследования 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подобных 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фактов с помощью правоохранительных органов. </a:t>
            </a:r>
            <a:endParaRPr lang="ru-RU" sz="23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В частности, предлагается внести поправки в Уголовный кодекс, Уголовно-процессуальный кодекс, законы о выборах, предусматривающие перевод дел по подкупу голосов из разряда частных дел в разряд дел </a:t>
            </a:r>
            <a:r>
              <a:rPr lang="ru-RU" sz="23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частно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-публичного обвинения, увеличение санкций за подкуп и меры, направленные на повышение ответственности правоохранительных органов по борьбе с подкупом голосов. </a:t>
            </a:r>
          </a:p>
          <a:p>
            <a:pPr algn="just"/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Это 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значит, 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что 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правоохранительным 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органам для задержания нарушителя 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больше не 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потребуется заявлений 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 граждан о том, что им предлагали взятку, чтобы те проголосовали за ту или иную </a:t>
            </a: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партию.  </a:t>
            </a:r>
            <a:endParaRPr lang="ru-RU" sz="23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A875FA-E23E-493E-82BF-22ACC41E858C}" type="slidenum">
              <a:rPr lang="ru-RU" smtClean="0"/>
              <a:t>36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6978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Прямоугольник 31"/>
          <p:cNvSpPr/>
          <p:nvPr/>
        </p:nvSpPr>
        <p:spPr>
          <a:xfrm>
            <a:off x="0" y="-40944"/>
            <a:ext cx="12192000" cy="712489"/>
          </a:xfrm>
          <a:prstGeom prst="rect">
            <a:avLst/>
          </a:prstGeom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573688" y="18530"/>
            <a:ext cx="97399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Поправки в избирательное законодательство </a:t>
            </a:r>
            <a:endParaRPr lang="ru-RU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4" name="Рисунок 3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949" y="42645"/>
            <a:ext cx="711998" cy="522606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433014" y="508822"/>
            <a:ext cx="1041324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433013" y="954045"/>
            <a:ext cx="10413243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Согласно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законопроекту, за воспрепятствование свободному осуществлению избирательных прав или права на участие в референдуме, нарушение тайны голосования, а также воспрепятствование работе избирательных комиссий предлагается увеличить штрафы 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10-15 тыс. сомов до 200-300 тыс. сомов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а также лишение свободы до 2 лет. </a:t>
            </a:r>
          </a:p>
          <a:p>
            <a:pPr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Кроме того, предлагается прописать, что вмешательство с использованием должностного или служебного положения в деятельность избирательной комиссии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целью повлиять на ее решения, наказываются штрафом 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размере от 300 до 500 расчетных показателей (от 30 до 50 тыс. сомов)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либо лишением свободы сроком до двух лет.</a:t>
            </a:r>
          </a:p>
          <a:p>
            <a:pPr algn="just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Подкуп голосов избирателей путем распространения денежных средств, вручения материальных ценностей или способствования в получении какой-либо должности или иных благ в период проведения выборов наказываются штрафом </a:t>
            </a:r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размере от 1 до 3 тыс. расчетных показателей, либо лишением свободы на срок от одного года до трех  лет.</a:t>
            </a:r>
            <a:endParaRPr lang="ru-RU" sz="2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A875FA-E23E-493E-82BF-22ACC41E858C}" type="slidenum">
              <a:rPr lang="ru-RU" smtClean="0"/>
              <a:t>37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3647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Прямоугольник 31"/>
          <p:cNvSpPr/>
          <p:nvPr/>
        </p:nvSpPr>
        <p:spPr>
          <a:xfrm>
            <a:off x="0" y="-40944"/>
            <a:ext cx="12192000" cy="712489"/>
          </a:xfrm>
          <a:prstGeom prst="rect">
            <a:avLst/>
          </a:prstGeom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573688" y="18530"/>
            <a:ext cx="97399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Поправки в избирательное законодательство </a:t>
            </a:r>
            <a:endParaRPr lang="ru-RU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4" name="Рисунок 3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949" y="42645"/>
            <a:ext cx="711998" cy="522606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433014" y="508822"/>
            <a:ext cx="1041324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433013" y="858509"/>
            <a:ext cx="10413243" cy="57708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3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То же действие, совершенное кандидатом в президенты КР, в депутаты ЖК КР или местного </a:t>
            </a:r>
            <a:r>
              <a:rPr lang="ru-RU" sz="23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кенеша</a:t>
            </a:r>
            <a:r>
              <a:rPr lang="ru-RU" sz="23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другие выборные органы государственной власти и органы местного самоуправления, а также их близкими родственниками, представителями в избирательных комиссиях, уполномоченными представителями, доверенными лицами, наблюдателями наказывается штрафом </a:t>
            </a:r>
            <a:r>
              <a:rPr lang="ru-RU" sz="23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размере от 3 до 5 тыс. расчетных показателей, либо лишением свободы на срок от 3 до 5 лет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Непредоставление</a:t>
            </a:r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ответа или нарушение сроков рассмотрения заявления (жалобы) председателем, членами, секретарем участковой или территориальной избирательных комиссий, в ходе подготовки выборов, либо в день голосования влечет наложение административного штрафа от 15 до 20 расчетных показателей.</a:t>
            </a:r>
          </a:p>
          <a:p>
            <a:pPr algn="just"/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То же действие, совершенное председателем, членами ЦИК влечет наложением административного штрафа в размере от 30 до 50 расчетных показателей.</a:t>
            </a:r>
          </a:p>
          <a:p>
            <a:pPr algn="just"/>
            <a:r>
              <a:rPr lang="ru-RU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3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сегодняшний день данный законопроект находится на рассмотрении </a:t>
            </a:r>
            <a:r>
              <a:rPr lang="en-US" sz="23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Жогорку</a:t>
            </a:r>
            <a:r>
              <a:rPr lang="ru-RU" sz="23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Кенеша</a:t>
            </a:r>
            <a:r>
              <a:rPr lang="ru-RU" sz="23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Кыргызской</a:t>
            </a:r>
            <a:r>
              <a:rPr lang="ru-RU" sz="23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3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3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Республики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3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A875FA-E23E-493E-82BF-22ACC41E858C}" type="slidenum">
              <a:rPr lang="ru-RU" smtClean="0"/>
              <a:t>38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57979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Прямоугольник 31"/>
          <p:cNvSpPr/>
          <p:nvPr/>
        </p:nvSpPr>
        <p:spPr>
          <a:xfrm>
            <a:off x="0" y="-40944"/>
            <a:ext cx="12192000" cy="1011431"/>
          </a:xfrm>
          <a:prstGeom prst="rect">
            <a:avLst/>
          </a:prstGeom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</a:t>
            </a:r>
            <a:r>
              <a:rPr lang="ru-RU" sz="2600" b="1" dirty="0" smtClean="0">
                <a:latin typeface="+mj-lt"/>
                <a:cs typeface="Times New Roman" panose="02020603050405020304" pitchFamily="18" charset="0"/>
              </a:rPr>
              <a:t>Проект </a:t>
            </a:r>
            <a:r>
              <a:rPr lang="ru-RU" sz="2600" b="1" dirty="0">
                <a:latin typeface="+mj-lt"/>
                <a:cs typeface="Times New Roman" panose="02020603050405020304" pitchFamily="18" charset="0"/>
              </a:rPr>
              <a:t>Закона </a:t>
            </a:r>
            <a:r>
              <a:rPr lang="ru-RU" sz="2600" b="1" dirty="0" err="1">
                <a:latin typeface="+mj-lt"/>
                <a:cs typeface="Times New Roman" panose="02020603050405020304" pitchFamily="18" charset="0"/>
              </a:rPr>
              <a:t>Кыргызской</a:t>
            </a:r>
            <a:r>
              <a:rPr lang="ru-RU" sz="2600" b="1" dirty="0">
                <a:latin typeface="+mj-lt"/>
                <a:cs typeface="Times New Roman" panose="02020603050405020304" pitchFamily="18" charset="0"/>
              </a:rPr>
              <a:t> Республики «О выборах в органы       местного самоуправления </a:t>
            </a:r>
            <a:r>
              <a:rPr lang="ru-RU" sz="2600" b="1" dirty="0" err="1">
                <a:latin typeface="+mj-lt"/>
                <a:cs typeface="Times New Roman" panose="02020603050405020304" pitchFamily="18" charset="0"/>
              </a:rPr>
              <a:t>Кыргызской</a:t>
            </a:r>
            <a:r>
              <a:rPr lang="ru-RU" sz="2600" b="1" dirty="0">
                <a:latin typeface="+mj-lt"/>
                <a:cs typeface="Times New Roman" panose="02020603050405020304" pitchFamily="18" charset="0"/>
              </a:rPr>
              <a:t> Республики»</a:t>
            </a:r>
          </a:p>
        </p:txBody>
      </p:sp>
      <p:pic>
        <p:nvPicPr>
          <p:cNvPr id="34" name="Рисунок 3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949" y="110885"/>
            <a:ext cx="711998" cy="522606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433014" y="508822"/>
            <a:ext cx="1041324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596788" y="1498433"/>
            <a:ext cx="9949218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В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целях мониторинга изменений в части избирательного законодательства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Кыргызской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Республики 28 марта 2017 года при участии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Бишкекского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филиала МИМРД МПА СНГ проведены парламентские слушания по обсуждению проекта закона «О выборах в органы местного самоуправления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Кыргызской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Республики».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fontAlgn="base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Данным законопроектом предлагается объединить нормы регламентирующие избирательную систему глав исполнительных органов местного самоуправления и депутатов местных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кенешей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одном законе, вместе с этим предлагается  внедрить формы прямых выборов для глав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айыл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окмоту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и оставить в силе действующую систему опосредованно (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косвеной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формы выборов для мэров городов.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A875FA-E23E-493E-82BF-22ACC41E858C}" type="slidenum">
              <a:rPr lang="ru-RU" smtClean="0"/>
              <a:t>39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31720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Прямоугольник 31"/>
          <p:cNvSpPr/>
          <p:nvPr/>
        </p:nvSpPr>
        <p:spPr>
          <a:xfrm>
            <a:off x="0" y="-40944"/>
            <a:ext cx="12192000" cy="712489"/>
          </a:xfrm>
          <a:prstGeom prst="rect">
            <a:avLst/>
          </a:prstGeom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433014" y="18530"/>
            <a:ext cx="973991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Поправки в избирательное законодательство </a:t>
            </a:r>
            <a:endParaRPr lang="ru-RU" sz="2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4" name="Рисунок 3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949" y="28997"/>
            <a:ext cx="711998" cy="522606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433014" y="508822"/>
            <a:ext cx="1041324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132765" y="813526"/>
            <a:ext cx="1086361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endParaRPr lang="ru-RU" sz="2400" b="1" i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573687" y="889844"/>
            <a:ext cx="10013262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 закона предусматривает следующие новшества:</a:t>
            </a:r>
          </a:p>
          <a:p>
            <a:pPr algn="ctr" fontAlgn="base"/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 fontAlgn="base">
              <a:buFont typeface="Wingdings" panose="05000000000000000000" pitchFamily="2" charset="2"/>
              <a:buChar char="Ø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увеличение срока полномочий глав исполнительных органов МСУ, а также депутатов местных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кенешей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четырех до пяти лет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Данное изменение внесено в целях создания достаточных временных условий для планирования и полноценной реализации программы социально-экономического развития территории, а также экономии бюджетных средств;</a:t>
            </a:r>
          </a:p>
          <a:p>
            <a:pPr marL="342900" lvl="0" indent="-342900" algn="just" fontAlgn="base">
              <a:buFont typeface="Wingdings" panose="05000000000000000000" pitchFamily="2" charset="2"/>
              <a:buChar char="Ø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усиление квалификационных требований для кандидатов, выдвигаемых на должность главы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айыл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окмоту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или мэра города,  в части </a:t>
            </a:r>
            <a:r>
              <a:rPr lang="ru-RU" sz="2400" b="1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свободного владения государственным языком;</a:t>
            </a:r>
          </a:p>
          <a:p>
            <a:pPr marL="342900" lvl="0" indent="-342900" algn="just" fontAlgn="base">
              <a:buFont typeface="Wingdings" panose="05000000000000000000" pitchFamily="2" charset="2"/>
              <a:buChar char="Ø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введение </a:t>
            </a:r>
            <a:r>
              <a:rPr lang="ru-RU" sz="2400" b="1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избирательного залога в трехсоткратном размере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расчетного показателя (30 000 сомов) для кандидатов (самовыдвиженцев) и политических партий, выдвинувших кандидатов на должность главы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айыл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окмоту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A875FA-E23E-493E-82BF-22ACC41E858C}" type="slidenum">
              <a:rPr lang="ru-RU" smtClean="0"/>
              <a:t>40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2566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37481" y="365161"/>
            <a:ext cx="10399594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Согласно действующему законодательству избирательный залог установлен для кандидатов в депутаты местных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кенешей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lvl="0"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следующем размере:</a:t>
            </a:r>
          </a:p>
          <a:p>
            <a:pPr lvl="0" algn="just"/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Бишкекский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Ошский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городские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кенеши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в пятисоткратном размере установленного законодательством расчетного показателя;</a:t>
            </a:r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районные и городские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кенеши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за исключением городов Бишкек и Ош- в двухсоткратном размере;</a:t>
            </a:r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айылные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кенеши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в десятикратном размере.</a:t>
            </a:r>
          </a:p>
          <a:p>
            <a:pPr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</a:p>
          <a:p>
            <a:pPr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Внесенный избирательный залог возвращается политической партии, группе избирателей после проведения выборов, если за список партии, группы избирателей  проголосовало не менее 15 процентов избирателей, принявших участие в голосовании. Оставшаяся сумма залога используется Центральной избирательной комиссией целевым назначением на подготовку и проведение выборов, совершенствование избирательной системы.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A875FA-E23E-493E-82BF-22ACC41E858C}" type="slidenum">
              <a:rPr lang="ru-RU" smtClean="0"/>
              <a:t>41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6217005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Прямоугольник 31"/>
          <p:cNvSpPr/>
          <p:nvPr/>
        </p:nvSpPr>
        <p:spPr>
          <a:xfrm>
            <a:off x="0" y="-40944"/>
            <a:ext cx="12192000" cy="712489"/>
          </a:xfrm>
          <a:prstGeom prst="rect">
            <a:avLst/>
          </a:prstGeom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573688" y="18530"/>
            <a:ext cx="97399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Поправки в избирательное законодательство </a:t>
            </a:r>
            <a:endParaRPr lang="ru-RU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4" name="Рисунок 3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949" y="110885"/>
            <a:ext cx="711998" cy="522606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433014" y="508822"/>
            <a:ext cx="1041324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132765" y="813526"/>
            <a:ext cx="1086361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endParaRPr lang="ru-RU" sz="2400" b="1" i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433014" y="872157"/>
            <a:ext cx="10222173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По утверждениям инициаторов законопроекта система прямых выборов глав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айыл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окмоту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является наиболее демократичным, что обеспечит независимые честные выборы с участием самих членов местного сообщества,  позволит местному сообществу избрать на эту должность более достойных и опытных руководителей заслуживающих доверие населения. Процедуру прямых выборов преодолевают  наиболее сильные в личностном и профессиональном плане кандидаты. </a:t>
            </a:r>
          </a:p>
          <a:p>
            <a:pPr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Более того, демократический институт прямых выборов является важным социальным механизмом включения гражданского общества в борьбу с коррупционными проявлениями, так как, местное сообщество лучше владеет ситуацией на местах и более решительно избавляется от скомпрометировавших себя чиновников. 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</a:p>
          <a:p>
            <a:pPr algn="just"/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сегодняшний день данный законопроект находится на рассмотрении </a:t>
            </a:r>
            <a:r>
              <a:rPr lang="ru-RU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Жогорку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Кенеша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Кыргызской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Республики. 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A875FA-E23E-493E-82BF-22ACC41E858C}" type="slidenum">
              <a:rPr lang="ru-RU" smtClean="0"/>
              <a:t>42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10923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Прямоугольник 31"/>
          <p:cNvSpPr/>
          <p:nvPr/>
        </p:nvSpPr>
        <p:spPr>
          <a:xfrm>
            <a:off x="0" y="-54592"/>
            <a:ext cx="12192000" cy="794245"/>
          </a:xfrm>
          <a:prstGeom prst="rect">
            <a:avLst/>
          </a:prstGeom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573688" y="62770"/>
            <a:ext cx="97399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Основные выводы </a:t>
            </a:r>
            <a:endParaRPr lang="ru-RU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4" name="Рисунок 3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949" y="69001"/>
            <a:ext cx="711998" cy="522606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433014" y="508822"/>
            <a:ext cx="1041324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478153" y="947325"/>
            <a:ext cx="10177034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Проведенная работа по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мониторингу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выборов депутатов местных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кенешей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Кыргызской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Республики за 2016 год позволяет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сделать ряд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следующих выводов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Если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расценивать выборы в местные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кенеши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как первый этап президентских выборов, то стало очевидно, что на предстоящих выборах основными оппонентами будут партии СДПК, "Республика -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Ата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Журт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", "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Онугуу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-Прогресс»;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Последние выборы в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Бишкекский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городской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кенеш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показали, что рейтинг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СДПК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снизился с 21 до 13 мандата,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преследующие ее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партии «Республика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Ата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Журт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 и «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Онугуу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-Прогресс»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существенно усилились. Соответственно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президентских выборах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 этих партий будут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велики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шансы. Следовательно, партии СДПК необходимо приложить усилия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чтобы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вернуть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доверие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населения;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A875FA-E23E-493E-82BF-22ACC41E858C}" type="slidenum">
              <a:rPr lang="ru-RU" smtClean="0"/>
              <a:t>43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5034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Прямоугольник 31"/>
          <p:cNvSpPr/>
          <p:nvPr/>
        </p:nvSpPr>
        <p:spPr>
          <a:xfrm>
            <a:off x="0" y="-54592"/>
            <a:ext cx="12192000" cy="794245"/>
          </a:xfrm>
          <a:prstGeom prst="rect">
            <a:avLst/>
          </a:prstGeom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573688" y="62770"/>
            <a:ext cx="97399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Основные выводы </a:t>
            </a:r>
            <a:endParaRPr lang="ru-RU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4" name="Рисунок 3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949" y="69001"/>
            <a:ext cx="711998" cy="522606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433014" y="508822"/>
            <a:ext cx="1041324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A875FA-E23E-493E-82BF-22ACC41E858C}" type="slidenum">
              <a:rPr lang="ru-RU" smtClean="0"/>
              <a:t>44</a:t>
            </a:fld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1519095" y="956302"/>
            <a:ext cx="10029733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Рейтинг СДПК находится на достаточно низком уровне, так как СДПК ни в одном из городов республики не смогла набрать абсолютное большинство голосов, а в некоторых городах и вовсе не набрала большинство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голосов;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Подавляющая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победа новоиспеченных политических партий на выборах в местные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кенеши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наглядно свидетельствуют о конкурентоспособности новых партий в ответ партиям-старожилам;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Политические партии не проявляют особого интереса к муниципалитетам с низким потенциалом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чем беднее муниципалитет, тем ниже активность политических партий;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Партии не проводят работу с населением, не привлекают в свои ряды новых членов, не продвигают свою идеологию. Работа на местах начинается накануне выборов в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Жогорку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Кенеш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или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местные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кенеши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Вся деятельность партии сосредоточена в городе Бишкек, отсутствует связь с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регионами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</p:txBody>
      </p:sp>
    </p:spTree>
    <p:extLst>
      <p:ext uri="{BB962C8B-B14F-4D97-AF65-F5344CB8AC3E}">
        <p14:creationId xmlns:p14="http://schemas.microsoft.com/office/powerpoint/2010/main" val="3197136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Прямоугольник 31"/>
          <p:cNvSpPr/>
          <p:nvPr/>
        </p:nvSpPr>
        <p:spPr>
          <a:xfrm>
            <a:off x="0" y="-54592"/>
            <a:ext cx="12192000" cy="794245"/>
          </a:xfrm>
          <a:prstGeom prst="rect">
            <a:avLst/>
          </a:prstGeom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573688" y="62770"/>
            <a:ext cx="97399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Основные выводы </a:t>
            </a:r>
            <a:endParaRPr lang="ru-RU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4" name="Рисунок 3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949" y="69001"/>
            <a:ext cx="711998" cy="522606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433014" y="508822"/>
            <a:ext cx="1041324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A875FA-E23E-493E-82BF-22ACC41E858C}" type="slidenum">
              <a:rPr lang="ru-RU" smtClean="0"/>
              <a:t>45</a:t>
            </a:fld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1573687" y="1015229"/>
            <a:ext cx="10092795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действующий момент регионы являются более конкурентными, чем столица и не все протекающие там процессы подконтрольны власти;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Чем больше ресурсов у партии, тем больше шансов одержать победу на выборах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Проведение референдума в один день с выборами в местные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кенеши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позволило обеспечить явку избирателей на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референдум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Если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одной из причин низкой явки на выборы и референдум, является введение биометрической регистрации избирателей,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которая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исключила проведение «каруселей», то другой причиной низкой явки является недоверие населения властям. </a:t>
            </a:r>
          </a:p>
        </p:txBody>
      </p:sp>
    </p:spTree>
    <p:extLst>
      <p:ext uri="{BB962C8B-B14F-4D97-AF65-F5344CB8AC3E}">
        <p14:creationId xmlns:p14="http://schemas.microsoft.com/office/powerpoint/2010/main" val="4255865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828792" y="2515464"/>
            <a:ext cx="1176234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72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внимание!</a:t>
            </a:r>
            <a:endParaRPr lang="ru-RU" sz="7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A875FA-E23E-493E-82BF-22ACC41E858C}" type="slidenum">
              <a:rPr lang="ru-RU" smtClean="0"/>
              <a:t>46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50334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8054</TotalTime>
  <Words>2232</Words>
  <Application>Microsoft Office PowerPoint</Application>
  <PresentationFormat>Произвольный</PresentationFormat>
  <Paragraphs>574</Paragraphs>
  <Slides>46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46</vt:i4>
      </vt:variant>
    </vt:vector>
  </HeadingPairs>
  <TitlesOfParts>
    <vt:vector size="47" baseType="lpstr">
      <vt:lpstr>Легкий дым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user</cp:lastModifiedBy>
  <cp:revision>525</cp:revision>
  <dcterms:created xsi:type="dcterms:W3CDTF">2016-11-24T03:26:00Z</dcterms:created>
  <dcterms:modified xsi:type="dcterms:W3CDTF">2017-05-10T03:31:35Z</dcterms:modified>
</cp:coreProperties>
</file>