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76" r:id="rId4"/>
    <p:sldId id="275" r:id="rId5"/>
    <p:sldId id="273" r:id="rId6"/>
    <p:sldId id="269" r:id="rId7"/>
    <p:sldId id="274" r:id="rId8"/>
    <p:sldId id="268" r:id="rId9"/>
    <p:sldId id="260" r:id="rId10"/>
    <p:sldId id="270" r:id="rId11"/>
    <p:sldId id="277" r:id="rId12"/>
  </p:sldIdLst>
  <p:sldSz cx="9144000" cy="6858000" type="screen4x3"/>
  <p:notesSz cx="6761163" cy="99425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C1E87954-2A32-418B-922E-01B9B544412D}">
          <p14:sldIdLst>
            <p14:sldId id="256"/>
            <p14:sldId id="257"/>
            <p14:sldId id="276"/>
            <p14:sldId id="275"/>
            <p14:sldId id="273"/>
            <p14:sldId id="269"/>
            <p14:sldId id="274"/>
            <p14:sldId id="268"/>
            <p14:sldId id="260"/>
            <p14:sldId id="270"/>
            <p14:sldId id="277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29837" cy="49712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29761" y="0"/>
            <a:ext cx="2929837" cy="49712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19714E-4381-4108-AFEF-FD97B2DCCC82}" type="datetimeFigureOut">
              <a:rPr lang="ru-RU" smtClean="0"/>
              <a:t>20.11.2017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896938" y="746125"/>
            <a:ext cx="4967287" cy="3727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6117" y="4722694"/>
            <a:ext cx="5408930" cy="447413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3662"/>
            <a:ext cx="2929837" cy="4971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29761" y="9443662"/>
            <a:ext cx="2929837" cy="4971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17EB92-44EF-4578-9E18-1B3FE3C6A0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70962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E987C-D78F-4C25-9DDF-513E28E83220}" type="datetimeFigureOut">
              <a:rPr lang="ru-RU" smtClean="0"/>
              <a:t>20.11.2017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79E920-772D-4F19-9CBE-A142711907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53853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E987C-D78F-4C25-9DDF-513E28E83220}" type="datetimeFigureOut">
              <a:rPr lang="ru-RU" smtClean="0"/>
              <a:t>20.11.2017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79E920-772D-4F19-9CBE-A142711907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02351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E987C-D78F-4C25-9DDF-513E28E83220}" type="datetimeFigureOut">
              <a:rPr lang="ru-RU" smtClean="0"/>
              <a:t>20.11.2017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79E920-772D-4F19-9CBE-A142711907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5643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E987C-D78F-4C25-9DDF-513E28E83220}" type="datetimeFigureOut">
              <a:rPr lang="ru-RU" smtClean="0"/>
              <a:t>20.11.2017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79E920-772D-4F19-9CBE-A142711907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63775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E987C-D78F-4C25-9DDF-513E28E83220}" type="datetimeFigureOut">
              <a:rPr lang="ru-RU" smtClean="0"/>
              <a:t>20.11.2017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79E920-772D-4F19-9CBE-A142711907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31838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E987C-D78F-4C25-9DDF-513E28E83220}" type="datetimeFigureOut">
              <a:rPr lang="ru-RU" smtClean="0"/>
              <a:t>20.11.2017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79E920-772D-4F19-9CBE-A142711907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02212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E987C-D78F-4C25-9DDF-513E28E83220}" type="datetimeFigureOut">
              <a:rPr lang="ru-RU" smtClean="0"/>
              <a:t>20.11.2017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79E920-772D-4F19-9CBE-A142711907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09636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E987C-D78F-4C25-9DDF-513E28E83220}" type="datetimeFigureOut">
              <a:rPr lang="ru-RU" smtClean="0"/>
              <a:t>20.11.2017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79E920-772D-4F19-9CBE-A142711907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11415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E987C-D78F-4C25-9DDF-513E28E83220}" type="datetimeFigureOut">
              <a:rPr lang="ru-RU" smtClean="0"/>
              <a:t>20.11.2017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79E920-772D-4F19-9CBE-A142711907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31499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E987C-D78F-4C25-9DDF-513E28E83220}" type="datetimeFigureOut">
              <a:rPr lang="ru-RU" smtClean="0"/>
              <a:t>20.11.2017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79E920-772D-4F19-9CBE-A142711907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86479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E987C-D78F-4C25-9DDF-513E28E83220}" type="datetimeFigureOut">
              <a:rPr lang="ru-RU" smtClean="0"/>
              <a:t>20.11.2017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79E920-772D-4F19-9CBE-A142711907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76086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EE987C-D78F-4C25-9DDF-513E28E83220}" type="datetimeFigureOut">
              <a:rPr lang="ru-RU" smtClean="0"/>
              <a:t>20.11.2017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79E920-772D-4F19-9CBE-A142711907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4050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260649"/>
            <a:ext cx="7772400" cy="5328591"/>
          </a:xfrm>
        </p:spPr>
        <p:txBody>
          <a:bodyPr>
            <a:noAutofit/>
          </a:bodyPr>
          <a:lstStyle/>
          <a:p>
            <a:r>
              <a:rPr lang="ru-RU" sz="4000" dirty="0">
                <a:solidFill>
                  <a:srgbClr val="FF0000"/>
                </a:solidFill>
              </a:rPr>
              <a:t/>
            </a:r>
            <a:br>
              <a:rPr lang="ru-RU" sz="4000" dirty="0">
                <a:solidFill>
                  <a:srgbClr val="FF0000"/>
                </a:solidFill>
              </a:rPr>
            </a:br>
            <a:endParaRPr lang="ru-RU" sz="4000" dirty="0">
              <a:solidFill>
                <a:srgbClr val="FF0000"/>
              </a:solidFill>
            </a:endParaRPr>
          </a:p>
        </p:txBody>
      </p:sp>
      <p:pic>
        <p:nvPicPr>
          <p:cNvPr id="3" name="Picture 2" descr="C:\Users\user\Desktop\Emblem_of_CIS.svg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873" y="188640"/>
            <a:ext cx="2102247" cy="2004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043608" y="2276872"/>
            <a:ext cx="7416824" cy="39087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>
                <a:solidFill>
                  <a:srgbClr val="002060"/>
                </a:solidFill>
                <a:cs typeface="Times New Roman" panose="02020603050405020304" pitchFamily="18" charset="0"/>
              </a:rPr>
              <a:t>Бишкекский</a:t>
            </a:r>
            <a:r>
              <a:rPr lang="ru-RU" sz="2400" b="1" dirty="0">
                <a:solidFill>
                  <a:srgbClr val="002060"/>
                </a:solidFill>
                <a:cs typeface="Times New Roman" panose="02020603050405020304" pitchFamily="18" charset="0"/>
              </a:rPr>
              <a:t> </a:t>
            </a:r>
            <a:r>
              <a:rPr lang="ru-RU" sz="2400" b="1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 филиал  </a:t>
            </a:r>
            <a:r>
              <a:rPr lang="ru-RU" sz="2400" b="1" dirty="0">
                <a:solidFill>
                  <a:srgbClr val="002060"/>
                </a:solidFill>
                <a:cs typeface="Times New Roman" panose="02020603050405020304" pitchFamily="18" charset="0"/>
              </a:rPr>
              <a:t>МИМРД </a:t>
            </a:r>
            <a:r>
              <a:rPr lang="ru-RU" sz="2400" b="1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 МПА  СНГ </a:t>
            </a:r>
            <a:endParaRPr lang="ru-RU" sz="2400" b="1" dirty="0">
              <a:solidFill>
                <a:srgbClr val="002060"/>
              </a:solidFill>
              <a:cs typeface="Times New Roman" panose="02020603050405020304" pitchFamily="18" charset="0"/>
            </a:endParaRPr>
          </a:p>
          <a:p>
            <a:pPr algn="ctr"/>
            <a:endParaRPr lang="ru-RU" sz="2800" b="1" dirty="0" smtClean="0">
              <a:solidFill>
                <a:srgbClr val="002060"/>
              </a:solidFill>
            </a:endParaRPr>
          </a:p>
          <a:p>
            <a:pPr algn="ctr"/>
            <a:r>
              <a:rPr lang="ru-RU" sz="2800" b="1" dirty="0" smtClean="0">
                <a:solidFill>
                  <a:srgbClr val="002060"/>
                </a:solidFill>
              </a:rPr>
              <a:t>Конвенция </a:t>
            </a:r>
            <a:r>
              <a:rPr lang="ru-RU" sz="2800" b="1" dirty="0">
                <a:solidFill>
                  <a:srgbClr val="002060"/>
                </a:solidFill>
              </a:rPr>
              <a:t>о стандартах демократических выборов, избирательных прав и свобод в государствах — участниках Содружества Независимых Государств </a:t>
            </a:r>
            <a:endParaRPr lang="ru-RU" sz="2800" b="1" dirty="0" smtClean="0">
              <a:solidFill>
                <a:srgbClr val="002060"/>
              </a:solidFill>
            </a:endParaRPr>
          </a:p>
          <a:p>
            <a:pPr algn="ctr"/>
            <a:r>
              <a:rPr lang="ru-RU" sz="2800" b="1" dirty="0" smtClean="0">
                <a:solidFill>
                  <a:srgbClr val="00206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(Кишиневская Конвенция)</a:t>
            </a:r>
            <a:endParaRPr lang="ru-RU" sz="2600" b="1" dirty="0">
              <a:solidFill>
                <a:srgbClr val="00206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ru-RU" sz="2000" b="1" dirty="0">
              <a:solidFill>
                <a:srgbClr val="00206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b="1" dirty="0" smtClean="0">
                <a:solidFill>
                  <a:srgbClr val="00206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БИШКЕК</a:t>
            </a:r>
            <a:endParaRPr lang="ru-RU" b="1" dirty="0">
              <a:solidFill>
                <a:srgbClr val="00206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b="1" dirty="0" smtClean="0">
                <a:solidFill>
                  <a:srgbClr val="00206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17 </a:t>
            </a:r>
            <a:r>
              <a:rPr lang="ru-RU" b="1" dirty="0">
                <a:solidFill>
                  <a:srgbClr val="00206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ноября  2017 год </a:t>
            </a:r>
          </a:p>
        </p:txBody>
      </p:sp>
    </p:spTree>
    <p:extLst>
      <p:ext uri="{BB962C8B-B14F-4D97-AF65-F5344CB8AC3E}">
        <p14:creationId xmlns:p14="http://schemas.microsoft.com/office/powerpoint/2010/main" val="35876528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899592" y="188640"/>
            <a:ext cx="7787208" cy="4525963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400" dirty="0" smtClean="0"/>
              <a:t>	Демократические </a:t>
            </a:r>
            <a:r>
              <a:rPr lang="ru-RU" sz="2400" dirty="0"/>
              <a:t>выборы являются одним из высших непосредственных выражений власти и воли народа, основой избираемых органов государственной власти и местного самоуправления, иных органов </a:t>
            </a:r>
            <a:r>
              <a:rPr lang="ru-RU" sz="2400" dirty="0" smtClean="0"/>
              <a:t>народного </a:t>
            </a:r>
            <a:r>
              <a:rPr lang="ru-RU" sz="2400" dirty="0"/>
              <a:t>представительства, выборных </a:t>
            </a:r>
            <a:r>
              <a:rPr lang="ru-RU" sz="2400" dirty="0" smtClean="0"/>
              <a:t>должностных лиц.</a:t>
            </a:r>
            <a:r>
              <a:rPr lang="ru-RU" sz="2400" dirty="0"/>
              <a:t> </a:t>
            </a:r>
            <a:endParaRPr lang="ru-RU" sz="2400" dirty="0" smtClean="0"/>
          </a:p>
          <a:p>
            <a:pPr marL="0" indent="0" algn="just">
              <a:buNone/>
            </a:pPr>
            <a:r>
              <a:rPr lang="ru-RU" sz="2400" dirty="0"/>
              <a:t>	</a:t>
            </a:r>
            <a:r>
              <a:rPr lang="ru-RU" sz="2400" dirty="0" smtClean="0"/>
              <a:t>Качество избирательной системы — залог стабильного формирования и функционирования органов государственной власти и органов местного самоуправления. </a:t>
            </a:r>
            <a:endParaRPr lang="ru-RU" sz="2400" dirty="0"/>
          </a:p>
          <a:p>
            <a:pPr marL="0" indent="0" algn="just">
              <a:buNone/>
            </a:pPr>
            <a:r>
              <a:rPr lang="ru-RU" sz="2400" dirty="0" smtClean="0"/>
              <a:t>	</a:t>
            </a:r>
            <a:r>
              <a:rPr lang="ru-RU" sz="2400" dirty="0"/>
              <a:t>Важнейшим на сегодняшний день международно-правовым актом, служащим обеспечению политических прав и свобод в государствах-участниках СНГ, является подписанная 7 октября 2002 года в городе Кишиневе Конвенция о стандартах демократических выборов, избирательных прав и свобод в государствах-участниках СНГ (Кишиневская конвенция).</a:t>
            </a:r>
            <a:endParaRPr lang="ru-RU" sz="2400" dirty="0" smtClean="0"/>
          </a:p>
          <a:p>
            <a:pPr marL="0" indent="0" algn="just">
              <a:buNone/>
            </a:pPr>
            <a:endParaRPr lang="ru-RU" sz="2400" dirty="0"/>
          </a:p>
          <a:p>
            <a:pPr marL="0" indent="0" algn="just">
              <a:buNone/>
            </a:pPr>
            <a:endParaRPr lang="ru-RU" sz="2400" dirty="0" smtClean="0"/>
          </a:p>
          <a:p>
            <a:pPr marL="0" indent="0" algn="just">
              <a:buNone/>
            </a:pPr>
            <a:r>
              <a:rPr lang="ru-RU" sz="2400" dirty="0"/>
              <a:t>	</a:t>
            </a:r>
            <a:endParaRPr lang="ru-RU" sz="2400" dirty="0" smtClean="0"/>
          </a:p>
        </p:txBody>
      </p:sp>
    </p:spTree>
    <p:extLst>
      <p:ext uri="{BB962C8B-B14F-4D97-AF65-F5344CB8AC3E}">
        <p14:creationId xmlns:p14="http://schemas.microsoft.com/office/powerpoint/2010/main" val="39514959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1187624" y="847253"/>
            <a:ext cx="7344816" cy="4525963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400" dirty="0" smtClean="0"/>
              <a:t>	</a:t>
            </a:r>
            <a:r>
              <a:rPr lang="ru-RU" sz="2400" dirty="0"/>
              <a:t> Кишиневская конвенция </a:t>
            </a:r>
            <a:r>
              <a:rPr lang="ru-RU" sz="2400" dirty="0" smtClean="0"/>
              <a:t>действительно уникальный документ, </a:t>
            </a:r>
            <a:r>
              <a:rPr lang="ru-RU" sz="2400" dirty="0"/>
              <a:t>так как в нем впервые в мировой практике осуществлена детальная систематизация стандартов демократических выборов в рамках межгосударственного образования и обеспечено их закрепление в форме конвенции, носящей юридически обязывающий характер. </a:t>
            </a:r>
            <a:r>
              <a:rPr lang="ru-RU" sz="2400" dirty="0" smtClean="0"/>
              <a:t>	Содержащиеся </a:t>
            </a:r>
            <a:r>
              <a:rPr lang="ru-RU" sz="2400" dirty="0"/>
              <a:t>в многочисленных международно-правовых актах общепризнанные стандарты демократических выборов органично вошли в Кишиневскую Конвенцию и получили в ней содержательное развитие</a:t>
            </a:r>
            <a:r>
              <a:rPr lang="ru-RU" sz="2400" dirty="0" smtClean="0"/>
              <a:t>.</a:t>
            </a:r>
          </a:p>
          <a:p>
            <a:pPr marL="0" indent="0" algn="just">
              <a:buNone/>
            </a:pPr>
            <a:r>
              <a:rPr lang="ru-RU" sz="2400" dirty="0" smtClean="0"/>
              <a:t> </a:t>
            </a:r>
            <a:endParaRPr lang="ru-RU" sz="2400" dirty="0"/>
          </a:p>
          <a:p>
            <a:pPr marL="0" indent="0" algn="just">
              <a:buNone/>
            </a:pPr>
            <a:endParaRPr lang="ru-RU" sz="2400" dirty="0" smtClean="0"/>
          </a:p>
          <a:p>
            <a:pPr marL="0" indent="0" algn="just">
              <a:buNone/>
            </a:pPr>
            <a:r>
              <a:rPr lang="ru-RU" sz="2400" dirty="0"/>
              <a:t>	</a:t>
            </a:r>
            <a:endParaRPr lang="ru-RU" sz="2400" dirty="0" smtClean="0"/>
          </a:p>
        </p:txBody>
      </p:sp>
    </p:spTree>
    <p:extLst>
      <p:ext uri="{BB962C8B-B14F-4D97-AF65-F5344CB8AC3E}">
        <p14:creationId xmlns:p14="http://schemas.microsoft.com/office/powerpoint/2010/main" val="13869728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899592" y="631229"/>
            <a:ext cx="7787208" cy="4525963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400" dirty="0"/>
              <a:t>	</a:t>
            </a:r>
            <a:endParaRPr lang="ru-RU" sz="2400" dirty="0" smtClean="0"/>
          </a:p>
        </p:txBody>
      </p:sp>
      <p:sp>
        <p:nvSpPr>
          <p:cNvPr id="2" name="Прямоугольник 1"/>
          <p:cNvSpPr/>
          <p:nvPr/>
        </p:nvSpPr>
        <p:spPr>
          <a:xfrm>
            <a:off x="971600" y="404664"/>
            <a:ext cx="7632848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/>
              <a:t>	Помимо </a:t>
            </a:r>
            <a:r>
              <a:rPr lang="ru-RU" sz="2400" dirty="0"/>
              <a:t>более современного по сравнению с Документом Копенгагенского совещания СБСЕ 1990 г. разъяснения содержания принципов всеобщего, равного, прямого избирательного права при тайном голосовании Конвенция определяет такие понятия как открытость и гласность, свобода, подлинность и справедливость выборов. </a:t>
            </a:r>
            <a:endParaRPr lang="ru-RU" sz="2400" dirty="0" smtClean="0"/>
          </a:p>
          <a:p>
            <a:pPr algn="just"/>
            <a:r>
              <a:rPr lang="ru-RU" sz="2400" dirty="0"/>
              <a:t>	</a:t>
            </a:r>
            <a:r>
              <a:rPr lang="ru-RU" sz="2400" dirty="0" smtClean="0"/>
              <a:t>Важным </a:t>
            </a:r>
            <a:r>
              <a:rPr lang="ru-RU" sz="2400" dirty="0"/>
              <a:t>элементом Конвенции являются положения о создании системы независимых избирательных органов, организующих проведение выборов. </a:t>
            </a:r>
            <a:endParaRPr lang="ru-RU" sz="2400" dirty="0" smtClean="0"/>
          </a:p>
          <a:p>
            <a:pPr algn="just"/>
            <a:r>
              <a:rPr lang="ru-RU" sz="2400" dirty="0"/>
              <a:t>	</a:t>
            </a:r>
            <a:r>
              <a:rPr lang="ru-RU" sz="2400" dirty="0" smtClean="0"/>
              <a:t>Существенное </a:t>
            </a:r>
            <a:r>
              <a:rPr lang="ru-RU" sz="2400" dirty="0"/>
              <a:t>внимание Конвенция уделяет вопросам финансирования выборов и избирательных компаний кандидатов и политических партий, а также вопросам государственной информационной поддержки выборов и агитационной </a:t>
            </a:r>
            <a:r>
              <a:rPr lang="ru-RU" sz="2400" dirty="0" smtClean="0"/>
              <a:t>деятельности</a:t>
            </a:r>
            <a:r>
              <a:rPr lang="ru-RU" sz="2400" dirty="0"/>
              <a:t>.</a:t>
            </a:r>
            <a:endParaRPr lang="ru-RU" sz="2400" dirty="0" smtClean="0"/>
          </a:p>
        </p:txBody>
      </p:sp>
    </p:spTree>
    <p:extLst>
      <p:ext uri="{BB962C8B-B14F-4D97-AF65-F5344CB8AC3E}">
        <p14:creationId xmlns:p14="http://schemas.microsoft.com/office/powerpoint/2010/main" val="20368220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9776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B050"/>
                </a:solidFill>
              </a:rPr>
              <a:t/>
            </a:r>
            <a:br>
              <a:rPr lang="ru-RU" b="1" dirty="0" smtClean="0">
                <a:solidFill>
                  <a:srgbClr val="00B050"/>
                </a:solidFill>
              </a:rPr>
            </a:br>
            <a:r>
              <a:rPr lang="ru-RU" b="1" dirty="0" smtClean="0">
                <a:solidFill>
                  <a:srgbClr val="00B050"/>
                </a:solidFill>
              </a:rPr>
              <a:t>Стандарты </a:t>
            </a:r>
            <a:r>
              <a:rPr lang="ru-RU" b="1" dirty="0">
                <a:solidFill>
                  <a:srgbClr val="00B050"/>
                </a:solidFill>
              </a:rPr>
              <a:t>демократических </a:t>
            </a:r>
            <a:r>
              <a:rPr lang="ru-RU" b="1" dirty="0" smtClean="0">
                <a:solidFill>
                  <a:srgbClr val="00B050"/>
                </a:solidFill>
              </a:rPr>
              <a:t>выборов, заложенные в Конвенции</a:t>
            </a:r>
            <a:r>
              <a:rPr lang="ru-RU" b="1" dirty="0">
                <a:solidFill>
                  <a:srgbClr val="00B050"/>
                </a:solidFill>
              </a:rPr>
              <a:t/>
            </a:r>
            <a:br>
              <a:rPr lang="ru-RU" b="1" dirty="0">
                <a:solidFill>
                  <a:srgbClr val="00B050"/>
                </a:solidFill>
              </a:rPr>
            </a:br>
            <a:endParaRPr lang="ru-RU" b="1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457200" y="1279301"/>
            <a:ext cx="8229600" cy="4525963"/>
          </a:xfrm>
        </p:spPr>
        <p:txBody>
          <a:bodyPr>
            <a:noAutofit/>
          </a:bodyPr>
          <a:lstStyle/>
          <a:p>
            <a:pPr marL="0" indent="0" algn="just">
              <a:spcBef>
                <a:spcPts val="0"/>
              </a:spcBef>
              <a:buNone/>
            </a:pPr>
            <a:r>
              <a:rPr lang="ru-RU" sz="2400" dirty="0" smtClean="0"/>
              <a:t>	</a:t>
            </a:r>
            <a:endParaRPr lang="ru-RU" sz="3000" b="1" dirty="0" smtClean="0">
              <a:solidFill>
                <a:srgbClr val="00B050"/>
              </a:solidFill>
            </a:endParaRPr>
          </a:p>
          <a:p>
            <a:pPr algn="just"/>
            <a:r>
              <a:rPr lang="ru-RU" sz="2400" dirty="0" smtClean="0"/>
              <a:t>право </a:t>
            </a:r>
            <a:r>
              <a:rPr lang="ru-RU" sz="2400" dirty="0"/>
              <a:t>гражданина избирать и быть избранным в органы </a:t>
            </a:r>
            <a:r>
              <a:rPr lang="ru-RU" sz="2400" dirty="0" smtClean="0"/>
              <a:t>государственной власти и органы </a:t>
            </a:r>
            <a:r>
              <a:rPr lang="ru-RU" sz="2400" dirty="0"/>
              <a:t>местного </a:t>
            </a:r>
            <a:r>
              <a:rPr lang="ru-RU" sz="2400" dirty="0" smtClean="0"/>
              <a:t>самоуправления;</a:t>
            </a:r>
          </a:p>
          <a:p>
            <a:pPr algn="just"/>
            <a:r>
              <a:rPr lang="ru-RU" sz="2400" dirty="0" smtClean="0"/>
              <a:t>принципы </a:t>
            </a:r>
            <a:r>
              <a:rPr lang="ru-RU" sz="2400" dirty="0"/>
              <a:t>периодичности, обязательности, справедливости, подлинности и свободы выборов на основе всеобщего равного избирательного </a:t>
            </a:r>
            <a:r>
              <a:rPr lang="ru-RU" sz="2400" dirty="0" smtClean="0"/>
              <a:t>права;</a:t>
            </a:r>
          </a:p>
          <a:p>
            <a:pPr algn="just"/>
            <a:r>
              <a:rPr lang="ru-RU" sz="2400" dirty="0" smtClean="0"/>
              <a:t>открытый </a:t>
            </a:r>
            <a:r>
              <a:rPr lang="ru-RU" sz="2400" dirty="0"/>
              <a:t>и гласный характер выборов; </a:t>
            </a:r>
            <a:endParaRPr lang="ru-RU" sz="2400" dirty="0" smtClean="0"/>
          </a:p>
          <a:p>
            <a:pPr algn="just"/>
            <a:r>
              <a:rPr lang="ru-RU" sz="2400" dirty="0" smtClean="0"/>
              <a:t>осуществление </a:t>
            </a:r>
            <a:r>
              <a:rPr lang="ru-RU" sz="2400" dirty="0"/>
              <a:t>судебной и иной защиты избирательных </a:t>
            </a:r>
            <a:r>
              <a:rPr lang="ru-RU" sz="2400" dirty="0" smtClean="0"/>
              <a:t>прав и </a:t>
            </a:r>
            <a:r>
              <a:rPr lang="ru-RU" sz="2400" dirty="0"/>
              <a:t>свобод человека и гражданина, общественного и международного наблюдения за </a:t>
            </a:r>
            <a:r>
              <a:rPr lang="ru-RU" sz="2400" dirty="0" smtClean="0"/>
              <a:t>выборами;</a:t>
            </a:r>
          </a:p>
          <a:p>
            <a:pPr algn="just"/>
            <a:r>
              <a:rPr lang="ru-RU" sz="2400" dirty="0" smtClean="0"/>
              <a:t>гарантии </a:t>
            </a:r>
            <a:r>
              <a:rPr lang="ru-RU" sz="2400" dirty="0"/>
              <a:t>реализации избирательных прав.</a:t>
            </a:r>
          </a:p>
          <a:p>
            <a:pPr marL="0" indent="0" algn="just">
              <a:buNone/>
            </a:pPr>
            <a:endParaRPr lang="ru-RU" sz="2400" dirty="0" smtClean="0"/>
          </a:p>
        </p:txBody>
      </p:sp>
    </p:spTree>
    <p:extLst>
      <p:ext uri="{BB962C8B-B14F-4D97-AF65-F5344CB8AC3E}">
        <p14:creationId xmlns:p14="http://schemas.microsoft.com/office/powerpoint/2010/main" val="29390231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3752"/>
            <a:ext cx="8229600" cy="1143000"/>
          </a:xfrm>
        </p:spPr>
        <p:txBody>
          <a:bodyPr>
            <a:noAutofit/>
          </a:bodyPr>
          <a:lstStyle/>
          <a:p>
            <a:r>
              <a:rPr lang="ru-RU" sz="5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5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История создания Конвенции</a:t>
            </a:r>
            <a:r>
              <a:rPr lang="ru-RU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sz="5400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75656" y="1307901"/>
            <a:ext cx="6624736" cy="4857403"/>
          </a:xfrm>
        </p:spPr>
        <p:txBody>
          <a:bodyPr>
            <a:normAutofit/>
          </a:bodyPr>
          <a:lstStyle/>
          <a:p>
            <a:pPr algn="just" fontAlgn="ctr">
              <a:buFont typeface="Wingdings" panose="05000000000000000000" pitchFamily="2" charset="2"/>
              <a:buChar char="§"/>
            </a:pPr>
            <a:r>
              <a:rPr lang="ru-RU" sz="2400" dirty="0" smtClean="0"/>
              <a:t>7</a:t>
            </a:r>
            <a:r>
              <a:rPr lang="ru-RU" sz="2400" dirty="0"/>
              <a:t> октября 2002 года, в </a:t>
            </a:r>
            <a:r>
              <a:rPr lang="ru-RU" sz="2400" dirty="0" smtClean="0"/>
              <a:t>Кишиневе </a:t>
            </a:r>
            <a:r>
              <a:rPr lang="ru-RU" sz="2400" dirty="0"/>
              <a:t>подписана Конвенция о стандартах демократических выборов, избирательных прав и свобод в государствах — участниках Содружества Независимых Государств (далее - Конвенция</a:t>
            </a:r>
            <a:r>
              <a:rPr lang="ru-RU" sz="2400" dirty="0" smtClean="0"/>
              <a:t>).</a:t>
            </a:r>
          </a:p>
          <a:p>
            <a:pPr algn="just" fontAlgn="ctr">
              <a:buFont typeface="Wingdings" panose="05000000000000000000" pitchFamily="2" charset="2"/>
              <a:buChar char="§"/>
            </a:pPr>
            <a:r>
              <a:rPr lang="ru-RU" sz="2400" dirty="0"/>
              <a:t>Конвенция вступила в силу в </a:t>
            </a:r>
            <a:r>
              <a:rPr lang="ru-RU" sz="2400" dirty="0" smtClean="0"/>
              <a:t>2003 </a:t>
            </a:r>
            <a:r>
              <a:rPr lang="ru-RU" sz="2400" dirty="0"/>
              <a:t>году, начав действовать после ратификации парламентами трех государств - Кыргызской Республики, Российской Федерации и Республики Таджикистан. </a:t>
            </a:r>
            <a:endParaRPr lang="ru-RU" sz="2400" dirty="0" smtClean="0"/>
          </a:p>
          <a:p>
            <a:pPr algn="just" fontAlgn="ctr">
              <a:buFont typeface="Wingdings" panose="05000000000000000000" pitchFamily="2" charset="2"/>
              <a:buChar char="§"/>
            </a:pPr>
            <a:r>
              <a:rPr lang="ru-RU" sz="2400" dirty="0" smtClean="0"/>
              <a:t>Позднее </a:t>
            </a:r>
            <a:r>
              <a:rPr lang="ru-RU" sz="2400" dirty="0"/>
              <a:t>участниками конвенции стали также Армения, Молдова, Казахстан и Беларусь.</a:t>
            </a:r>
          </a:p>
          <a:p>
            <a:pPr algn="just" fontAlgn="ctr">
              <a:buFont typeface="Wingdings" panose="05000000000000000000" pitchFamily="2" charset="2"/>
              <a:buChar char="§"/>
            </a:pPr>
            <a:endParaRPr lang="ru-RU" dirty="0" smtClean="0"/>
          </a:p>
          <a:p>
            <a:pPr algn="just" fontAlgn="ctr">
              <a:buFont typeface="Wingdings" panose="05000000000000000000" pitchFamily="2" charset="2"/>
              <a:buChar char="§"/>
            </a:pP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304977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-99392"/>
            <a:ext cx="8229600" cy="1143000"/>
          </a:xfrm>
        </p:spPr>
        <p:txBody>
          <a:bodyPr>
            <a:noAutofit/>
          </a:bodyPr>
          <a:lstStyle/>
          <a:p>
            <a:r>
              <a:rPr lang="ru-RU" sz="5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5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5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</a:t>
            </a:r>
            <a:r>
              <a:rPr lang="ru-RU" sz="4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История создания Конвенции</a:t>
            </a:r>
            <a:r>
              <a:rPr lang="ru-RU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sz="5400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1124744"/>
            <a:ext cx="8064896" cy="5433467"/>
          </a:xfrm>
        </p:spPr>
        <p:txBody>
          <a:bodyPr>
            <a:normAutofit fontScale="25000" lnSpcReduction="20000"/>
          </a:bodyPr>
          <a:lstStyle/>
          <a:p>
            <a:pPr marL="0" indent="0" algn="just" fontAlgn="ctr">
              <a:buNone/>
            </a:pPr>
            <a:r>
              <a:rPr lang="ru-RU" sz="6200" dirty="0" smtClean="0"/>
              <a:t>	</a:t>
            </a:r>
            <a:r>
              <a:rPr lang="ru-RU" sz="8800" dirty="0" smtClean="0"/>
              <a:t>7 </a:t>
            </a:r>
            <a:r>
              <a:rPr lang="ru-RU" sz="8800" dirty="0"/>
              <a:t>октября 2002 года на заседании Совета глав государств СНГ в Кишиневе президентами семи стран Содружества была подписана Конвенция о стандартах демократических выборов, избирательных прав и свобод в государствах – участниках СНГ. </a:t>
            </a:r>
            <a:r>
              <a:rPr lang="ru-RU" sz="8800" dirty="0" smtClean="0"/>
              <a:t>	Впервые </a:t>
            </a:r>
            <a:r>
              <a:rPr lang="ru-RU" sz="8800" dirty="0"/>
              <a:t>в мире появился законодательный стандарт демократических выборов, подготовленный на основе общепризнанных принципов и норм международного права, зафиксированных в документах ООН, ОБСЕ, Совета Европы в области организации избирательного процесса, обобщения опыта правового регулирования и практики проведения выборов в государствах – участниках СНГ. Это стало чрезвычайно важным событием на пространстве СНГ, заложившим международно-правовые основы для обеспечения межгосударственного сотрудничества в области выборов</a:t>
            </a:r>
            <a:r>
              <a:rPr lang="ru-RU" sz="8800" dirty="0" smtClean="0"/>
              <a:t>.</a:t>
            </a:r>
          </a:p>
          <a:p>
            <a:pPr marL="0" indent="0" algn="just" fontAlgn="ctr">
              <a:buNone/>
            </a:pPr>
            <a:r>
              <a:rPr lang="ru-RU" sz="8800" dirty="0" smtClean="0"/>
              <a:t>	Конвенция </a:t>
            </a:r>
            <a:r>
              <a:rPr lang="ru-RU" sz="8800" dirty="0"/>
              <a:t>вступила в силу в 2003 году, начав действовать после ратификации парламентами трех государств - Кыргызской Республики, Российской Федерации и Республики Таджикистан. </a:t>
            </a:r>
            <a:r>
              <a:rPr lang="ru-RU" sz="8800" dirty="0" smtClean="0"/>
              <a:t>Позднее </a:t>
            </a:r>
            <a:r>
              <a:rPr lang="ru-RU" sz="8800" dirty="0"/>
              <a:t>участниками конвенции стали также Армения, Молдова, Казахстан и Беларусь.</a:t>
            </a:r>
          </a:p>
          <a:p>
            <a:pPr algn="just" fontAlgn="ctr">
              <a:buFont typeface="Wingdings" panose="05000000000000000000" pitchFamily="2" charset="2"/>
              <a:buChar char="§"/>
            </a:pPr>
            <a:endParaRPr lang="ru-RU" sz="6200" dirty="0" smtClean="0"/>
          </a:p>
          <a:p>
            <a:pPr algn="just" fontAlgn="ctr">
              <a:buFont typeface="Wingdings" panose="05000000000000000000" pitchFamily="2" charset="2"/>
              <a:buChar char="§"/>
            </a:pPr>
            <a:endParaRPr lang="ru-RU" sz="6200" dirty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989288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1143000"/>
          </a:xfrm>
        </p:spPr>
        <p:txBody>
          <a:bodyPr>
            <a:noAutofit/>
          </a:bodyPr>
          <a:lstStyle/>
          <a:p>
            <a:r>
              <a:rPr lang="ru-RU" sz="5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5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Преимущества Конвенции</a:t>
            </a:r>
            <a:r>
              <a:rPr lang="ru-RU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sz="5400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3608" y="1196752"/>
            <a:ext cx="7560840" cy="5400600"/>
          </a:xfrm>
        </p:spPr>
        <p:txBody>
          <a:bodyPr>
            <a:normAutofit fontScale="77500" lnSpcReduction="20000"/>
          </a:bodyPr>
          <a:lstStyle/>
          <a:p>
            <a:pPr algn="just" fontAlgn="ctr">
              <a:buFont typeface="Wingdings" pitchFamily="2" charset="2"/>
              <a:buChar char="§"/>
            </a:pPr>
            <a:r>
              <a:rPr lang="ru-RU" sz="2800" dirty="0" smtClean="0"/>
              <a:t>Нормативность</a:t>
            </a:r>
            <a:r>
              <a:rPr lang="ru-RU" sz="2800" dirty="0"/>
              <a:t>, всесторонность регулирования, а также структурная близость к кодификационному </a:t>
            </a:r>
            <a:r>
              <a:rPr lang="ru-RU" sz="2800" dirty="0" smtClean="0"/>
              <a:t>акту; </a:t>
            </a:r>
          </a:p>
          <a:p>
            <a:pPr algn="just" fontAlgn="ctr">
              <a:buFont typeface="Wingdings" pitchFamily="2" charset="2"/>
              <a:buChar char="§"/>
            </a:pPr>
            <a:r>
              <a:rPr lang="ru-RU" sz="2800" dirty="0" smtClean="0"/>
              <a:t>Стимулирует </a:t>
            </a:r>
            <a:r>
              <a:rPr lang="ru-RU" sz="2800" dirty="0"/>
              <a:t>дальнейшее совершенствование правовой базы и организационного обеспечения выборов, проводимых в государствах — участниках </a:t>
            </a:r>
            <a:r>
              <a:rPr lang="ru-RU" sz="2800" dirty="0" smtClean="0"/>
              <a:t>СНГ; </a:t>
            </a:r>
          </a:p>
          <a:p>
            <a:pPr algn="just" fontAlgn="ctr">
              <a:buFont typeface="Wingdings" pitchFamily="2" charset="2"/>
              <a:buChar char="§"/>
            </a:pPr>
            <a:r>
              <a:rPr lang="ru-RU" sz="2800" dirty="0" smtClean="0"/>
              <a:t>Критерии </a:t>
            </a:r>
            <a:r>
              <a:rPr lang="ru-RU" sz="2800" dirty="0"/>
              <a:t>демократических выборов </a:t>
            </a:r>
            <a:r>
              <a:rPr lang="ru-RU" sz="2800" dirty="0" smtClean="0"/>
              <a:t>обрели </a:t>
            </a:r>
            <a:r>
              <a:rPr lang="ru-RU" sz="2800" dirty="0"/>
              <a:t>детализованное и </a:t>
            </a:r>
            <a:r>
              <a:rPr lang="ru-RU" sz="2800" dirty="0" smtClean="0"/>
              <a:t>юридически </a:t>
            </a:r>
            <a:r>
              <a:rPr lang="ru-RU" sz="2800" dirty="0"/>
              <a:t>обязывающее </a:t>
            </a:r>
            <a:r>
              <a:rPr lang="ru-RU" sz="2800" dirty="0" smtClean="0"/>
              <a:t>закрепление;</a:t>
            </a:r>
          </a:p>
          <a:p>
            <a:pPr algn="just" fontAlgn="ctr">
              <a:buFont typeface="Wingdings" pitchFamily="2" charset="2"/>
              <a:buChar char="§"/>
            </a:pPr>
            <a:r>
              <a:rPr lang="ru-RU" sz="2800" dirty="0" smtClean="0"/>
              <a:t>Конвенция вобрала </a:t>
            </a:r>
            <a:r>
              <a:rPr lang="ru-RU" sz="2800" dirty="0"/>
              <a:t>в себя все лучшее из того, что содержалось на момент его появления в соответствующих документах ООН, ОБСЕ, Совета </a:t>
            </a:r>
            <a:r>
              <a:rPr lang="ru-RU" sz="2800" dirty="0" smtClean="0"/>
              <a:t>Европы;</a:t>
            </a:r>
          </a:p>
          <a:p>
            <a:pPr algn="just" fontAlgn="ctr">
              <a:buFont typeface="Wingdings" pitchFamily="2" charset="2"/>
              <a:buChar char="§"/>
            </a:pPr>
            <a:r>
              <a:rPr lang="ru-RU" sz="2800" dirty="0" smtClean="0"/>
              <a:t>Конвенция позволяет </a:t>
            </a:r>
            <a:r>
              <a:rPr lang="ru-RU" sz="2800" dirty="0"/>
              <a:t>учесть социально-экономические особенности и этнокультурные традиции конкретных </a:t>
            </a:r>
            <a:r>
              <a:rPr lang="ru-RU" sz="2800" dirty="0" smtClean="0"/>
              <a:t>государств;</a:t>
            </a:r>
          </a:p>
          <a:p>
            <a:pPr algn="just" fontAlgn="ctr">
              <a:buFont typeface="Wingdings" pitchFamily="2" charset="2"/>
              <a:buChar char="§"/>
            </a:pPr>
            <a:r>
              <a:rPr lang="ru-RU" sz="2800" dirty="0" smtClean="0"/>
              <a:t>Принятие </a:t>
            </a:r>
            <a:r>
              <a:rPr lang="ru-RU" sz="2800" dirty="0"/>
              <a:t>конвенционных стандартов не означает </a:t>
            </a:r>
            <a:r>
              <a:rPr lang="ru-RU" sz="2800" dirty="0" smtClean="0"/>
              <a:t>полный отказ </a:t>
            </a:r>
            <a:r>
              <a:rPr lang="ru-RU" sz="2800" dirty="0"/>
              <a:t>от своеобразия избирательных </a:t>
            </a:r>
            <a:r>
              <a:rPr lang="ru-RU" sz="2800" dirty="0" smtClean="0"/>
              <a:t>и правовых систем;</a:t>
            </a:r>
          </a:p>
          <a:p>
            <a:pPr algn="just" fontAlgn="ctr">
              <a:buFont typeface="Wingdings" pitchFamily="2" charset="2"/>
              <a:buChar char="§"/>
            </a:pPr>
            <a:r>
              <a:rPr lang="ru-RU" sz="2800" dirty="0" smtClean="0"/>
              <a:t>Конвенция целиком </a:t>
            </a:r>
            <a:r>
              <a:rPr lang="ru-RU" sz="2800" dirty="0"/>
              <a:t>и полностью чужда наднациональному диктату.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384114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54461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4600" dirty="0" smtClean="0"/>
              <a:t> </a:t>
            </a:r>
            <a:endParaRPr lang="ru-RU" sz="46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259632" y="840769"/>
            <a:ext cx="7344816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/>
              <a:t>	В </a:t>
            </a:r>
            <a:r>
              <a:rPr lang="ru-RU" sz="2000" dirty="0"/>
              <a:t>Конвенции закреплены принципиальные критерии, в то время как способ их достижения всецело остается прерогативой национального законодательства. </a:t>
            </a:r>
            <a:endParaRPr lang="ru-RU" sz="2000" dirty="0" smtClean="0"/>
          </a:p>
          <a:p>
            <a:pPr algn="just"/>
            <a:r>
              <a:rPr lang="ru-RU" sz="2000" dirty="0" smtClean="0"/>
              <a:t>	Конвенция </a:t>
            </a:r>
            <a:r>
              <a:rPr lang="ru-RU" sz="2000" dirty="0"/>
              <a:t>не закрепляет жесткие догматические нормы, которые обязательны для всех, учитывает права граждан проводить реформирование своих избирательных систем в соответствии с национальными условиями развития. </a:t>
            </a:r>
            <a:endParaRPr lang="ru-RU" sz="2000" dirty="0" smtClean="0"/>
          </a:p>
          <a:p>
            <a:pPr algn="just"/>
            <a:r>
              <a:rPr lang="ru-RU" sz="2000" dirty="0" smtClean="0"/>
              <a:t>	Кроме </a:t>
            </a:r>
            <a:r>
              <a:rPr lang="ru-RU" sz="2000" dirty="0"/>
              <a:t>того, Конвенцией закреплена недопустимость </a:t>
            </a:r>
            <a:r>
              <a:rPr lang="ru-RU" sz="2000" dirty="0" smtClean="0"/>
              <a:t>какого-либо </a:t>
            </a:r>
            <a:r>
              <a:rPr lang="ru-RU" sz="2000" dirty="0"/>
              <a:t>прямого или косвенного участия иностранных граждан, лиц без гражданства, иностранных юридических лиц, международных общественных движений, международных организаций в осуществлении деятельности, способствующей либо препятствующей подготовке и проведению выборов в органы государственной власти и местного самоуправления, иных органов народного </a:t>
            </a:r>
            <a:r>
              <a:rPr lang="ru-RU" sz="2000" dirty="0" smtClean="0"/>
              <a:t>представительства</a:t>
            </a:r>
            <a:r>
              <a:rPr lang="ru-RU" sz="2000" dirty="0"/>
              <a:t>, выборных должностных </a:t>
            </a:r>
            <a:r>
              <a:rPr lang="ru-RU" sz="2000" dirty="0" smtClean="0"/>
              <a:t>лиц.</a:t>
            </a:r>
            <a:r>
              <a:rPr lang="ru-RU" sz="2000" dirty="0"/>
              <a:t> </a:t>
            </a:r>
            <a:endParaRPr lang="ru-RU" sz="2000" dirty="0" smtClean="0"/>
          </a:p>
          <a:p>
            <a:pPr algn="just"/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4214361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734888" y="53752"/>
            <a:ext cx="8229600" cy="1143000"/>
          </a:xfrm>
        </p:spPr>
        <p:txBody>
          <a:bodyPr>
            <a:normAutofit/>
          </a:bodyPr>
          <a:lstStyle/>
          <a:p>
            <a:r>
              <a:rPr lang="ru-RU" sz="3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Практическое применение норм Конвенции на примере Кыргызстана  </a:t>
            </a:r>
            <a:endParaRPr lang="ru-RU" sz="3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4600" dirty="0" smtClean="0"/>
              <a:t> </a:t>
            </a:r>
            <a:endParaRPr lang="ru-RU" sz="4600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1115616" y="1344825"/>
            <a:ext cx="7632848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/>
              <a:t>	В Кыргызской Республике с </a:t>
            </a:r>
            <a:r>
              <a:rPr lang="ru-RU" sz="2000" dirty="0"/>
              <a:t>2015 года успешно реализуется проект по внедрению системы биометрической идентификации избирателей и средств автоматизированного подсчета голосов. </a:t>
            </a:r>
            <a:r>
              <a:rPr lang="ru-RU" sz="2000" dirty="0" smtClean="0"/>
              <a:t>Опыт применения данных систем в ходе предыдущих кампаний позволил внести необходимые коррективы, направленные на решение одновременно двух ключевых задач: повышение прозрачности избирательного процесса и создание более комфортных условий для реализации гражданами активного избирательного права.</a:t>
            </a:r>
          </a:p>
          <a:p>
            <a:pPr algn="just"/>
            <a:r>
              <a:rPr lang="ru-RU" sz="2000" dirty="0" smtClean="0"/>
              <a:t>	Выбор технологичного подхода к модернизации избирательной системы позволил Кыргызской Республике обеспечить реализацию стандартов демократических выборов независимо от политических событий. </a:t>
            </a:r>
          </a:p>
          <a:p>
            <a:pPr algn="just"/>
            <a:r>
              <a:rPr lang="ru-RU" sz="2000" dirty="0" smtClean="0"/>
              <a:t>	</a:t>
            </a:r>
            <a:r>
              <a:rPr lang="ru-RU" sz="2000" dirty="0" err="1" smtClean="0"/>
              <a:t>Технологизация</a:t>
            </a:r>
            <a:r>
              <a:rPr lang="ru-RU" sz="2000" dirty="0" smtClean="0"/>
              <a:t> </a:t>
            </a:r>
            <a:r>
              <a:rPr lang="ru-RU" sz="2000" dirty="0"/>
              <a:t>процесса голосования обеспечивает надежную реализацию избирательных прав граждан Кыргызской Республики в соответствии с обязательствами, принятыми ей при ратификации Конвенции.</a:t>
            </a:r>
          </a:p>
        </p:txBody>
      </p:sp>
    </p:spTree>
    <p:extLst>
      <p:ext uri="{BB962C8B-B14F-4D97-AF65-F5344CB8AC3E}">
        <p14:creationId xmlns:p14="http://schemas.microsoft.com/office/powerpoint/2010/main" val="23791376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7200" b="1" dirty="0" smtClean="0">
                <a:solidFill>
                  <a:srgbClr val="00B050"/>
                </a:solidFill>
              </a:rPr>
              <a:t> </a:t>
            </a:r>
          </a:p>
          <a:p>
            <a:pPr marL="0" indent="0" algn="ctr">
              <a:buNone/>
            </a:pPr>
            <a:r>
              <a:rPr lang="ru-RU" sz="7200" b="1" dirty="0" smtClean="0">
                <a:solidFill>
                  <a:srgbClr val="00B050"/>
                </a:solidFill>
              </a:rPr>
              <a:t>Спасибо </a:t>
            </a:r>
          </a:p>
          <a:p>
            <a:pPr marL="0" indent="0" algn="ctr">
              <a:buNone/>
            </a:pPr>
            <a:r>
              <a:rPr lang="ru-RU" sz="7200" b="1" dirty="0" smtClean="0">
                <a:solidFill>
                  <a:srgbClr val="00B050"/>
                </a:solidFill>
              </a:rPr>
              <a:t>за внимание !</a:t>
            </a:r>
            <a:endParaRPr lang="ru-RU" sz="7200" b="1" dirty="0">
              <a:solidFill>
                <a:srgbClr val="00B050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115616" y="1344825"/>
            <a:ext cx="763284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/>
              <a:t>	</a:t>
            </a:r>
            <a:endParaRPr lang="ru-RU" sz="2000" dirty="0"/>
          </a:p>
        </p:txBody>
      </p:sp>
      <p:pic>
        <p:nvPicPr>
          <p:cNvPr id="6" name="Picture 2" descr="C:\Users\user\Desktop\Emblem_of_CIS.svg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873" y="692696"/>
            <a:ext cx="2102247" cy="2004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959870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485</TotalTime>
  <Words>144</Words>
  <Application>Microsoft Office PowerPoint</Application>
  <PresentationFormat>Экран (4:3)</PresentationFormat>
  <Paragraphs>59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 </vt:lpstr>
      <vt:lpstr>Презентация PowerPoint</vt:lpstr>
      <vt:lpstr>Презентация PowerPoint</vt:lpstr>
      <vt:lpstr>Презентация PowerPoint</vt:lpstr>
      <vt:lpstr> Стандарты демократических выборов, заложенные в Конвенции </vt:lpstr>
      <vt:lpstr> История создания Конвенции </vt:lpstr>
      <vt:lpstr>       История создания Конвенции </vt:lpstr>
      <vt:lpstr> Преимущества Конвенции </vt:lpstr>
      <vt:lpstr>Презентация PowerPoint</vt:lpstr>
      <vt:lpstr>Практическое применение норм Конвенции на примере Кыргызстана  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Оценка эффективности работы по предупреждению коррупции в государственных органах</dc:title>
  <dc:creator>Chingiz</dc:creator>
  <cp:lastModifiedBy>Chingiz</cp:lastModifiedBy>
  <cp:revision>33</cp:revision>
  <cp:lastPrinted>2017-11-17T05:48:03Z</cp:lastPrinted>
  <dcterms:created xsi:type="dcterms:W3CDTF">2017-04-26T04:22:24Z</dcterms:created>
  <dcterms:modified xsi:type="dcterms:W3CDTF">2017-11-20T08:41:54Z</dcterms:modified>
</cp:coreProperties>
</file>