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7" r:id="rId2"/>
    <p:sldId id="332" r:id="rId3"/>
    <p:sldId id="424" r:id="rId4"/>
    <p:sldId id="426" r:id="rId5"/>
    <p:sldId id="435" r:id="rId6"/>
    <p:sldId id="439" r:id="rId7"/>
    <p:sldId id="411" r:id="rId8"/>
    <p:sldId id="440" r:id="rId9"/>
    <p:sldId id="434" r:id="rId10"/>
    <p:sldId id="431" r:id="rId11"/>
    <p:sldId id="441" r:id="rId12"/>
    <p:sldId id="423" r:id="rId13"/>
    <p:sldId id="346" r:id="rId14"/>
    <p:sldId id="437" r:id="rId15"/>
    <p:sldId id="442" r:id="rId16"/>
    <p:sldId id="446" r:id="rId17"/>
    <p:sldId id="444" r:id="rId18"/>
    <p:sldId id="419" r:id="rId19"/>
    <p:sldId id="433" r:id="rId20"/>
    <p:sldId id="420" r:id="rId21"/>
    <p:sldId id="421" r:id="rId22"/>
    <p:sldId id="384" r:id="rId23"/>
    <p:sldId id="445" r:id="rId24"/>
    <p:sldId id="436" r:id="rId25"/>
    <p:sldId id="375" r:id="rId26"/>
    <p:sldId id="418" r:id="rId27"/>
    <p:sldId id="443" r:id="rId28"/>
    <p:sldId id="430" r:id="rId29"/>
    <p:sldId id="368"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7574" autoAdjust="0"/>
    <p:restoredTop sz="99838" autoAdjust="0"/>
  </p:normalViewPr>
  <p:slideViewPr>
    <p:cSldViewPr snapToGrid="0">
      <p:cViewPr>
        <p:scale>
          <a:sx n="100" d="100"/>
          <a:sy n="100" d="100"/>
        </p:scale>
        <p:origin x="-744"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5F9112-382C-4051-8141-CE615DF31CFA}" type="datetimeFigureOut">
              <a:rPr lang="ru-RU" smtClean="0"/>
              <a:t>27.11.2017</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4DEC8-2E4D-4966-9997-FE998D66F2CA}" type="slidenum">
              <a:rPr lang="ru-RU" smtClean="0"/>
              <a:t>‹#›</a:t>
            </a:fld>
            <a:endParaRPr lang="ru-RU"/>
          </a:p>
        </p:txBody>
      </p:sp>
    </p:spTree>
    <p:extLst>
      <p:ext uri="{BB962C8B-B14F-4D97-AF65-F5344CB8AC3E}">
        <p14:creationId xmlns:p14="http://schemas.microsoft.com/office/powerpoint/2010/main" val="2050311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480AB12-07C0-469A-B8C5-ABC09694932F}"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743297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5D8008-4349-460A-95ED-E819371929C9}"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76818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C51BD09-A257-4E48-BEE0-67FD39268C02}"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2670548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14EA8FB-DAC9-494E-9CB9-9A4EDEC176E5}"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892483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87B38F9-231E-42DF-BB12-268877F1A445}" type="datetime1">
              <a:rPr lang="ru-RU" smtClean="0"/>
              <a:t>27.11.2017</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113050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AF603559-C2AC-49A2-8D92-775FF2788F8D}" type="datetime1">
              <a:rPr lang="ru-RU" smtClean="0"/>
              <a:t>27.11.2017</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797321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1A1BF7-E26E-45EC-AF1A-86641B987BF7}" type="datetime1">
              <a:rPr lang="ru-RU" smtClean="0"/>
              <a:t>27.11.2017</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3673767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70B78E9-E354-4C88-A0E3-785370CDF4F9}"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3493682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22B9F0D-DC73-44CB-B74A-5D8F0604A56F}"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735064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40BB334-F72B-435B-942D-AB35AE5620ED}"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6975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3EE6FD6-3709-4B44-BA5E-1BAA831E4900}"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A875FA-E23E-493E-82BF-22ACC41E858C}"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08590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C0CBFD0E-E750-4612-84C0-3A4A851EF6BA}"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36229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349AED4-5423-475B-BF7F-38C9108C6844}"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A875FA-E23E-493E-82BF-22ACC41E858C}"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283845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D1E5ADF8-B144-4468-8203-B980D173F6D6}" type="datetime1">
              <a:rPr lang="ru-RU" smtClean="0"/>
              <a:t>27.11.2017</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0558089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A1FC33D-6FD1-469F-9D65-E2E330FEA786}"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31228769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657C72C-BAEA-4050-922F-EBB7B1602562}" type="datetime1">
              <a:rPr lang="ru-RU" smtClean="0"/>
              <a:t>27.11.2017</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A875FA-E23E-493E-82BF-22ACC41E858C}" type="slidenum">
              <a:rPr lang="ru-RU" smtClean="0"/>
              <a:t>‹#›</a:t>
            </a:fld>
            <a:endParaRPr lang="ru-RU"/>
          </a:p>
        </p:txBody>
      </p:sp>
    </p:spTree>
    <p:extLst>
      <p:ext uri="{BB962C8B-B14F-4D97-AF65-F5344CB8AC3E}">
        <p14:creationId xmlns:p14="http://schemas.microsoft.com/office/powerpoint/2010/main" val="1674137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EB71D77-3538-4B80-87BA-794917D566C4}" type="datetime1">
              <a:rPr lang="ru-RU" smtClean="0"/>
              <a:t>27.11.2017</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5A875FA-E23E-493E-82BF-22ACC41E858C}" type="slidenum">
              <a:rPr lang="ru-RU" smtClean="0"/>
              <a:t>‹#›</a:t>
            </a:fld>
            <a:endParaRPr lang="ru-RU"/>
          </a:p>
        </p:txBody>
      </p:sp>
    </p:spTree>
    <p:extLst>
      <p:ext uri="{BB962C8B-B14F-4D97-AF65-F5344CB8AC3E}">
        <p14:creationId xmlns:p14="http://schemas.microsoft.com/office/powerpoint/2010/main" val="2567951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s://ru.sputnik.kg/spravka/20151117/1020174891/babanov-omurbek-bio.html" TargetMode="External"/><Relationship Id="rId13" Type="http://schemas.openxmlformats.org/officeDocument/2006/relationships/hyperlink" Target="https://ru.sputnik.kg/spravka/20170911/1035148194/tashiev-kamchybek-biografiya.html" TargetMode="External"/><Relationship Id="rId3" Type="http://schemas.openxmlformats.org/officeDocument/2006/relationships/hyperlink" Target="https://ru.sputnik.kg/spravka/20170911/1035149115/zarlykov-ehrnis-zarlykovich-biografiya.html" TargetMode="External"/><Relationship Id="rId7" Type="http://schemas.openxmlformats.org/officeDocument/2006/relationships/hyperlink" Target="https://ru.sputnik.kg/spravka/20170911/1035142733/biografiya-taalatbeka-masadykova.html" TargetMode="External"/><Relationship Id="rId12" Type="http://schemas.openxmlformats.org/officeDocument/2006/relationships/hyperlink" Target="https://ru.sputnik.kg/spravka/20170714/1034283731/biografiya-adahana-madumarova.html"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ru.sputnik.kg/spravka/20170911/1035142173/biografiya-ulukbeka-kochkorova.html" TargetMode="External"/><Relationship Id="rId11" Type="http://schemas.openxmlformats.org/officeDocument/2006/relationships/hyperlink" Target="https://ru.sputnik.kg/spravka/20151210/1020764258/zhehehnbekov-sooronbaj-sharipovich-biografiya.html" TargetMode="External"/><Relationship Id="rId5" Type="http://schemas.openxmlformats.org/officeDocument/2006/relationships/hyperlink" Target="https://ru.sputnik.kg/spravka/20150429/1015314233/biografiya-temira-sarieva.html" TargetMode="External"/><Relationship Id="rId15" Type="http://schemas.openxmlformats.org/officeDocument/2006/relationships/hyperlink" Target="https://ru.sputnik.kg/spravka/20151228/1021243453/bakyt-torobaev-bio.html" TargetMode="External"/><Relationship Id="rId10" Type="http://schemas.openxmlformats.org/officeDocument/2006/relationships/hyperlink" Target="https://ru.sputnik.kg/spravka/20170911/1035146700/beknazarov-azimbek-anarkulovich-biografiya.html" TargetMode="External"/><Relationship Id="rId4" Type="http://schemas.openxmlformats.org/officeDocument/2006/relationships/hyperlink" Target="https://ru.sputnik.kg/spravka/20170911/1035146886/umetalieva-toktajym-dzhumakovna-biografiya.html" TargetMode="External"/><Relationship Id="rId9" Type="http://schemas.openxmlformats.org/officeDocument/2006/relationships/hyperlink" Target="https://ru.sputnik.kg/spravka/20170626/1034017483/biografiya-arstanbeka-abdyldaeva.html" TargetMode="External"/><Relationship Id="rId14" Type="http://schemas.openxmlformats.org/officeDocument/2006/relationships/hyperlink" Target="https://ru.sputnik.kg/spravka/20170911/1035146952/maliev-arslanbek-kasymakunovich.html"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package" Target="../embeddings/_________Microsoft_Word1.docx"/></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5012" y="1246695"/>
            <a:ext cx="11412187" cy="4939814"/>
          </a:xfrm>
          <a:prstGeom prst="rect">
            <a:avLst/>
          </a:prstGeom>
        </p:spPr>
        <p:txBody>
          <a:bodyPr wrap="square">
            <a:spAutoFit/>
          </a:bodyPr>
          <a:lstStyle/>
          <a:p>
            <a:pPr algn="ctr"/>
            <a:r>
              <a:rPr lang="ru-RU" sz="3200" b="1" dirty="0" smtClean="0">
                <a:solidFill>
                  <a:srgbClr val="002060"/>
                </a:solidFill>
                <a:latin typeface="Times New Roman" panose="02020603050405020304" pitchFamily="18" charset="0"/>
                <a:cs typeface="Times New Roman" panose="02020603050405020304" pitchFamily="18" charset="0"/>
              </a:rPr>
              <a:t>        </a:t>
            </a:r>
          </a:p>
          <a:p>
            <a:pPr algn="ctr"/>
            <a:endParaRPr lang="ru-RU" sz="2600" b="1" u="sng" dirty="0" smtClean="0">
              <a:solidFill>
                <a:srgbClr val="002060"/>
              </a:solidFill>
              <a:latin typeface="Times New Roman" panose="02020603050405020304" pitchFamily="18" charset="0"/>
              <a:cs typeface="Times New Roman" panose="02020603050405020304" pitchFamily="18" charset="0"/>
            </a:endParaRPr>
          </a:p>
          <a:p>
            <a:pPr algn="ctr"/>
            <a:endParaRPr lang="ru-RU" sz="2600" b="1" u="sng" dirty="0">
              <a:solidFill>
                <a:srgbClr val="002060"/>
              </a:solidFill>
              <a:latin typeface="Times New Roman" panose="02020603050405020304" pitchFamily="18" charset="0"/>
              <a:cs typeface="Times New Roman" panose="02020603050405020304" pitchFamily="18" charset="0"/>
            </a:endParaRPr>
          </a:p>
          <a:p>
            <a:pPr algn="ctr"/>
            <a:r>
              <a:rPr lang="ru-RU" sz="2400" b="1" dirty="0" err="1" smtClean="0">
                <a:solidFill>
                  <a:srgbClr val="002060"/>
                </a:solidFill>
                <a:latin typeface="Times New Roman" panose="02020603050405020304" pitchFamily="18" charset="0"/>
                <a:cs typeface="Times New Roman" panose="02020603050405020304" pitchFamily="18" charset="0"/>
              </a:rPr>
              <a:t>Бишкекский</a:t>
            </a:r>
            <a:r>
              <a:rPr lang="ru-RU" sz="2400" b="1" dirty="0" smtClean="0">
                <a:solidFill>
                  <a:srgbClr val="002060"/>
                </a:solidFill>
                <a:latin typeface="Times New Roman" panose="02020603050405020304" pitchFamily="18" charset="0"/>
                <a:cs typeface="Times New Roman" panose="02020603050405020304" pitchFamily="18" charset="0"/>
              </a:rPr>
              <a:t> филиал  МИМРД МПА СНГ </a:t>
            </a:r>
            <a:endParaRPr lang="ru-RU" sz="2400" b="1" dirty="0">
              <a:solidFill>
                <a:srgbClr val="002060"/>
              </a:solidFill>
              <a:latin typeface="Times New Roman" panose="02020603050405020304" pitchFamily="18" charset="0"/>
              <a:cs typeface="Times New Roman" panose="02020603050405020304" pitchFamily="18" charset="0"/>
            </a:endParaRPr>
          </a:p>
          <a:p>
            <a:pPr algn="ctr">
              <a:lnSpc>
                <a:spcPct val="115000"/>
              </a:lnSpc>
            </a:pPr>
            <a:r>
              <a:rPr lang="ru-RU"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p>
          <a:p>
            <a:pPr algn="ctr">
              <a:lnSpc>
                <a:spcPct val="115000"/>
              </a:lnSpc>
            </a:pPr>
            <a:r>
              <a:rPr lang="ru-RU"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КЫРГЫЗСТАН: ВЫБОРЫ ПРЕЗИДЕНТА </a:t>
            </a:r>
            <a:r>
              <a:rPr lang="en-US" sz="26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ru-RU" sz="26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2017 </a:t>
            </a:r>
          </a:p>
          <a:p>
            <a:pPr algn="ctr">
              <a:lnSpc>
                <a:spcPct val="115000"/>
              </a:lnSpc>
            </a:pPr>
            <a:endParaRPr lang="ru-RU" sz="20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endParaRPr lang="ru-RU"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endParaRPr lang="ru-RU"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endParaRPr lang="ru-RU"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endParaRPr lang="ru-RU"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pPr>
            <a:r>
              <a:rPr lang="ru-RU"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БИШКЕК</a:t>
            </a:r>
          </a:p>
          <a:p>
            <a:pPr algn="ctr">
              <a:lnSpc>
                <a:spcPct val="115000"/>
              </a:lnSpc>
            </a:pPr>
            <a:r>
              <a:rPr lang="ru-RU"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7</a:t>
            </a:r>
            <a:r>
              <a:rPr lang="ru-RU"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ноября  2017 год</a:t>
            </a:r>
            <a:r>
              <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а</a:t>
            </a:r>
            <a:r>
              <a:rPr lang="ru-RU"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2" descr="C:\Users\user\Desktop\Emblem_of_CI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2251" y="389147"/>
            <a:ext cx="2102247" cy="2004142"/>
          </a:xfrm>
          <a:prstGeom prst="rect">
            <a:avLst/>
          </a:prstGeom>
          <a:noFill/>
          <a:extLst>
            <a:ext uri="{909E8E84-426E-40DD-AFC4-6F175D3DCCD1}">
              <a14:hiddenFill xmlns:a14="http://schemas.microsoft.com/office/drawing/2010/main">
                <a:solidFill>
                  <a:srgbClr val="FFFFFF"/>
                </a:solidFill>
              </a14:hiddenFill>
            </a:ext>
          </a:extLst>
        </p:spPr>
      </p:pic>
      <p:sp>
        <p:nvSpPr>
          <p:cNvPr id="3" name="Номер слайда 2"/>
          <p:cNvSpPr>
            <a:spLocks noGrp="1"/>
          </p:cNvSpPr>
          <p:nvPr>
            <p:ph type="sldNum" sz="quarter" idx="12"/>
          </p:nvPr>
        </p:nvSpPr>
        <p:spPr/>
        <p:txBody>
          <a:bodyPr/>
          <a:lstStyle/>
          <a:p>
            <a:fld id="{45A875FA-E23E-493E-82BF-22ACC41E858C}" type="slidenum">
              <a:rPr lang="ru-RU" smtClean="0"/>
              <a:t>1</a:t>
            </a:fld>
            <a:endParaRPr lang="ru-RU"/>
          </a:p>
        </p:txBody>
      </p:sp>
    </p:spTree>
    <p:extLst>
      <p:ext uri="{BB962C8B-B14F-4D97-AF65-F5344CB8AC3E}">
        <p14:creationId xmlns:p14="http://schemas.microsoft.com/office/powerpoint/2010/main" val="29262788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69187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1" name="TextBox 30"/>
          <p:cNvSpPr txBox="1"/>
          <p:nvPr/>
        </p:nvSpPr>
        <p:spPr>
          <a:xfrm>
            <a:off x="1177896" y="73122"/>
            <a:ext cx="9739916" cy="461665"/>
          </a:xfrm>
          <a:prstGeom prst="rect">
            <a:avLst/>
          </a:prstGeom>
          <a:noFill/>
        </p:spPr>
        <p:txBody>
          <a:bodyPr wrap="square" rtlCol="0">
            <a:spAutoFit/>
          </a:bodyPr>
          <a:lstStyle/>
          <a:p>
            <a:pPr algn="ctr"/>
            <a:r>
              <a:rPr lang="ru-RU" sz="2400" b="1" dirty="0" smtClean="0">
                <a:solidFill>
                  <a:schemeClr val="bg1"/>
                </a:solidFill>
                <a:effectLst>
                  <a:outerShdw blurRad="38100" dist="38100" dir="2700000" algn="tl">
                    <a:srgbClr val="000000">
                      <a:alpha val="43137"/>
                    </a:srgbClr>
                  </a:outerShdw>
                </a:effectLst>
              </a:rPr>
              <a:t>Нормативно-правовая база</a:t>
            </a:r>
            <a:endParaRPr lang="ru-RU" sz="2400" b="1" dirty="0">
              <a:solidFill>
                <a:schemeClr val="bg1"/>
              </a:solidFill>
              <a:effectLst>
                <a:outerShdw blurRad="38100" dist="38100" dir="2700000" algn="tl">
                  <a:srgbClr val="000000">
                    <a:alpha val="43137"/>
                  </a:srgbClr>
                </a:outerShdw>
              </a:effectLst>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69941"/>
            <a:ext cx="711998" cy="522606"/>
          </a:xfrm>
          <a:prstGeom prst="rect">
            <a:avLst/>
          </a:prstGeom>
        </p:spPr>
      </p:pic>
      <p:sp>
        <p:nvSpPr>
          <p:cNvPr id="2" name="Прямоугольник 1"/>
          <p:cNvSpPr/>
          <p:nvPr/>
        </p:nvSpPr>
        <p:spPr>
          <a:xfrm>
            <a:off x="1209867" y="1095709"/>
            <a:ext cx="10690981" cy="5601533"/>
          </a:xfrm>
          <a:prstGeom prst="rect">
            <a:avLst/>
          </a:prstGeom>
        </p:spPr>
        <p:txBody>
          <a:bodyPr wrap="square">
            <a:spAutoFit/>
          </a:bodyPr>
          <a:lstStyle/>
          <a:p>
            <a:pPr marL="342900" indent="-342900" algn="just" fontAlgn="ctr">
              <a:buFont typeface="Wingdings" panose="05000000000000000000" pitchFamily="2" charset="2"/>
              <a:buChar char="§"/>
            </a:pPr>
            <a:r>
              <a:rPr lang="ru-RU" sz="2000" dirty="0"/>
              <a:t>Конституция Кыргызской Республики</a:t>
            </a:r>
            <a:endParaRPr lang="ru-RU" sz="2000" dirty="0" smtClean="0"/>
          </a:p>
          <a:p>
            <a:pPr marL="342900" indent="-342900" algn="just" fontAlgn="ctr">
              <a:buFont typeface="Wingdings" panose="05000000000000000000" pitchFamily="2" charset="2"/>
              <a:buChar char="§"/>
            </a:pPr>
            <a:r>
              <a:rPr lang="ru-RU" sz="2000" dirty="0" smtClean="0"/>
              <a:t>Конституционный </a:t>
            </a:r>
            <a:r>
              <a:rPr lang="ru-RU" sz="2000" dirty="0"/>
              <a:t>Закон Кыргызской Республики «О выборах Президента Кыргызской Республики и депутатов Жогорку Кенеша Кыргызской Республики»;</a:t>
            </a:r>
          </a:p>
          <a:p>
            <a:pPr marL="342900" indent="-342900" algn="just" fontAlgn="ctr">
              <a:buFont typeface="Wingdings" panose="05000000000000000000" pitchFamily="2" charset="2"/>
              <a:buChar char="§"/>
            </a:pPr>
            <a:r>
              <a:rPr lang="ru-RU" sz="2000" dirty="0"/>
              <a:t>Закон «Об избирательных комиссиях по проведению выборов и референдумов Кыргызской Республики»</a:t>
            </a:r>
            <a:endParaRPr lang="ru-RU" sz="2000" dirty="0" smtClean="0"/>
          </a:p>
          <a:p>
            <a:pPr marL="342900" indent="-342900" algn="just" fontAlgn="ctr">
              <a:buFont typeface="Wingdings" panose="05000000000000000000" pitchFamily="2" charset="2"/>
              <a:buChar char="§"/>
            </a:pPr>
            <a:r>
              <a:rPr lang="ru-RU" sz="2000" dirty="0" smtClean="0"/>
              <a:t>Постановление </a:t>
            </a:r>
            <a:r>
              <a:rPr lang="ru-RU" sz="2000" dirty="0" err="1"/>
              <a:t>Жогорку</a:t>
            </a:r>
            <a:r>
              <a:rPr lang="ru-RU" sz="2000" dirty="0"/>
              <a:t> </a:t>
            </a:r>
            <a:r>
              <a:rPr lang="ru-RU" sz="2000" dirty="0" err="1"/>
              <a:t>Кенеша</a:t>
            </a:r>
            <a:r>
              <a:rPr lang="ru-RU" sz="2000" dirty="0"/>
              <a:t>  Кыргызской Республики «О назначении даты выборов Президента Кыргызской Республики» от «</a:t>
            </a:r>
            <a:r>
              <a:rPr lang="ky-KG" sz="2000" dirty="0"/>
              <a:t>14</a:t>
            </a:r>
            <a:r>
              <a:rPr lang="ru-RU" sz="2000" dirty="0"/>
              <a:t>» июня 2017 года № </a:t>
            </a:r>
            <a:r>
              <a:rPr lang="ky-KG" sz="2000" dirty="0"/>
              <a:t>1681-</a:t>
            </a:r>
            <a:r>
              <a:rPr lang="en-US" sz="2000" dirty="0" smtClean="0"/>
              <a:t>VI</a:t>
            </a:r>
            <a:r>
              <a:rPr lang="ru-RU" sz="2000" dirty="0" smtClean="0"/>
              <a:t>;</a:t>
            </a:r>
          </a:p>
          <a:p>
            <a:pPr marL="342900" indent="-342900" algn="just" fontAlgn="ctr">
              <a:buFont typeface="Wingdings" panose="05000000000000000000" pitchFamily="2" charset="2"/>
              <a:buChar char="§"/>
            </a:pPr>
            <a:r>
              <a:rPr lang="ru-RU" sz="2000" dirty="0" smtClean="0"/>
              <a:t>Календарный </a:t>
            </a:r>
            <a:r>
              <a:rPr lang="ru-RU" sz="2000" dirty="0"/>
              <a:t>план основных мероприятий по подготовке и проведении выборов Президента Кыргызской </a:t>
            </a:r>
            <a:r>
              <a:rPr lang="ru-RU" sz="2000" dirty="0" smtClean="0"/>
              <a:t>Республики, утвержденный Постановлением </a:t>
            </a:r>
            <a:r>
              <a:rPr lang="ru-RU" sz="2000" dirty="0"/>
              <a:t>ЦИК Кыргызской Республики от 14</a:t>
            </a:r>
            <a:r>
              <a:rPr lang="ky-KG" sz="2000" dirty="0"/>
              <a:t> ию</a:t>
            </a:r>
            <a:r>
              <a:rPr lang="ru-RU" sz="2000" dirty="0"/>
              <a:t>н</a:t>
            </a:r>
            <a:r>
              <a:rPr lang="ky-KG" sz="2000" dirty="0"/>
              <a:t>я </a:t>
            </a:r>
            <a:r>
              <a:rPr lang="ru-RU" sz="2000" dirty="0"/>
              <a:t>2017 года №</a:t>
            </a:r>
            <a:r>
              <a:rPr lang="ky-KG" sz="2000" dirty="0"/>
              <a:t> </a:t>
            </a:r>
            <a:r>
              <a:rPr lang="ky-KG" sz="2000" dirty="0" smtClean="0"/>
              <a:t>147</a:t>
            </a:r>
            <a:r>
              <a:rPr lang="ky-KG" sz="2000" b="1" dirty="0"/>
              <a:t>;</a:t>
            </a:r>
            <a:endParaRPr lang="ky-KG" sz="2000" b="1" dirty="0" smtClean="0"/>
          </a:p>
          <a:p>
            <a:pPr marL="342900" indent="-342900" algn="just" fontAlgn="ctr">
              <a:buFont typeface="Wingdings" panose="05000000000000000000" pitchFamily="2" charset="2"/>
              <a:buChar char="§"/>
            </a:pPr>
            <a:r>
              <a:rPr lang="ru-RU" sz="2000" dirty="0" smtClean="0"/>
              <a:t>Положение </a:t>
            </a:r>
            <a:r>
              <a:rPr lang="ru-RU" sz="2000" dirty="0"/>
              <a:t>«О порядке взаимодействия Центральной комиссии по выборами проведению референдумов и Государственной регистрационной службы в период подготовки и проведения выборов Президента Кыргызской Республики</a:t>
            </a:r>
            <a:r>
              <a:rPr lang="ru-RU" sz="2000" dirty="0" smtClean="0"/>
              <a:t>»;</a:t>
            </a:r>
          </a:p>
          <a:p>
            <a:pPr marL="342900" indent="-342900" algn="just" fontAlgn="ctr">
              <a:buFont typeface="Wingdings" panose="05000000000000000000" pitchFamily="2" charset="2"/>
              <a:buChar char="§"/>
            </a:pPr>
            <a:r>
              <a:rPr lang="ru-RU" sz="2000" dirty="0" smtClean="0"/>
              <a:t>А также другие нормативно-правовые акты, принятые ЦИК КР.</a:t>
            </a:r>
            <a:endParaRPr lang="ru-RU" sz="2000" dirty="0"/>
          </a:p>
          <a:p>
            <a:pPr marL="342900" indent="-342900" algn="just" fontAlgn="ctr">
              <a:buFont typeface="Wingdings" panose="05000000000000000000" pitchFamily="2" charset="2"/>
              <a:buChar char="§"/>
            </a:pP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a:t>
            </a:fld>
            <a:endParaRPr lang="ru-RU"/>
          </a:p>
        </p:txBody>
      </p:sp>
    </p:spTree>
    <p:extLst>
      <p:ext uri="{BB962C8B-B14F-4D97-AF65-F5344CB8AC3E}">
        <p14:creationId xmlns:p14="http://schemas.microsoft.com/office/powerpoint/2010/main" val="4095079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45A875FA-E23E-493E-82BF-22ACC41E858C}" type="slidenum">
              <a:rPr lang="ru-RU" smtClean="0"/>
              <a:t>3</a:t>
            </a:fld>
            <a:endParaRPr lang="ru-RU"/>
          </a:p>
        </p:txBody>
      </p:sp>
      <p:sp>
        <p:nvSpPr>
          <p:cNvPr id="3" name="Прямоугольник 2"/>
          <p:cNvSpPr/>
          <p:nvPr/>
        </p:nvSpPr>
        <p:spPr>
          <a:xfrm>
            <a:off x="1719618" y="947768"/>
            <a:ext cx="9935570" cy="4708981"/>
          </a:xfrm>
          <a:prstGeom prst="rect">
            <a:avLst/>
          </a:prstGeom>
        </p:spPr>
        <p:txBody>
          <a:bodyPr wrap="square">
            <a:spAutoFit/>
          </a:bodyPr>
          <a:lstStyle/>
          <a:p>
            <a:r>
              <a:rPr lang="ru-RU" sz="2000" dirty="0"/>
              <a:t>Обязательность проведения выборов в Кыргызской Республике вытекает из ряда положений Конституции, согласно </a:t>
            </a:r>
            <a:r>
              <a:rPr lang="ru-RU" sz="2000" dirty="0" smtClean="0"/>
              <a:t>которым:</a:t>
            </a:r>
          </a:p>
          <a:p>
            <a:endParaRPr lang="ru-RU" sz="2000" dirty="0" smtClean="0"/>
          </a:p>
          <a:p>
            <a:pPr marL="342900" indent="-342900">
              <a:buFont typeface="Wingdings" pitchFamily="2" charset="2"/>
              <a:buChar char="§"/>
            </a:pPr>
            <a:r>
              <a:rPr lang="ru-RU" sz="2000" dirty="0" smtClean="0"/>
              <a:t> </a:t>
            </a:r>
            <a:r>
              <a:rPr lang="ru-RU" sz="2000" dirty="0"/>
              <a:t>народ  является носителем суверенитета и единственным источником государственной власти в Кыргызской </a:t>
            </a:r>
            <a:r>
              <a:rPr lang="ru-RU" sz="2000" dirty="0" smtClean="0"/>
              <a:t>Республике, </a:t>
            </a:r>
            <a:r>
              <a:rPr lang="ru-RU" sz="2000" dirty="0"/>
              <a:t>осуществляя свою власть непосредственно на выборах, а также через систему государственных </a:t>
            </a:r>
            <a:r>
              <a:rPr lang="ru-RU" sz="2000" dirty="0" smtClean="0"/>
              <a:t>органов; </a:t>
            </a:r>
          </a:p>
          <a:p>
            <a:endParaRPr lang="ru-RU" sz="2000" dirty="0" smtClean="0"/>
          </a:p>
          <a:p>
            <a:pPr marL="342900" indent="-342900">
              <a:buFont typeface="Wingdings" pitchFamily="2" charset="2"/>
              <a:buChar char="§"/>
            </a:pPr>
            <a:r>
              <a:rPr lang="ru-RU" sz="2000" dirty="0" smtClean="0"/>
              <a:t>государственная </a:t>
            </a:r>
            <a:r>
              <a:rPr lang="ru-RU" sz="2000" dirty="0"/>
              <a:t>власть в Кыргызской Республике основывается на принципах верховенства власти народа, представляемой и обеспечиваемой, в том числе, всенародно избираемым главой государства, а также на принципе разделения государственной </a:t>
            </a:r>
            <a:r>
              <a:rPr lang="ru-RU" sz="2000" dirty="0" smtClean="0"/>
              <a:t>власти;</a:t>
            </a:r>
          </a:p>
          <a:p>
            <a:endParaRPr lang="ru-RU" sz="2000" dirty="0" smtClean="0"/>
          </a:p>
          <a:p>
            <a:pPr marL="342900" indent="-342900">
              <a:buFont typeface="Wingdings" pitchFamily="2" charset="2"/>
              <a:buChar char="§"/>
            </a:pPr>
            <a:r>
              <a:rPr lang="ru-RU" sz="2000" dirty="0" smtClean="0"/>
              <a:t>граждане </a:t>
            </a:r>
            <a:r>
              <a:rPr lang="ru-RU" sz="2000" dirty="0"/>
              <a:t>имеют право избирать и быть избранными в органы государственной </a:t>
            </a:r>
            <a:r>
              <a:rPr lang="ru-RU" sz="2000" dirty="0" smtClean="0"/>
              <a:t>власти.</a:t>
            </a:r>
            <a:endParaRPr lang="ru-RU" sz="2000" dirty="0"/>
          </a:p>
        </p:txBody>
      </p:sp>
    </p:spTree>
    <p:extLst>
      <p:ext uri="{BB962C8B-B14F-4D97-AF65-F5344CB8AC3E}">
        <p14:creationId xmlns:p14="http://schemas.microsoft.com/office/powerpoint/2010/main" val="212512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45A875FA-E23E-493E-82BF-22ACC41E858C}" type="slidenum">
              <a:rPr lang="ru-RU" smtClean="0"/>
              <a:t>4</a:t>
            </a:fld>
            <a:endParaRPr lang="ru-RU"/>
          </a:p>
        </p:txBody>
      </p:sp>
      <p:sp>
        <p:nvSpPr>
          <p:cNvPr id="3" name="Прямоугольник 2"/>
          <p:cNvSpPr/>
          <p:nvPr/>
        </p:nvSpPr>
        <p:spPr>
          <a:xfrm>
            <a:off x="2181225" y="889844"/>
            <a:ext cx="8324849" cy="5078313"/>
          </a:xfrm>
          <a:prstGeom prst="rect">
            <a:avLst/>
          </a:prstGeom>
        </p:spPr>
        <p:txBody>
          <a:bodyPr wrap="square">
            <a:spAutoFit/>
          </a:bodyPr>
          <a:lstStyle/>
          <a:p>
            <a:pPr algn="just"/>
            <a:r>
              <a:rPr lang="ru-RU" dirty="0"/>
              <a:t>Активное избирательное право на выборах Президента принадлежит гражданам Кыргызской Республики, достигшим 18 лет.  </a:t>
            </a:r>
            <a:endParaRPr lang="ru-RU" dirty="0" smtClean="0"/>
          </a:p>
          <a:p>
            <a:pPr algn="just"/>
            <a:endParaRPr lang="ru-RU" dirty="0"/>
          </a:p>
          <a:p>
            <a:pPr algn="just"/>
            <a:r>
              <a:rPr lang="ru-RU" dirty="0" smtClean="0"/>
              <a:t>Пассивное </a:t>
            </a:r>
            <a:r>
              <a:rPr lang="ru-RU" dirty="0"/>
              <a:t>избирательное право принадлежат гражданину Кыргызской Республики, не имеющему гражданство иностранного государства, не моложе 35 лет и не старше 70 лет, владеющему государственным языком и проживающему в республике в совокупности не менее 15 </a:t>
            </a:r>
            <a:r>
              <a:rPr lang="ru-RU" dirty="0" smtClean="0"/>
              <a:t>лет. </a:t>
            </a:r>
          </a:p>
          <a:p>
            <a:pPr algn="just"/>
            <a:endParaRPr lang="ru-RU" dirty="0"/>
          </a:p>
          <a:p>
            <a:pPr algn="just"/>
            <a:r>
              <a:rPr lang="ru-RU" dirty="0"/>
              <a:t>Наряду с этим действуют следующие ограничения избирательных </a:t>
            </a:r>
            <a:r>
              <a:rPr lang="ru-RU" dirty="0" smtClean="0"/>
              <a:t>прав:  </a:t>
            </a:r>
          </a:p>
          <a:p>
            <a:pPr algn="just"/>
            <a:endParaRPr lang="ru-RU" dirty="0"/>
          </a:p>
          <a:p>
            <a:pPr marL="285750" indent="-285750" algn="just">
              <a:buFont typeface="Arial" pitchFamily="34" charset="0"/>
              <a:buChar char="•"/>
            </a:pPr>
            <a:r>
              <a:rPr lang="ru-RU" dirty="0" smtClean="0"/>
              <a:t>не </a:t>
            </a:r>
            <a:r>
              <a:rPr lang="ru-RU" dirty="0"/>
              <a:t>имеют права избирать, быть избранными граждане, признанные судом недееспособными или содержащиеся в местах лишения </a:t>
            </a:r>
            <a:r>
              <a:rPr lang="ru-RU" dirty="0" smtClean="0"/>
              <a:t>свободы;</a:t>
            </a:r>
          </a:p>
          <a:p>
            <a:pPr marL="285750" indent="-285750" algn="just">
              <a:buFont typeface="Arial" pitchFamily="34" charset="0"/>
              <a:buChar char="•"/>
            </a:pPr>
            <a:r>
              <a:rPr lang="ru-RU" dirty="0" smtClean="0"/>
              <a:t>не </a:t>
            </a:r>
            <a:r>
              <a:rPr lang="ru-RU" dirty="0"/>
              <a:t>имеют права быть избранными на должность Президента лица</a:t>
            </a:r>
            <a:r>
              <a:rPr lang="ru-RU" dirty="0" smtClean="0"/>
              <a:t>, чья </a:t>
            </a:r>
            <a:r>
              <a:rPr lang="ru-RU" dirty="0"/>
              <a:t>судимость не снята или не погашена в установленном законом </a:t>
            </a:r>
            <a:r>
              <a:rPr lang="ru-RU" dirty="0" smtClean="0"/>
              <a:t>     порядке</a:t>
            </a:r>
            <a:r>
              <a:rPr lang="ru-RU" dirty="0"/>
              <a:t>.</a:t>
            </a:r>
          </a:p>
        </p:txBody>
      </p:sp>
    </p:spTree>
    <p:extLst>
      <p:ext uri="{BB962C8B-B14F-4D97-AF65-F5344CB8AC3E}">
        <p14:creationId xmlns:p14="http://schemas.microsoft.com/office/powerpoint/2010/main" val="3851885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Выдвижение кандидатов</a:t>
            </a:r>
            <a:endParaRPr lang="ru-RU" sz="2400" b="1" dirty="0">
              <a:effectLst>
                <a:outerShdw blurRad="38100" dist="38100" dir="2700000" algn="tl">
                  <a:srgbClr val="000000">
                    <a:alpha val="43137"/>
                  </a:srgbClr>
                </a:outerShdw>
              </a:effectLst>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214651" y="1105469"/>
            <a:ext cx="10849971" cy="646331"/>
          </a:xfrm>
          <a:prstGeom prst="rect">
            <a:avLst/>
          </a:prstGeom>
        </p:spPr>
        <p:txBody>
          <a:bodyPr wrap="square">
            <a:spAutoFit/>
          </a:bodyPr>
          <a:lstStyle/>
          <a:p>
            <a:endParaRPr lang="ru-RU" dirty="0"/>
          </a:p>
          <a:p>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5</a:t>
            </a:fld>
            <a:endParaRPr lang="ru-RU"/>
          </a:p>
        </p:txBody>
      </p:sp>
      <p:sp>
        <p:nvSpPr>
          <p:cNvPr id="5" name="Прямоугольник 4"/>
          <p:cNvSpPr/>
          <p:nvPr/>
        </p:nvSpPr>
        <p:spPr>
          <a:xfrm>
            <a:off x="1409700" y="1405741"/>
            <a:ext cx="10334625" cy="4678204"/>
          </a:xfrm>
          <a:prstGeom prst="rect">
            <a:avLst/>
          </a:prstGeom>
        </p:spPr>
        <p:txBody>
          <a:bodyPr wrap="square">
            <a:spAutoFit/>
          </a:bodyPr>
          <a:lstStyle/>
          <a:p>
            <a:r>
              <a:rPr lang="ru-RU" sz="2000" dirty="0"/>
              <a:t>Президент избирается на 6 лет гражданами Кыргызской Республики.</a:t>
            </a:r>
          </a:p>
          <a:p>
            <a:r>
              <a:rPr lang="ru-RU" sz="2000" dirty="0" smtClean="0"/>
              <a:t>Одно </a:t>
            </a:r>
            <a:r>
              <a:rPr lang="ru-RU" sz="2000" dirty="0"/>
              <a:t>и то же лицо не может быть избрано Президентом дважды</a:t>
            </a:r>
            <a:r>
              <a:rPr lang="ru-RU" sz="2000" dirty="0" smtClean="0"/>
              <a:t>.</a:t>
            </a:r>
          </a:p>
          <a:p>
            <a:endParaRPr lang="ru-RU" sz="2000" dirty="0"/>
          </a:p>
          <a:p>
            <a:r>
              <a:rPr lang="ru-RU" sz="2000" dirty="0" smtClean="0"/>
              <a:t>Президентом </a:t>
            </a:r>
            <a:r>
              <a:rPr lang="ru-RU" sz="2000" dirty="0"/>
              <a:t>может быть избран гражданин Кыргызской Республики не моложе 35 лет и не старше 70 лет, владеющий государственным языком и проживающий в республике в совокупности не менее 15 лет</a:t>
            </a:r>
            <a:r>
              <a:rPr lang="ru-RU" sz="2000" dirty="0" smtClean="0"/>
              <a:t>.</a:t>
            </a:r>
          </a:p>
          <a:p>
            <a:endParaRPr lang="ru-RU" sz="2000" dirty="0"/>
          </a:p>
          <a:p>
            <a:r>
              <a:rPr lang="ru-RU" sz="2000" dirty="0" smtClean="0"/>
              <a:t>Число </a:t>
            </a:r>
            <a:r>
              <a:rPr lang="ru-RU" sz="2000" dirty="0"/>
              <a:t>кандидатов на пост Президента не ограничивается. Кандидатом в Президенты может быть зарегистрировано лицо, собравшее не менее 30 тысяч подписей избирателей</a:t>
            </a:r>
            <a:r>
              <a:rPr lang="ru-RU" sz="2000" dirty="0" smtClean="0"/>
              <a:t>.</a:t>
            </a:r>
          </a:p>
          <a:p>
            <a:endParaRPr lang="ru-RU" sz="2000" dirty="0" smtClean="0"/>
          </a:p>
          <a:p>
            <a:r>
              <a:rPr lang="ru-RU" sz="2000" dirty="0"/>
              <a:t>Выдвижение кандидатов на должность Президента начинается со дня, следующего за днем официального опубликования решения о назначении выборов, и заканчивается за 75 календарных дней до дня выборов</a:t>
            </a:r>
            <a:r>
              <a:rPr lang="ru-RU" sz="2000" dirty="0" smtClean="0"/>
              <a:t>.</a:t>
            </a:r>
          </a:p>
          <a:p>
            <a:endParaRPr lang="ru-RU" dirty="0"/>
          </a:p>
        </p:txBody>
      </p:sp>
    </p:spTree>
    <p:extLst>
      <p:ext uri="{BB962C8B-B14F-4D97-AF65-F5344CB8AC3E}">
        <p14:creationId xmlns:p14="http://schemas.microsoft.com/office/powerpoint/2010/main" val="33597811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Выдвижение кандидатов</a:t>
            </a:r>
            <a:endParaRPr lang="ru-RU" sz="2400" b="1" dirty="0">
              <a:effectLst>
                <a:outerShdw blurRad="38100" dist="38100" dir="2700000" algn="tl">
                  <a:srgbClr val="000000">
                    <a:alpha val="43137"/>
                  </a:srgbClr>
                </a:outerShdw>
              </a:effectLst>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214651" y="1105469"/>
            <a:ext cx="10849971" cy="646331"/>
          </a:xfrm>
          <a:prstGeom prst="rect">
            <a:avLst/>
          </a:prstGeom>
        </p:spPr>
        <p:txBody>
          <a:bodyPr wrap="square">
            <a:spAutoFit/>
          </a:bodyPr>
          <a:lstStyle/>
          <a:p>
            <a:endParaRPr lang="ru-RU" dirty="0"/>
          </a:p>
          <a:p>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6</a:t>
            </a:fld>
            <a:endParaRPr lang="ru-RU"/>
          </a:p>
        </p:txBody>
      </p:sp>
      <p:sp>
        <p:nvSpPr>
          <p:cNvPr id="4" name="Прямоугольник 3"/>
          <p:cNvSpPr/>
          <p:nvPr/>
        </p:nvSpPr>
        <p:spPr>
          <a:xfrm>
            <a:off x="1590675" y="1516440"/>
            <a:ext cx="9810750" cy="3785652"/>
          </a:xfrm>
          <a:prstGeom prst="rect">
            <a:avLst/>
          </a:prstGeom>
        </p:spPr>
        <p:txBody>
          <a:bodyPr wrap="square">
            <a:spAutoFit/>
          </a:bodyPr>
          <a:lstStyle/>
          <a:p>
            <a:r>
              <a:rPr lang="ru-RU" sz="2000" dirty="0"/>
              <a:t>Право выдвижения кандидатов на должность Президента принадлежит гражданам путем самовыдвижения, а также политическим партиям, зарегистрированным в установленном порядке на день официального опубликования решения о назначении выборов.</a:t>
            </a:r>
          </a:p>
          <a:p>
            <a:endParaRPr lang="ru-RU" sz="2000" dirty="0" smtClean="0"/>
          </a:p>
          <a:p>
            <a:r>
              <a:rPr lang="ru-RU" sz="2000" dirty="0" smtClean="0"/>
              <a:t>Кандидатом </a:t>
            </a:r>
            <a:r>
              <a:rPr lang="ru-RU" sz="2000" dirty="0"/>
              <a:t>в Президенты может быть зарегистрировано лицо, собравшее не менее 30 тысяч подписей избирателей, достоверность которых проверяет ЦИК. </a:t>
            </a:r>
            <a:endParaRPr lang="ru-RU" sz="2000" dirty="0" smtClean="0"/>
          </a:p>
          <a:p>
            <a:endParaRPr lang="ru-RU" sz="2000" dirty="0"/>
          </a:p>
          <a:p>
            <a:r>
              <a:rPr lang="ru-RU" sz="2000" dirty="0" smtClean="0"/>
              <a:t>Проверке </a:t>
            </a:r>
            <a:r>
              <a:rPr lang="ru-RU" sz="2000" dirty="0"/>
              <a:t>могут подлежать либо все представленные подписи, либо часть этих подписей, отобранная посредством случайной выборки (жребия) в установленные законом сроки.</a:t>
            </a:r>
          </a:p>
        </p:txBody>
      </p:sp>
    </p:spTree>
    <p:extLst>
      <p:ext uri="{BB962C8B-B14F-4D97-AF65-F5344CB8AC3E}">
        <p14:creationId xmlns:p14="http://schemas.microsoft.com/office/powerpoint/2010/main" val="2063002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t>Регистрация кандидатов на должность Президента</a:t>
            </a:r>
            <a:endParaRPr lang="ru-RU" sz="2400" dirty="0">
              <a:effectLst>
                <a:outerShdw blurRad="38100" dist="38100" dir="2700000" algn="tl">
                  <a:srgbClr val="000000">
                    <a:alpha val="43137"/>
                  </a:srgbClr>
                </a:outerShdw>
              </a:effectLst>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064523" y="1105469"/>
            <a:ext cx="10849971" cy="646331"/>
          </a:xfrm>
          <a:prstGeom prst="rect">
            <a:avLst/>
          </a:prstGeom>
        </p:spPr>
        <p:txBody>
          <a:bodyPr wrap="square">
            <a:spAutoFit/>
          </a:bodyPr>
          <a:lstStyle/>
          <a:p>
            <a:endParaRPr lang="ru-RU" dirty="0"/>
          </a:p>
          <a:p>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7</a:t>
            </a:fld>
            <a:endParaRPr lang="ru-RU"/>
          </a:p>
        </p:txBody>
      </p:sp>
      <p:sp>
        <p:nvSpPr>
          <p:cNvPr id="4" name="Прямоугольник 3"/>
          <p:cNvSpPr/>
          <p:nvPr/>
        </p:nvSpPr>
        <p:spPr>
          <a:xfrm>
            <a:off x="1746918" y="1061462"/>
            <a:ext cx="9580728" cy="5016758"/>
          </a:xfrm>
          <a:prstGeom prst="rect">
            <a:avLst/>
          </a:prstGeom>
        </p:spPr>
        <p:txBody>
          <a:bodyPr wrap="square">
            <a:spAutoFit/>
          </a:bodyPr>
          <a:lstStyle/>
          <a:p>
            <a:pPr algn="just"/>
            <a:r>
              <a:rPr lang="ru-RU" sz="2000" dirty="0"/>
              <a:t>Для регистрации кандидат на должность Президента или его уполномоченный представитель не позднее чем за 45 календарных дней до дня выборов представляет в Центральную избирательную комиссию следующие документы</a:t>
            </a:r>
            <a:r>
              <a:rPr lang="ru-RU" sz="2000" dirty="0" smtClean="0"/>
              <a:t>:</a:t>
            </a:r>
          </a:p>
          <a:p>
            <a:pPr algn="just"/>
            <a:endParaRPr lang="ru-RU" sz="2000" dirty="0"/>
          </a:p>
          <a:p>
            <a:pPr marL="457200" indent="-457200" algn="just">
              <a:buFont typeface="+mj-lt"/>
              <a:buAutoNum type="arabicPeriod"/>
            </a:pPr>
            <a:r>
              <a:rPr lang="ru-RU" sz="2000" dirty="0" smtClean="0"/>
              <a:t>заявление </a:t>
            </a:r>
            <a:r>
              <a:rPr lang="ru-RU" sz="2000" dirty="0"/>
              <a:t>о самовыдвижении либо протокол решения политической партии о выдвижении кандидата с приложением заявления (заявлений) о согласии баллотироваться кандидатом на должность </a:t>
            </a:r>
            <a:r>
              <a:rPr lang="ru-RU" sz="2000" dirty="0" smtClean="0"/>
              <a:t>Президента;</a:t>
            </a:r>
          </a:p>
          <a:p>
            <a:pPr marL="457200" indent="-457200" algn="just">
              <a:buFont typeface="+mj-lt"/>
              <a:buAutoNum type="arabicPeriod"/>
            </a:pPr>
            <a:r>
              <a:rPr lang="ru-RU" sz="2000" dirty="0" smtClean="0"/>
              <a:t>форму </a:t>
            </a:r>
            <a:r>
              <a:rPr lang="ru-RU" sz="2000" dirty="0"/>
              <a:t>сведений о кандидате с указанием биографических </a:t>
            </a:r>
            <a:r>
              <a:rPr lang="ru-RU" sz="2000" dirty="0" smtClean="0"/>
              <a:t>данных;</a:t>
            </a:r>
          </a:p>
          <a:p>
            <a:pPr marL="457200" indent="-457200" algn="just">
              <a:buFont typeface="+mj-lt"/>
              <a:buAutoNum type="arabicPeriod"/>
            </a:pPr>
            <a:r>
              <a:rPr lang="ru-RU" sz="2000" dirty="0" smtClean="0"/>
              <a:t>копию паспорта;</a:t>
            </a:r>
          </a:p>
          <a:p>
            <a:pPr marL="457200" indent="-457200" algn="just">
              <a:buFont typeface="+mj-lt"/>
              <a:buAutoNum type="arabicPeriod"/>
            </a:pPr>
            <a:r>
              <a:rPr lang="ru-RU" sz="2000" dirty="0" smtClean="0"/>
              <a:t>справку </a:t>
            </a:r>
            <a:r>
              <a:rPr lang="ru-RU" sz="2000" dirty="0"/>
              <a:t>с места работы или </a:t>
            </a:r>
            <a:r>
              <a:rPr lang="ru-RU" sz="2000" dirty="0" smtClean="0"/>
              <a:t>учебы;</a:t>
            </a:r>
          </a:p>
          <a:p>
            <a:pPr marL="457200" indent="-457200" algn="just">
              <a:buFont typeface="+mj-lt"/>
              <a:buAutoNum type="arabicPeriod"/>
            </a:pPr>
            <a:r>
              <a:rPr lang="ru-RU" sz="2000" dirty="0" smtClean="0"/>
              <a:t>документ</a:t>
            </a:r>
            <a:r>
              <a:rPr lang="ru-RU" sz="2000" dirty="0"/>
              <a:t>, подтверждающий внесение избирательного залога, предусмотренного настоящим конституционным </a:t>
            </a:r>
            <a:r>
              <a:rPr lang="ru-RU" sz="2000" dirty="0" smtClean="0"/>
              <a:t>Законом;</a:t>
            </a:r>
          </a:p>
          <a:p>
            <a:pPr marL="457200" indent="-457200" algn="just">
              <a:buFont typeface="+mj-lt"/>
              <a:buAutoNum type="arabicPeriod"/>
            </a:pPr>
            <a:r>
              <a:rPr lang="ru-RU" sz="2000" dirty="0" smtClean="0"/>
              <a:t>сертификат </a:t>
            </a:r>
            <a:r>
              <a:rPr lang="ru-RU" sz="2000" dirty="0"/>
              <a:t>об уровне владения государственным </a:t>
            </a:r>
            <a:r>
              <a:rPr lang="ru-RU" sz="2000" dirty="0" smtClean="0"/>
              <a:t>языком.</a:t>
            </a:r>
            <a:endParaRPr lang="ru-RU" sz="2000" dirty="0"/>
          </a:p>
        </p:txBody>
      </p:sp>
    </p:spTree>
    <p:extLst>
      <p:ext uri="{BB962C8B-B14F-4D97-AF65-F5344CB8AC3E}">
        <p14:creationId xmlns:p14="http://schemas.microsoft.com/office/powerpoint/2010/main" val="39623557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          Зарегистрировано </a:t>
            </a:r>
            <a:r>
              <a:rPr lang="ru-RU" sz="2000" b="1" dirty="0"/>
              <a:t>кандидатов на должность </a:t>
            </a:r>
            <a:r>
              <a:rPr lang="ru-RU" sz="2000" b="1" dirty="0" smtClean="0"/>
              <a:t>Президента </a:t>
            </a:r>
          </a:p>
          <a:p>
            <a:pPr algn="ctr"/>
            <a:r>
              <a:rPr lang="ru-RU" sz="2000" b="1" dirty="0" smtClean="0"/>
              <a:t>          с </a:t>
            </a:r>
            <a:r>
              <a:rPr lang="ru-RU" sz="2000" b="1" dirty="0"/>
              <a:t>определением порядковых номеров в избирательном </a:t>
            </a:r>
            <a:r>
              <a:rPr lang="ru-RU" sz="2000" b="1" dirty="0" smtClean="0"/>
              <a:t>бюллетене</a:t>
            </a:r>
            <a:endParaRPr lang="ru-RU" sz="2000" b="1"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064523" y="1105469"/>
            <a:ext cx="10849971" cy="646331"/>
          </a:xfrm>
          <a:prstGeom prst="rect">
            <a:avLst/>
          </a:prstGeom>
        </p:spPr>
        <p:txBody>
          <a:bodyPr wrap="square">
            <a:spAutoFit/>
          </a:bodyPr>
          <a:lstStyle/>
          <a:p>
            <a:endParaRPr lang="ru-RU" dirty="0"/>
          </a:p>
          <a:p>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8</a:t>
            </a:fld>
            <a:endParaRPr lang="ru-RU"/>
          </a:p>
        </p:txBody>
      </p:sp>
      <p:sp>
        <p:nvSpPr>
          <p:cNvPr id="4" name="Прямоугольник 3"/>
          <p:cNvSpPr/>
          <p:nvPr/>
        </p:nvSpPr>
        <p:spPr>
          <a:xfrm>
            <a:off x="1746918" y="728087"/>
            <a:ext cx="9580728" cy="5570756"/>
          </a:xfrm>
          <a:prstGeom prst="rect">
            <a:avLst/>
          </a:prstGeom>
        </p:spPr>
        <p:txBody>
          <a:bodyPr wrap="square">
            <a:spAutoFit/>
          </a:bodyPr>
          <a:lstStyle/>
          <a:p>
            <a:endParaRPr lang="ru-RU" sz="2000" dirty="0"/>
          </a:p>
          <a:p>
            <a:pPr fontAlgn="base"/>
            <a:r>
              <a:rPr lang="ru-RU" sz="2400" dirty="0" smtClean="0"/>
              <a:t>1.  </a:t>
            </a:r>
            <a:r>
              <a:rPr lang="ru-RU" sz="2400" dirty="0"/>
              <a:t> </a:t>
            </a:r>
            <a:r>
              <a:rPr lang="ru-RU" sz="2400" dirty="0" err="1">
                <a:hlinkClick r:id="rId3" tooltip="Эрнис Зарлыков — биография"/>
              </a:rPr>
              <a:t>Эрнис</a:t>
            </a:r>
            <a:r>
              <a:rPr lang="ru-RU" sz="2400" dirty="0">
                <a:hlinkClick r:id="rId3" tooltip="Эрнис Зарлыков — биография"/>
              </a:rPr>
              <a:t> </a:t>
            </a:r>
            <a:r>
              <a:rPr lang="ru-RU" sz="2400" dirty="0" err="1">
                <a:hlinkClick r:id="rId3" tooltip="Эрнис Зарлыков — биография"/>
              </a:rPr>
              <a:t>Зарлыков</a:t>
            </a:r>
            <a:r>
              <a:rPr lang="ru-RU" sz="2400" dirty="0"/>
              <a:t>;</a:t>
            </a:r>
          </a:p>
          <a:p>
            <a:pPr fontAlgn="base"/>
            <a:r>
              <a:rPr lang="ru-RU" sz="2400" dirty="0"/>
              <a:t>2. </a:t>
            </a:r>
            <a:r>
              <a:rPr lang="ru-RU" sz="2400" dirty="0" smtClean="0"/>
              <a:t>  </a:t>
            </a:r>
            <a:r>
              <a:rPr lang="ru-RU" sz="2400" dirty="0" err="1" smtClean="0">
                <a:hlinkClick r:id="rId4" tooltip="Уметалиева Токтайым Джумаковна — биография"/>
              </a:rPr>
              <a:t>Токтоайым</a:t>
            </a:r>
            <a:r>
              <a:rPr lang="ru-RU" sz="2400" dirty="0" smtClean="0">
                <a:hlinkClick r:id="rId4" tooltip="Уметалиева Токтайым Джумаковна — биография"/>
              </a:rPr>
              <a:t> </a:t>
            </a:r>
            <a:r>
              <a:rPr lang="ru-RU" sz="2400" dirty="0">
                <a:hlinkClick r:id="rId4" tooltip="Уметалиева Токтайым Джумаковна — биография"/>
              </a:rPr>
              <a:t>Уметалиева</a:t>
            </a:r>
            <a:r>
              <a:rPr lang="ru-RU" sz="2400" dirty="0"/>
              <a:t>;</a:t>
            </a:r>
          </a:p>
          <a:p>
            <a:pPr fontAlgn="base"/>
            <a:r>
              <a:rPr lang="ru-RU" sz="2400" dirty="0"/>
              <a:t>3. </a:t>
            </a:r>
            <a:r>
              <a:rPr lang="ru-RU" sz="2400" dirty="0" smtClean="0"/>
              <a:t>  </a:t>
            </a:r>
            <a:r>
              <a:rPr lang="ru-RU" sz="2400" dirty="0" smtClean="0">
                <a:hlinkClick r:id="rId5" tooltip="Сариев Темир Аргембаевич — биография"/>
              </a:rPr>
              <a:t>Темир </a:t>
            </a:r>
            <a:r>
              <a:rPr lang="ru-RU" sz="2400" dirty="0" err="1">
                <a:hlinkClick r:id="rId5" tooltip="Сариев Темир Аргембаевич — биография"/>
              </a:rPr>
              <a:t>Сариев</a:t>
            </a:r>
            <a:r>
              <a:rPr lang="ru-RU" sz="2400" dirty="0"/>
              <a:t>;</a:t>
            </a:r>
          </a:p>
          <a:p>
            <a:pPr fontAlgn="base"/>
            <a:r>
              <a:rPr lang="ru-RU" sz="2400" dirty="0"/>
              <a:t>4. </a:t>
            </a:r>
            <a:r>
              <a:rPr lang="ru-RU" sz="2400" dirty="0" smtClean="0"/>
              <a:t>  </a:t>
            </a:r>
            <a:r>
              <a:rPr lang="ru-RU" sz="2400" dirty="0" err="1" smtClean="0">
                <a:hlinkClick r:id="rId6" tooltip="Кочкоров Улукбек Тойчубаевич — биография"/>
              </a:rPr>
              <a:t>Улукбек</a:t>
            </a:r>
            <a:r>
              <a:rPr lang="ru-RU" sz="2400" dirty="0" smtClean="0">
                <a:hlinkClick r:id="rId6" tooltip="Кочкоров Улукбек Тойчубаевич — биография"/>
              </a:rPr>
              <a:t> </a:t>
            </a:r>
            <a:r>
              <a:rPr lang="ru-RU" sz="2400" dirty="0" err="1">
                <a:hlinkClick r:id="rId6" tooltip="Кочкоров Улукбек Тойчубаевич — биография"/>
              </a:rPr>
              <a:t>Кочкоров</a:t>
            </a:r>
            <a:r>
              <a:rPr lang="ru-RU" sz="2400" dirty="0"/>
              <a:t>;</a:t>
            </a:r>
          </a:p>
          <a:p>
            <a:pPr fontAlgn="base"/>
            <a:r>
              <a:rPr lang="ru-RU" sz="2400" dirty="0"/>
              <a:t>5. </a:t>
            </a:r>
            <a:r>
              <a:rPr lang="ru-RU" sz="2400" dirty="0" smtClean="0"/>
              <a:t>  </a:t>
            </a:r>
            <a:r>
              <a:rPr lang="ru-RU" sz="2400" dirty="0" err="1" smtClean="0">
                <a:hlinkClick r:id="rId7" tooltip="Масадыков Таалатбек Шамудинович — биография"/>
              </a:rPr>
              <a:t>Таалатбек</a:t>
            </a:r>
            <a:r>
              <a:rPr lang="ru-RU" sz="2400" dirty="0" smtClean="0">
                <a:hlinkClick r:id="rId7" tooltip="Масадыков Таалатбек Шамудинович — биография"/>
              </a:rPr>
              <a:t> </a:t>
            </a:r>
            <a:r>
              <a:rPr lang="ru-RU" sz="2400" dirty="0" err="1">
                <a:hlinkClick r:id="rId7" tooltip="Масадыков Таалатбек Шамудинович — биография"/>
              </a:rPr>
              <a:t>Масадыков</a:t>
            </a:r>
            <a:r>
              <a:rPr lang="ru-RU" sz="2400" dirty="0"/>
              <a:t>;</a:t>
            </a:r>
          </a:p>
          <a:p>
            <a:pPr fontAlgn="base"/>
            <a:r>
              <a:rPr lang="ru-RU" sz="2400" dirty="0"/>
              <a:t>6. </a:t>
            </a:r>
            <a:r>
              <a:rPr lang="ru-RU" sz="2400" dirty="0" smtClean="0"/>
              <a:t>  </a:t>
            </a:r>
            <a:r>
              <a:rPr lang="ru-RU" sz="2400" dirty="0" err="1" smtClean="0">
                <a:hlinkClick r:id="rId8" tooltip="Бабанов Омурбек Токтогулович — биография"/>
              </a:rPr>
              <a:t>Омурбек</a:t>
            </a:r>
            <a:r>
              <a:rPr lang="ru-RU" sz="2400" dirty="0" smtClean="0">
                <a:hlinkClick r:id="rId8" tooltip="Бабанов Омурбек Токтогулович — биография"/>
              </a:rPr>
              <a:t> </a:t>
            </a:r>
            <a:r>
              <a:rPr lang="ru-RU" sz="2400" dirty="0">
                <a:hlinkClick r:id="rId8" tooltip="Бабанов Омурбек Токтогулович — биография"/>
              </a:rPr>
              <a:t>Бабанов</a:t>
            </a:r>
            <a:r>
              <a:rPr lang="ru-RU" sz="2400" dirty="0"/>
              <a:t>;</a:t>
            </a:r>
          </a:p>
          <a:p>
            <a:pPr fontAlgn="base"/>
            <a:r>
              <a:rPr lang="ru-RU" sz="2400" dirty="0"/>
              <a:t>7. </a:t>
            </a:r>
            <a:r>
              <a:rPr lang="ru-RU" sz="2400" dirty="0" smtClean="0"/>
              <a:t>  </a:t>
            </a:r>
            <a:r>
              <a:rPr lang="ru-RU" sz="2400" dirty="0" err="1" smtClean="0">
                <a:hlinkClick r:id="rId9" tooltip="Абдылдаев Арстанбек Бейшеналиевич — биография"/>
              </a:rPr>
              <a:t>Арстанбек</a:t>
            </a:r>
            <a:r>
              <a:rPr lang="ru-RU" sz="2400" dirty="0" smtClean="0">
                <a:hlinkClick r:id="rId9" tooltip="Абдылдаев Арстанбек Бейшеналиевич — биография"/>
              </a:rPr>
              <a:t> </a:t>
            </a:r>
            <a:r>
              <a:rPr lang="ru-RU" sz="2400" dirty="0" err="1">
                <a:hlinkClick r:id="rId9" tooltip="Абдылдаев Арстанбек Бейшеналиевич — биография"/>
              </a:rPr>
              <a:t>Абдылдаев</a:t>
            </a:r>
            <a:r>
              <a:rPr lang="ru-RU" sz="2400" dirty="0"/>
              <a:t>;</a:t>
            </a:r>
          </a:p>
          <a:p>
            <a:pPr fontAlgn="base"/>
            <a:r>
              <a:rPr lang="ru-RU" sz="2400" dirty="0"/>
              <a:t>8. </a:t>
            </a:r>
            <a:r>
              <a:rPr lang="ru-RU" sz="2400" dirty="0" smtClean="0"/>
              <a:t>  </a:t>
            </a:r>
            <a:r>
              <a:rPr lang="ru-RU" sz="2400" dirty="0" err="1" smtClean="0">
                <a:hlinkClick r:id="rId10" tooltip="Бекназаров Азимбек Анаркулович — биография"/>
              </a:rPr>
              <a:t>Азимбек</a:t>
            </a:r>
            <a:r>
              <a:rPr lang="ru-RU" sz="2400" dirty="0" smtClean="0">
                <a:hlinkClick r:id="rId10" tooltip="Бекназаров Азимбек Анаркулович — биография"/>
              </a:rPr>
              <a:t> </a:t>
            </a:r>
            <a:r>
              <a:rPr lang="ru-RU" sz="2400" dirty="0">
                <a:hlinkClick r:id="rId10" tooltip="Бекназаров Азимбек Анаркулович — биография"/>
              </a:rPr>
              <a:t>Бекназаров</a:t>
            </a:r>
            <a:r>
              <a:rPr lang="ru-RU" sz="2400" dirty="0"/>
              <a:t>;</a:t>
            </a:r>
          </a:p>
          <a:p>
            <a:pPr fontAlgn="base"/>
            <a:r>
              <a:rPr lang="ru-RU" sz="2400" dirty="0"/>
              <a:t>9. </a:t>
            </a:r>
            <a:r>
              <a:rPr lang="ru-RU" sz="2400" dirty="0" smtClean="0"/>
              <a:t>  </a:t>
            </a:r>
            <a:r>
              <a:rPr lang="ru-RU" sz="2400" dirty="0" err="1" smtClean="0">
                <a:hlinkClick r:id="rId11" tooltip="Жээнбеков Сооронбай Шарипович — биография"/>
              </a:rPr>
              <a:t>Сооронбай</a:t>
            </a:r>
            <a:r>
              <a:rPr lang="ru-RU" sz="2400" dirty="0" smtClean="0">
                <a:hlinkClick r:id="rId11" tooltip="Жээнбеков Сооронбай Шарипович — биография"/>
              </a:rPr>
              <a:t> </a:t>
            </a:r>
            <a:r>
              <a:rPr lang="ru-RU" sz="2400" dirty="0" err="1">
                <a:hlinkClick r:id="rId11" tooltip="Жээнбеков Сооронбай Шарипович — биография"/>
              </a:rPr>
              <a:t>Жээнбеков</a:t>
            </a:r>
            <a:r>
              <a:rPr lang="ru-RU" sz="2400" dirty="0"/>
              <a:t>;</a:t>
            </a:r>
          </a:p>
          <a:p>
            <a:pPr fontAlgn="base"/>
            <a:r>
              <a:rPr lang="ru-RU" sz="2400" dirty="0"/>
              <a:t>10. </a:t>
            </a:r>
            <a:r>
              <a:rPr lang="ru-RU" sz="2400" dirty="0" err="1">
                <a:hlinkClick r:id="rId12" tooltip="Мадумаров Адахан Кимсанбаевич — биография"/>
              </a:rPr>
              <a:t>Адахан</a:t>
            </a:r>
            <a:r>
              <a:rPr lang="ru-RU" sz="2400" dirty="0">
                <a:hlinkClick r:id="rId12" tooltip="Мадумаров Адахан Кимсанбаевич — биография"/>
              </a:rPr>
              <a:t> </a:t>
            </a:r>
            <a:r>
              <a:rPr lang="ru-RU" sz="2400" dirty="0" err="1">
                <a:hlinkClick r:id="rId12" tooltip="Мадумаров Адахан Кимсанбаевич — биография"/>
              </a:rPr>
              <a:t>Мадумаров</a:t>
            </a:r>
            <a:r>
              <a:rPr lang="ru-RU" sz="2400" dirty="0"/>
              <a:t>;</a:t>
            </a:r>
          </a:p>
          <a:p>
            <a:pPr fontAlgn="base"/>
            <a:r>
              <a:rPr lang="ru-RU" sz="2400" dirty="0"/>
              <a:t>11. </a:t>
            </a:r>
            <a:r>
              <a:rPr lang="ru-RU" sz="2400" dirty="0" err="1">
                <a:hlinkClick r:id="rId13" tooltip="Ташиев Камчыбек Кыдыршаевич — биография"/>
              </a:rPr>
              <a:t>Камчыбек</a:t>
            </a:r>
            <a:r>
              <a:rPr lang="ru-RU" sz="2400" dirty="0">
                <a:hlinkClick r:id="rId13" tooltip="Ташиев Камчыбек Кыдыршаевич — биография"/>
              </a:rPr>
              <a:t> </a:t>
            </a:r>
            <a:r>
              <a:rPr lang="ru-RU" sz="2400" dirty="0" err="1">
                <a:hlinkClick r:id="rId13" tooltip="Ташиев Камчыбек Кыдыршаевич — биография"/>
              </a:rPr>
              <a:t>Ташиев</a:t>
            </a:r>
            <a:r>
              <a:rPr lang="ru-RU" sz="2400" dirty="0"/>
              <a:t>;</a:t>
            </a:r>
          </a:p>
          <a:p>
            <a:pPr fontAlgn="base"/>
            <a:r>
              <a:rPr lang="ru-RU" sz="2400" dirty="0"/>
              <a:t>12. </a:t>
            </a:r>
            <a:r>
              <a:rPr lang="ru-RU" sz="2400" dirty="0" err="1">
                <a:hlinkClick r:id="rId14" tooltip="Малиев Арсланбек Касымакунович — биография"/>
              </a:rPr>
              <a:t>Арсланбек</a:t>
            </a:r>
            <a:r>
              <a:rPr lang="ru-RU" sz="2400" dirty="0">
                <a:hlinkClick r:id="rId14" tooltip="Малиев Арсланбек Касымакунович — биография"/>
              </a:rPr>
              <a:t> </a:t>
            </a:r>
            <a:r>
              <a:rPr lang="ru-RU" sz="2400" dirty="0" err="1">
                <a:hlinkClick r:id="rId14" tooltip="Малиев Арсланбек Касымакунович — биография"/>
              </a:rPr>
              <a:t>Малиев</a:t>
            </a:r>
            <a:r>
              <a:rPr lang="ru-RU" sz="2400" dirty="0"/>
              <a:t>;</a:t>
            </a:r>
          </a:p>
          <a:p>
            <a:pPr fontAlgn="base"/>
            <a:r>
              <a:rPr lang="ru-RU" sz="2400" dirty="0"/>
              <a:t>13. </a:t>
            </a:r>
            <a:r>
              <a:rPr lang="ru-RU" sz="2400" dirty="0" err="1">
                <a:hlinkClick r:id="rId15" tooltip="Торобаев Бакыт Эргешович — биография"/>
              </a:rPr>
              <a:t>Бакыт</a:t>
            </a:r>
            <a:r>
              <a:rPr lang="ru-RU" sz="2400" dirty="0">
                <a:hlinkClick r:id="rId15" tooltip="Торобаев Бакыт Эргешович — биография"/>
              </a:rPr>
              <a:t> </a:t>
            </a:r>
            <a:r>
              <a:rPr lang="ru-RU" sz="2400" dirty="0" err="1">
                <a:hlinkClick r:id="rId15" tooltip="Торобаев Бакыт Эргешович — биография"/>
              </a:rPr>
              <a:t>Торобаев</a:t>
            </a:r>
            <a:r>
              <a:rPr lang="ru-RU" sz="2400" dirty="0"/>
              <a:t>.</a:t>
            </a:r>
          </a:p>
          <a:p>
            <a:pPr algn="just" fontAlgn="base"/>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1832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733424"/>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a:t>Уполномоченные </a:t>
            </a:r>
            <a:r>
              <a:rPr lang="ru-RU" sz="2200" b="1" dirty="0" smtClean="0"/>
              <a:t>представители, представители кандидата,</a:t>
            </a:r>
          </a:p>
          <a:p>
            <a:pPr algn="ctr"/>
            <a:r>
              <a:rPr lang="ru-RU" sz="2200" b="1" dirty="0" smtClean="0"/>
              <a:t> а также доверенные </a:t>
            </a:r>
            <a:r>
              <a:rPr lang="ru-RU" sz="2200" b="1" dirty="0"/>
              <a:t>лица </a:t>
            </a:r>
            <a:r>
              <a:rPr lang="ru-RU" sz="2200" b="1" dirty="0" smtClean="0"/>
              <a:t>кандидатов  </a:t>
            </a:r>
            <a:endParaRPr lang="ru-RU" sz="2200" b="1" dirty="0"/>
          </a:p>
        </p:txBody>
      </p:sp>
      <p:sp>
        <p:nvSpPr>
          <p:cNvPr id="14" name="TextBox 13"/>
          <p:cNvSpPr txBox="1"/>
          <p:nvPr/>
        </p:nvSpPr>
        <p:spPr>
          <a:xfrm>
            <a:off x="9842663" y="4497865"/>
            <a:ext cx="184731" cy="1015663"/>
          </a:xfrm>
          <a:prstGeom prst="rect">
            <a:avLst/>
          </a:prstGeom>
          <a:noFill/>
        </p:spPr>
        <p:txBody>
          <a:bodyPr wrap="none" rtlCol="0">
            <a:spAutoFit/>
          </a:bodyPr>
          <a:lstStyle/>
          <a:p>
            <a:endParaRPr lang="ru-RU" sz="6000" b="1" dirty="0">
              <a:solidFill>
                <a:srgbClr val="FF0000"/>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9</a:t>
            </a:fld>
            <a:endParaRPr lang="ru-RU"/>
          </a:p>
        </p:txBody>
      </p:sp>
      <p:sp>
        <p:nvSpPr>
          <p:cNvPr id="4" name="Прямоугольник 3"/>
          <p:cNvSpPr/>
          <p:nvPr/>
        </p:nvSpPr>
        <p:spPr>
          <a:xfrm>
            <a:off x="2200275" y="1174820"/>
            <a:ext cx="8705849" cy="4955203"/>
          </a:xfrm>
          <a:prstGeom prst="rect">
            <a:avLst/>
          </a:prstGeom>
        </p:spPr>
        <p:txBody>
          <a:bodyPr wrap="square">
            <a:spAutoFit/>
          </a:bodyPr>
          <a:lstStyle/>
          <a:p>
            <a:pPr algn="just"/>
            <a:r>
              <a:rPr lang="ru-RU" sz="2000" dirty="0"/>
              <a:t>Кандидаты, </a:t>
            </a:r>
            <a:r>
              <a:rPr lang="ru-RU" sz="2000" dirty="0" smtClean="0"/>
              <a:t>вправе </a:t>
            </a:r>
            <a:r>
              <a:rPr lang="ru-RU" sz="2000" dirty="0"/>
              <a:t>назначить уполномоченных представителей, которые представляют соответствующих </a:t>
            </a:r>
            <a:r>
              <a:rPr lang="ru-RU" sz="2000" dirty="0" smtClean="0"/>
              <a:t>кандидатов </a:t>
            </a:r>
            <a:r>
              <a:rPr lang="ru-RU" sz="2000" dirty="0"/>
              <a:t>по вопросам, связанным с участием в выборах, в том числе и по финансовым вопросам</a:t>
            </a:r>
            <a:r>
              <a:rPr lang="ru-RU" sz="2000" dirty="0" smtClean="0"/>
              <a:t>.</a:t>
            </a:r>
          </a:p>
          <a:p>
            <a:pPr algn="just"/>
            <a:endParaRPr lang="ru-RU" sz="2000" dirty="0" smtClean="0"/>
          </a:p>
          <a:p>
            <a:pPr algn="just"/>
            <a:r>
              <a:rPr lang="ru-RU" sz="2000" dirty="0" smtClean="0"/>
              <a:t>Кандидаты, после </a:t>
            </a:r>
            <a:r>
              <a:rPr lang="ru-RU" sz="2000" dirty="0"/>
              <a:t>регистрации вправе назначить в соответствующую избирательную комиссию своего представителя </a:t>
            </a:r>
            <a:r>
              <a:rPr lang="ru-RU" sz="2000" dirty="0" smtClean="0"/>
              <a:t>с </a:t>
            </a:r>
            <a:r>
              <a:rPr lang="ru-RU" sz="2000" dirty="0"/>
              <a:t>представлением документов, удостоверяющих его личность, сведений о месте его основной работы (роде занятий), полного адреса постоянного места жительства и контактных данных</a:t>
            </a:r>
            <a:r>
              <a:rPr lang="ru-RU" sz="2000" dirty="0" smtClean="0"/>
              <a:t>.</a:t>
            </a:r>
          </a:p>
          <a:p>
            <a:pPr algn="just"/>
            <a:endParaRPr lang="ru-RU" sz="2000" dirty="0" smtClean="0"/>
          </a:p>
          <a:p>
            <a:pPr algn="just"/>
            <a:r>
              <a:rPr lang="ru-RU" sz="2000" dirty="0"/>
              <a:t>Кандидаты, политические партии вправе назначить доверенных лиц.</a:t>
            </a:r>
          </a:p>
          <a:p>
            <a:pPr algn="just"/>
            <a:endParaRPr lang="ru-RU" dirty="0"/>
          </a:p>
          <a:p>
            <a:pPr algn="just"/>
            <a:endParaRPr lang="ru-RU" dirty="0" smtClean="0"/>
          </a:p>
        </p:txBody>
      </p:sp>
    </p:spTree>
    <p:extLst>
      <p:ext uri="{BB962C8B-B14F-4D97-AF65-F5344CB8AC3E}">
        <p14:creationId xmlns:p14="http://schemas.microsoft.com/office/powerpoint/2010/main" val="324311901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1" name="TextBox 30"/>
          <p:cNvSpPr txBox="1"/>
          <p:nvPr/>
        </p:nvSpPr>
        <p:spPr>
          <a:xfrm>
            <a:off x="1450856" y="100418"/>
            <a:ext cx="9739916" cy="461665"/>
          </a:xfrm>
          <a:prstGeom prst="rect">
            <a:avLst/>
          </a:prstGeom>
          <a:noFill/>
        </p:spPr>
        <p:txBody>
          <a:bodyPr wrap="square" rtlCol="0">
            <a:spAutoFit/>
          </a:bodyPr>
          <a:lstStyle/>
          <a:p>
            <a:pPr algn="ctr"/>
            <a:r>
              <a:rPr lang="ru-RU" sz="2400" b="1" dirty="0">
                <a:solidFill>
                  <a:schemeClr val="bg1"/>
                </a:solidFill>
              </a:rPr>
              <a:t>Созданы </a:t>
            </a:r>
            <a:r>
              <a:rPr lang="ru-RU" sz="2400" b="1" dirty="0" smtClean="0">
                <a:solidFill>
                  <a:schemeClr val="bg1"/>
                </a:solidFill>
              </a:rPr>
              <a:t>следующие 9 Рабочих групп ЦИК</a:t>
            </a:r>
            <a:r>
              <a:rPr lang="en-US" sz="2400" b="1" dirty="0" smtClean="0">
                <a:solidFill>
                  <a:schemeClr val="bg1"/>
                </a:solidFill>
              </a:rPr>
              <a:t> </a:t>
            </a:r>
            <a:r>
              <a:rPr lang="ru-RU" sz="2400" b="1" dirty="0" smtClean="0">
                <a:solidFill>
                  <a:schemeClr val="bg1"/>
                </a:solidFill>
              </a:rPr>
              <a:t>КР</a:t>
            </a:r>
            <a:endParaRPr lang="ru-RU" sz="2400" b="1" dirty="0">
              <a:solidFill>
                <a:schemeClr val="bg1"/>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309901" y="1124519"/>
            <a:ext cx="10849971" cy="5355312"/>
          </a:xfrm>
          <a:prstGeom prst="rect">
            <a:avLst/>
          </a:prstGeom>
        </p:spPr>
        <p:txBody>
          <a:bodyPr wrap="square">
            <a:spAutoFit/>
          </a:bodyPr>
          <a:lstStyle/>
          <a:p>
            <a:pPr marL="342900" indent="-342900">
              <a:buFont typeface="+mj-lt"/>
              <a:buAutoNum type="arabicPeriod"/>
            </a:pPr>
            <a:r>
              <a:rPr lang="ru-RU" dirty="0" smtClean="0"/>
              <a:t>Рабочая </a:t>
            </a:r>
            <a:r>
              <a:rPr lang="ru-RU" dirty="0"/>
              <a:t>группа по вопросам об информировании избирателей и иных субъектов избирательного процесса о ходе подготовки и проведения выборов Президента Кыргызской Республики;</a:t>
            </a:r>
          </a:p>
          <a:p>
            <a:pPr marL="342900" lvl="0" indent="-342900">
              <a:buFont typeface="+mj-lt"/>
              <a:buAutoNum type="arabicPeriod"/>
            </a:pPr>
            <a:r>
              <a:rPr lang="ru-RU" dirty="0"/>
              <a:t>Рабочая группа по приему документов, кандидатов на должность Президента Кыргызской Республики;</a:t>
            </a:r>
          </a:p>
          <a:p>
            <a:pPr marL="342900" lvl="0" indent="-342900">
              <a:buFont typeface="+mj-lt"/>
              <a:buAutoNum type="arabicPeriod"/>
            </a:pPr>
            <a:r>
              <a:rPr lang="ru-RU" dirty="0"/>
              <a:t>Рабочая группа по приему и проверке подписных листов;</a:t>
            </a:r>
          </a:p>
          <a:p>
            <a:pPr marL="342900" lvl="0" indent="-342900">
              <a:buFont typeface="+mj-lt"/>
              <a:buAutoNum type="arabicPeriod"/>
            </a:pPr>
            <a:r>
              <a:rPr lang="ru-RU" dirty="0"/>
              <a:t>Контрольно-ревизионная группа при ЦИК Кыргызской Республики;</a:t>
            </a:r>
          </a:p>
          <a:p>
            <a:pPr marL="342900" lvl="0" indent="-342900">
              <a:buFont typeface="+mj-lt"/>
              <a:buAutoNum type="arabicPeriod"/>
            </a:pPr>
            <a:r>
              <a:rPr lang="ru-RU" dirty="0"/>
              <a:t>Рабочая группа по контролю за соблюдением правил ведения предвыборной агитации при проведении выборов Президента Кыргызской Республики;</a:t>
            </a:r>
          </a:p>
          <a:p>
            <a:pPr marL="342900" lvl="0" indent="-342900">
              <a:buFont typeface="+mj-lt"/>
              <a:buAutoNum type="arabicPeriod"/>
            </a:pPr>
            <a:r>
              <a:rPr lang="ru-RU" dirty="0"/>
              <a:t>Рабочая группа по рассмотрению заявлений и жалоб избирателей и иных субъектов избирательного процесса при проведении выборов и референдумов Кыргызской Республики;</a:t>
            </a:r>
          </a:p>
          <a:p>
            <a:pPr marL="342900" lvl="0" indent="-342900">
              <a:buFont typeface="+mj-lt"/>
              <a:buAutoNum type="arabicPeriod"/>
            </a:pPr>
            <a:r>
              <a:rPr lang="ru-RU" dirty="0"/>
              <a:t>Рабочая группа по совершенствованию реализации избирательных прав граждан Кыргызской Республики с ограниченными возможностями здоровья на выборах Президента Кыргызской Республики;</a:t>
            </a:r>
          </a:p>
          <a:p>
            <a:pPr marL="342900" lvl="0" indent="-342900">
              <a:buFont typeface="+mj-lt"/>
              <a:buAutoNum type="arabicPeriod"/>
            </a:pPr>
            <a:r>
              <a:rPr lang="ru-RU" dirty="0"/>
              <a:t>Рабочая группа по организации участия граждан Кыргызской Республики, проживающих или находящихся за пределами ее территории в выборах Президента Кыргызской Республики;</a:t>
            </a:r>
          </a:p>
          <a:p>
            <a:pPr marL="342900" lvl="0" indent="-342900">
              <a:buFont typeface="+mj-lt"/>
              <a:buAutoNum type="arabicPeriod"/>
            </a:pPr>
            <a:r>
              <a:rPr lang="ru-RU" dirty="0"/>
              <a:t>Координационная группа оперативного реагирования</a:t>
            </a:r>
            <a:r>
              <a:rPr lang="ru-RU" dirty="0" smtClean="0"/>
              <a:t>.</a:t>
            </a:r>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10</a:t>
            </a:fld>
            <a:endParaRPr lang="ru-RU"/>
          </a:p>
        </p:txBody>
      </p:sp>
    </p:spTree>
    <p:extLst>
      <p:ext uri="{BB962C8B-B14F-4D97-AF65-F5344CB8AC3E}">
        <p14:creationId xmlns:p14="http://schemas.microsoft.com/office/powerpoint/2010/main" val="30604156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647139"/>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1" name="TextBox 30"/>
          <p:cNvSpPr txBox="1"/>
          <p:nvPr/>
        </p:nvSpPr>
        <p:spPr>
          <a:xfrm>
            <a:off x="1450856" y="100418"/>
            <a:ext cx="9739916" cy="461665"/>
          </a:xfrm>
          <a:prstGeom prst="rect">
            <a:avLst/>
          </a:prstGeom>
          <a:noFill/>
        </p:spPr>
        <p:txBody>
          <a:bodyPr wrap="square" rtlCol="0">
            <a:spAutoFit/>
          </a:bodyPr>
          <a:lstStyle/>
          <a:p>
            <a:pPr algn="ctr"/>
            <a:r>
              <a:rPr lang="ru-RU" sz="2400" b="1" dirty="0" smtClean="0">
                <a:solidFill>
                  <a:schemeClr val="bg1"/>
                </a:solidFill>
              </a:rPr>
              <a:t>Списки избирателей</a:t>
            </a:r>
            <a:endParaRPr lang="ru-RU" sz="2400" b="1" dirty="0">
              <a:solidFill>
                <a:schemeClr val="bg1"/>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57858"/>
            <a:ext cx="711998" cy="522606"/>
          </a:xfrm>
          <a:prstGeom prst="rect">
            <a:avLst/>
          </a:prstGeom>
        </p:spPr>
      </p:pic>
      <p:sp>
        <p:nvSpPr>
          <p:cNvPr id="3" name="Номер слайда 2"/>
          <p:cNvSpPr>
            <a:spLocks noGrp="1"/>
          </p:cNvSpPr>
          <p:nvPr>
            <p:ph type="sldNum" sz="quarter" idx="12"/>
          </p:nvPr>
        </p:nvSpPr>
        <p:spPr/>
        <p:txBody>
          <a:bodyPr/>
          <a:lstStyle/>
          <a:p>
            <a:fld id="{45A875FA-E23E-493E-82BF-22ACC41E858C}" type="slidenum">
              <a:rPr lang="ru-RU" smtClean="0"/>
              <a:t>11</a:t>
            </a:fld>
            <a:endParaRPr lang="ru-RU"/>
          </a:p>
        </p:txBody>
      </p:sp>
      <p:graphicFrame>
        <p:nvGraphicFramePr>
          <p:cNvPr id="7" name="Таблица 6"/>
          <p:cNvGraphicFramePr>
            <a:graphicFrameLocks noGrp="1"/>
          </p:cNvGraphicFramePr>
          <p:nvPr>
            <p:extLst>
              <p:ext uri="{D42A27DB-BD31-4B8C-83A1-F6EECF244321}">
                <p14:modId xmlns:p14="http://schemas.microsoft.com/office/powerpoint/2010/main" val="354475784"/>
              </p:ext>
            </p:extLst>
          </p:nvPr>
        </p:nvGraphicFramePr>
        <p:xfrm>
          <a:off x="2079814" y="618003"/>
          <a:ext cx="8645335" cy="6146952"/>
        </p:xfrm>
        <a:graphic>
          <a:graphicData uri="http://schemas.openxmlformats.org/drawingml/2006/table">
            <a:tbl>
              <a:tblPr firstRow="1" firstCol="1" bandRow="1">
                <a:tableStyleId>{5C22544A-7EE6-4342-B048-85BDC9FD1C3A}</a:tableStyleId>
              </a:tblPr>
              <a:tblGrid>
                <a:gridCol w="5682913"/>
                <a:gridCol w="1595649"/>
                <a:gridCol w="1366773"/>
              </a:tblGrid>
              <a:tr h="475861">
                <a:tc>
                  <a:txBody>
                    <a:bodyPr/>
                    <a:lstStyle/>
                    <a:p>
                      <a:pPr algn="ctr">
                        <a:lnSpc>
                          <a:spcPct val="115000"/>
                        </a:lnSpc>
                        <a:spcAft>
                          <a:spcPts val="0"/>
                        </a:spcAft>
                      </a:pPr>
                      <a:r>
                        <a:rPr lang="ru-RU" sz="1800" dirty="0">
                          <a:effectLst/>
                        </a:rPr>
                        <a:t>Название УИК</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Количество избирателей</a:t>
                      </a:r>
                      <a:endParaRPr lang="ru-RU" sz="180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 от общего кол-ва изб.</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г.Бишкек</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327993</a:t>
                      </a:r>
                      <a:endParaRPr lang="ru-RU" sz="180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10,84</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г.Ош</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159352</a:t>
                      </a:r>
                      <a:endParaRPr lang="ru-RU" sz="180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5,27</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Баткенская</a:t>
                      </a:r>
                      <a:r>
                        <a:rPr lang="ru-RU" sz="1800" dirty="0">
                          <a:effectLst/>
                        </a:rPr>
                        <a:t>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243739</a:t>
                      </a:r>
                      <a:endParaRPr lang="ru-RU" sz="180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8,06</a:t>
                      </a:r>
                      <a:endParaRPr lang="ru-RU" sz="1800">
                        <a:effectLst/>
                        <a:latin typeface="Calibri"/>
                        <a:ea typeface="Calibri"/>
                        <a:cs typeface="Times New Roman"/>
                      </a:endParaRPr>
                    </a:p>
                  </a:txBody>
                  <a:tcPr marL="45063" marR="45063" marT="72100" marB="72100"/>
                </a:tc>
              </a:tr>
              <a:tr h="381320">
                <a:tc>
                  <a:txBody>
                    <a:bodyPr/>
                    <a:lstStyle/>
                    <a:p>
                      <a:pPr algn="ctr">
                        <a:lnSpc>
                          <a:spcPct val="115000"/>
                        </a:lnSpc>
                        <a:spcAft>
                          <a:spcPts val="0"/>
                        </a:spcAft>
                      </a:pPr>
                      <a:r>
                        <a:rPr lang="ru-RU" sz="1800" dirty="0" err="1">
                          <a:effectLst/>
                        </a:rPr>
                        <a:t>Джалал-Абадская</a:t>
                      </a:r>
                      <a:r>
                        <a:rPr lang="ru-RU" sz="1800" dirty="0">
                          <a:effectLst/>
                        </a:rPr>
                        <a:t>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545780</a:t>
                      </a:r>
                      <a:endParaRPr lang="ru-RU" sz="180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18,04</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a:effectLst/>
                        </a:rPr>
                        <a:t>Иссык-Кульская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259132</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8,56</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Нарынская</a:t>
                      </a:r>
                      <a:r>
                        <a:rPr lang="ru-RU" sz="1800" dirty="0">
                          <a:effectLst/>
                        </a:rPr>
                        <a:t>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161899</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5,35</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Таласская</a:t>
                      </a:r>
                      <a:r>
                        <a:rPr lang="ru-RU" sz="1800" dirty="0">
                          <a:effectLst/>
                        </a:rPr>
                        <a:t>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130204</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4,30</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err="1">
                          <a:effectLst/>
                        </a:rPr>
                        <a:t>Ошская</a:t>
                      </a:r>
                      <a:r>
                        <a:rPr lang="ru-RU" sz="1800" dirty="0">
                          <a:effectLst/>
                        </a:rPr>
                        <a:t>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589439</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a:effectLst/>
                        </a:rPr>
                        <a:t>19,48</a:t>
                      </a:r>
                      <a:endParaRPr lang="ru-RU" sz="180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a:effectLst/>
                        </a:rPr>
                        <a:t>Чуйская область</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491048</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16,23</a:t>
                      </a:r>
                      <a:endParaRPr lang="ru-RU" sz="1800" dirty="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a:effectLst/>
                        </a:rPr>
                        <a:t>МИД КР</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18580</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0,61</a:t>
                      </a:r>
                      <a:endParaRPr lang="ru-RU" sz="1800" dirty="0">
                        <a:effectLst/>
                        <a:latin typeface="Calibri"/>
                        <a:ea typeface="Calibri"/>
                        <a:cs typeface="Times New Roman"/>
                      </a:endParaRPr>
                    </a:p>
                  </a:txBody>
                  <a:tcPr marL="45063" marR="45063" marT="72100" marB="72100"/>
                </a:tc>
              </a:tr>
              <a:tr h="310031">
                <a:tc>
                  <a:txBody>
                    <a:bodyPr/>
                    <a:lstStyle/>
                    <a:p>
                      <a:pPr algn="ctr">
                        <a:lnSpc>
                          <a:spcPct val="115000"/>
                        </a:lnSpc>
                        <a:spcAft>
                          <a:spcPts val="0"/>
                        </a:spcAft>
                      </a:pPr>
                      <a:r>
                        <a:rPr lang="ru-RU" sz="1800" dirty="0">
                          <a:effectLst/>
                        </a:rPr>
                        <a:t>Итого:</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3 025 902</a:t>
                      </a:r>
                      <a:endParaRPr lang="ru-RU" sz="1800" dirty="0">
                        <a:effectLst/>
                        <a:latin typeface="Calibri"/>
                        <a:ea typeface="Calibri"/>
                        <a:cs typeface="Times New Roman"/>
                      </a:endParaRPr>
                    </a:p>
                  </a:txBody>
                  <a:tcPr marL="45063" marR="45063" marT="72100" marB="72100"/>
                </a:tc>
                <a:tc>
                  <a:txBody>
                    <a:bodyPr/>
                    <a:lstStyle/>
                    <a:p>
                      <a:pPr algn="ctr">
                        <a:lnSpc>
                          <a:spcPct val="115000"/>
                        </a:lnSpc>
                        <a:spcAft>
                          <a:spcPts val="0"/>
                        </a:spcAft>
                      </a:pPr>
                      <a:r>
                        <a:rPr lang="ru-RU" sz="1800" dirty="0">
                          <a:effectLst/>
                        </a:rPr>
                        <a:t>100,0</a:t>
                      </a:r>
                      <a:endParaRPr lang="ru-RU" sz="1800" dirty="0">
                        <a:effectLst/>
                        <a:latin typeface="Calibri"/>
                        <a:ea typeface="Calibri"/>
                        <a:cs typeface="Times New Roman"/>
                      </a:endParaRPr>
                    </a:p>
                  </a:txBody>
                  <a:tcPr marL="45063" marR="45063" marT="72100" marB="72100"/>
                </a:tc>
              </a:tr>
            </a:tbl>
          </a:graphicData>
        </a:graphic>
      </p:graphicFrame>
    </p:spTree>
    <p:extLst>
      <p:ext uri="{BB962C8B-B14F-4D97-AF65-F5344CB8AC3E}">
        <p14:creationId xmlns:p14="http://schemas.microsoft.com/office/powerpoint/2010/main" val="6077347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9525"/>
            <a:ext cx="12192000" cy="69187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5" name="TextBox 4"/>
          <p:cNvSpPr txBox="1"/>
          <p:nvPr/>
        </p:nvSpPr>
        <p:spPr>
          <a:xfrm>
            <a:off x="1628280" y="63883"/>
            <a:ext cx="9739916" cy="461665"/>
          </a:xfrm>
          <a:prstGeom prst="rect">
            <a:avLst/>
          </a:prstGeom>
          <a:noFill/>
        </p:spPr>
        <p:txBody>
          <a:bodyPr wrap="square" rtlCol="0">
            <a:spAutoFit/>
          </a:bodyPr>
          <a:lstStyle/>
          <a:p>
            <a:pPr algn="ctr"/>
            <a:r>
              <a:rPr lang="ru-RU" sz="2400" b="1" dirty="0" smtClean="0">
                <a:solidFill>
                  <a:schemeClr val="bg1"/>
                </a:solidFill>
                <a:effectLst>
                  <a:outerShdw blurRad="38100" dist="38100" dir="2700000" algn="tl">
                    <a:srgbClr val="000000">
                      <a:alpha val="43137"/>
                    </a:srgbClr>
                  </a:outerShdw>
                </a:effectLst>
              </a:rPr>
              <a:t>Принципы формирования списков избирателей</a:t>
            </a:r>
            <a:endParaRPr lang="ru-RU" sz="2400" b="1" dirty="0">
              <a:solidFill>
                <a:schemeClr val="bg1"/>
              </a:solidFill>
              <a:effectLst>
                <a:outerShdw blurRad="38100" dist="38100" dir="2700000" algn="tl">
                  <a:srgbClr val="000000">
                    <a:alpha val="43137"/>
                  </a:srgbClr>
                </a:outerShdw>
              </a:effectLst>
            </a:endParaRPr>
          </a:p>
        </p:txBody>
      </p:sp>
      <p:sp>
        <p:nvSpPr>
          <p:cNvPr id="11" name="Прямоугольник 10"/>
          <p:cNvSpPr/>
          <p:nvPr/>
        </p:nvSpPr>
        <p:spPr>
          <a:xfrm>
            <a:off x="1580418" y="2150886"/>
            <a:ext cx="3191793" cy="15340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2" name="Группа 11"/>
          <p:cNvGrpSpPr/>
          <p:nvPr/>
        </p:nvGrpSpPr>
        <p:grpSpPr>
          <a:xfrm>
            <a:off x="746232" y="1594526"/>
            <a:ext cx="4658281" cy="844349"/>
            <a:chOff x="-1" y="1121561"/>
            <a:chExt cx="4456387" cy="844349"/>
          </a:xfrm>
        </p:grpSpPr>
        <p:sp>
          <p:nvSpPr>
            <p:cNvPr id="9" name="Прямоугольник 8"/>
            <p:cNvSpPr/>
            <p:nvPr/>
          </p:nvSpPr>
          <p:spPr>
            <a:xfrm>
              <a:off x="-1" y="1290547"/>
              <a:ext cx="4456387" cy="433150"/>
            </a:xfrm>
            <a:custGeom>
              <a:avLst/>
              <a:gdLst>
                <a:gd name="connsiteX0" fmla="*/ 0 w 3079531"/>
                <a:gd name="connsiteY0" fmla="*/ 0 h 399393"/>
                <a:gd name="connsiteX1" fmla="*/ 3079531 w 3079531"/>
                <a:gd name="connsiteY1" fmla="*/ 0 h 399393"/>
                <a:gd name="connsiteX2" fmla="*/ 3079531 w 3079531"/>
                <a:gd name="connsiteY2" fmla="*/ 399393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448910 w 3079531"/>
                <a:gd name="connsiteY2" fmla="*/ 399393 h 399393"/>
                <a:gd name="connsiteX3" fmla="*/ 0 w 3079531"/>
                <a:gd name="connsiteY3" fmla="*/ 399393 h 399393"/>
                <a:gd name="connsiteX4" fmla="*/ 0 w 3079531"/>
                <a:gd name="connsiteY4" fmla="*/ 0 h 399393"/>
                <a:gd name="connsiteX0" fmla="*/ 0 w 3079531"/>
                <a:gd name="connsiteY0" fmla="*/ 0 h 409085"/>
                <a:gd name="connsiteX1" fmla="*/ 3079531 w 3079531"/>
                <a:gd name="connsiteY1" fmla="*/ 0 h 409085"/>
                <a:gd name="connsiteX2" fmla="*/ 2708871 w 3079531"/>
                <a:gd name="connsiteY2" fmla="*/ 409085 h 409085"/>
                <a:gd name="connsiteX3" fmla="*/ 0 w 3079531"/>
                <a:gd name="connsiteY3" fmla="*/ 399393 h 409085"/>
                <a:gd name="connsiteX4" fmla="*/ 0 w 3079531"/>
                <a:gd name="connsiteY4" fmla="*/ 0 h 409085"/>
                <a:gd name="connsiteX0" fmla="*/ 0 w 3079531"/>
                <a:gd name="connsiteY0" fmla="*/ 0 h 399393"/>
                <a:gd name="connsiteX1" fmla="*/ 3079531 w 3079531"/>
                <a:gd name="connsiteY1" fmla="*/ 0 h 399393"/>
                <a:gd name="connsiteX2" fmla="*/ 2722203 w 3079531"/>
                <a:gd name="connsiteY2" fmla="*/ 380011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782194 w 3079531"/>
                <a:gd name="connsiteY2" fmla="*/ 370320 h 399393"/>
                <a:gd name="connsiteX3" fmla="*/ 0 w 3079531"/>
                <a:gd name="connsiteY3" fmla="*/ 399393 h 399393"/>
                <a:gd name="connsiteX4" fmla="*/ 0 w 3079531"/>
                <a:gd name="connsiteY4" fmla="*/ 0 h 399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9531" h="399393">
                  <a:moveTo>
                    <a:pt x="0" y="0"/>
                  </a:moveTo>
                  <a:lnTo>
                    <a:pt x="3079531" y="0"/>
                  </a:lnTo>
                  <a:lnTo>
                    <a:pt x="2782194" y="370320"/>
                  </a:lnTo>
                  <a:lnTo>
                    <a:pt x="0" y="399393"/>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grpSp>
          <p:nvGrpSpPr>
            <p:cNvPr id="8" name="Группа 7"/>
            <p:cNvGrpSpPr/>
            <p:nvPr/>
          </p:nvGrpSpPr>
          <p:grpSpPr>
            <a:xfrm>
              <a:off x="105103" y="1121561"/>
              <a:ext cx="771122" cy="771122"/>
              <a:chOff x="1639612" y="1667276"/>
              <a:chExt cx="1061545" cy="1061545"/>
            </a:xfrm>
          </p:grpSpPr>
          <p:sp>
            <p:nvSpPr>
              <p:cNvPr id="6" name="Овал 5"/>
              <p:cNvSpPr/>
              <p:nvPr/>
            </p:nvSpPr>
            <p:spPr>
              <a:xfrm>
                <a:off x="1639612" y="1667276"/>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2624" y="1878825"/>
                <a:ext cx="659464" cy="659464"/>
              </a:xfrm>
              <a:prstGeom prst="rect">
                <a:avLst/>
              </a:prstGeom>
            </p:spPr>
          </p:pic>
        </p:grpSp>
        <p:sp>
          <p:nvSpPr>
            <p:cNvPr id="10" name="TextBox 9"/>
            <p:cNvSpPr txBox="1"/>
            <p:nvPr/>
          </p:nvSpPr>
          <p:spPr>
            <a:xfrm>
              <a:off x="712713" y="1319579"/>
              <a:ext cx="3355306" cy="646331"/>
            </a:xfrm>
            <a:prstGeom prst="rect">
              <a:avLst/>
            </a:prstGeom>
            <a:noFill/>
          </p:spPr>
          <p:txBody>
            <a:bodyPr wrap="square" rtlCol="0">
              <a:spAutoFit/>
            </a:bodyPr>
            <a:lstStyle/>
            <a:p>
              <a:pPr algn="ctr"/>
              <a:r>
                <a:rPr lang="ru-RU" b="1" dirty="0" smtClean="0">
                  <a:solidFill>
                    <a:schemeClr val="bg1"/>
                  </a:solidFill>
                  <a:effectLst>
                    <a:outerShdw blurRad="38100" dist="38100" dir="2700000" algn="tl">
                      <a:srgbClr val="000000">
                        <a:alpha val="43137"/>
                      </a:srgbClr>
                    </a:outerShdw>
                  </a:effectLst>
                </a:rPr>
                <a:t>База биометрических данных</a:t>
              </a:r>
              <a:endParaRPr lang="ru-RU" b="1" dirty="0">
                <a:solidFill>
                  <a:schemeClr val="bg1"/>
                </a:solidFill>
                <a:effectLst>
                  <a:outerShdw blurRad="38100" dist="38100" dir="2700000" algn="tl">
                    <a:srgbClr val="000000">
                      <a:alpha val="43137"/>
                    </a:srgbClr>
                  </a:outerShdw>
                </a:effectLst>
              </a:endParaRPr>
            </a:p>
          </p:txBody>
        </p:sp>
      </p:grpSp>
      <p:sp>
        <p:nvSpPr>
          <p:cNvPr id="13" name="TextBox 12"/>
          <p:cNvSpPr txBox="1"/>
          <p:nvPr/>
        </p:nvSpPr>
        <p:spPr>
          <a:xfrm>
            <a:off x="1629340" y="2380962"/>
            <a:ext cx="3369211" cy="1077218"/>
          </a:xfrm>
          <a:prstGeom prst="rect">
            <a:avLst/>
          </a:prstGeom>
          <a:noFill/>
        </p:spPr>
        <p:txBody>
          <a:bodyPr wrap="square" rtlCol="0">
            <a:spAutoFit/>
          </a:bodyPr>
          <a:lstStyle/>
          <a:p>
            <a:pPr marL="285750" indent="-285750">
              <a:buFont typeface="Wingdings" panose="05000000000000000000" pitchFamily="2" charset="2"/>
              <a:buChar char="§"/>
            </a:pPr>
            <a:endParaRPr lang="ru-RU" sz="1600" b="1" dirty="0" smtClean="0">
              <a:solidFill>
                <a:schemeClr val="bg1"/>
              </a:solidFill>
              <a:effectLst>
                <a:outerShdw blurRad="38100" dist="38100" dir="2700000" algn="tl">
                  <a:srgbClr val="000000">
                    <a:alpha val="43137"/>
                  </a:srgbClr>
                </a:outerShdw>
              </a:effectLst>
            </a:endParaRPr>
          </a:p>
          <a:p>
            <a:pPr marL="285750" indent="-285750">
              <a:buFont typeface="Wingdings" panose="05000000000000000000" pitchFamily="2" charset="2"/>
              <a:buChar char="§"/>
            </a:pPr>
            <a:r>
              <a:rPr lang="ru-RU" sz="1600" b="1" dirty="0" smtClean="0">
                <a:solidFill>
                  <a:schemeClr val="bg1"/>
                </a:solidFill>
                <a:effectLst>
                  <a:outerShdw blurRad="38100" dist="38100" dir="2700000" algn="tl">
                    <a:srgbClr val="000000">
                      <a:alpha val="43137"/>
                    </a:srgbClr>
                  </a:outerShdw>
                </a:effectLst>
              </a:rPr>
              <a:t>Старше 18 лет;</a:t>
            </a:r>
          </a:p>
          <a:p>
            <a:pPr marL="285750" indent="-285750">
              <a:buFont typeface="Wingdings" panose="05000000000000000000" pitchFamily="2" charset="2"/>
              <a:buChar char="§"/>
            </a:pPr>
            <a:r>
              <a:rPr lang="ru-RU" sz="1600" b="1" dirty="0" smtClean="0">
                <a:solidFill>
                  <a:schemeClr val="bg1"/>
                </a:solidFill>
                <a:effectLst>
                  <a:outerShdw blurRad="38100" dist="38100" dir="2700000" algn="tl">
                    <a:srgbClr val="000000">
                      <a:alpha val="43137"/>
                    </a:srgbClr>
                  </a:outerShdw>
                </a:effectLst>
              </a:rPr>
              <a:t>Сдавшие биометрические</a:t>
            </a:r>
            <a:r>
              <a:rPr lang="en-US" sz="1600" b="1" dirty="0" smtClean="0">
                <a:solidFill>
                  <a:schemeClr val="bg1"/>
                </a:solidFill>
                <a:effectLst>
                  <a:outerShdw blurRad="38100" dist="38100" dir="2700000" algn="tl">
                    <a:srgbClr val="000000">
                      <a:alpha val="43137"/>
                    </a:srgbClr>
                  </a:outerShdw>
                </a:effectLst>
              </a:rPr>
              <a:t> </a:t>
            </a:r>
            <a:r>
              <a:rPr lang="ru-RU" sz="1600" b="1" dirty="0" smtClean="0">
                <a:solidFill>
                  <a:schemeClr val="bg1"/>
                </a:solidFill>
                <a:effectLst>
                  <a:outerShdw blurRad="38100" dist="38100" dir="2700000" algn="tl">
                    <a:srgbClr val="000000">
                      <a:alpha val="43137"/>
                    </a:srgbClr>
                  </a:outerShdw>
                </a:effectLst>
              </a:rPr>
              <a:t>данные.</a:t>
            </a:r>
            <a:endParaRPr lang="ru-RU" sz="1600" b="1" dirty="0">
              <a:solidFill>
                <a:schemeClr val="bg1"/>
              </a:solidFill>
              <a:effectLst>
                <a:outerShdw blurRad="38100" dist="38100" dir="2700000" algn="tl">
                  <a:srgbClr val="000000">
                    <a:alpha val="43137"/>
                  </a:srgbClr>
                </a:outerShdw>
              </a:effectLst>
            </a:endParaRPr>
          </a:p>
        </p:txBody>
      </p:sp>
      <p:sp>
        <p:nvSpPr>
          <p:cNvPr id="16" name="Прямоугольник 15"/>
          <p:cNvSpPr/>
          <p:nvPr/>
        </p:nvSpPr>
        <p:spPr>
          <a:xfrm>
            <a:off x="7703714" y="2150886"/>
            <a:ext cx="3350973" cy="15067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TextBox 17"/>
          <p:cNvSpPr txBox="1"/>
          <p:nvPr/>
        </p:nvSpPr>
        <p:spPr>
          <a:xfrm>
            <a:off x="7782017" y="2433888"/>
            <a:ext cx="2922524" cy="1077218"/>
          </a:xfrm>
          <a:prstGeom prst="rect">
            <a:avLst/>
          </a:prstGeom>
          <a:noFill/>
        </p:spPr>
        <p:txBody>
          <a:bodyPr wrap="square" rtlCol="0">
            <a:spAutoFit/>
          </a:bodyPr>
          <a:lstStyle/>
          <a:p>
            <a:pPr marL="342900" indent="-342900">
              <a:buFont typeface="Wingdings" panose="05000000000000000000" pitchFamily="2" charset="2"/>
              <a:buChar char="§"/>
            </a:pPr>
            <a:endParaRPr lang="ru-RU" sz="1600" b="1" dirty="0" smtClean="0">
              <a:solidFill>
                <a:schemeClr val="bg1"/>
              </a:solidFill>
              <a:effectLst>
                <a:outerShdw blurRad="38100" dist="38100" dir="2700000" algn="tl">
                  <a:srgbClr val="000000">
                    <a:alpha val="43137"/>
                  </a:srgbClr>
                </a:outerShdw>
              </a:effectLst>
            </a:endParaRPr>
          </a:p>
          <a:p>
            <a:pPr marL="342900" indent="-342900">
              <a:buFont typeface="Wingdings" panose="05000000000000000000" pitchFamily="2" charset="2"/>
              <a:buChar char="§"/>
            </a:pPr>
            <a:r>
              <a:rPr lang="ru-RU" sz="1600" b="1" dirty="0" smtClean="0">
                <a:solidFill>
                  <a:schemeClr val="bg1"/>
                </a:solidFill>
                <a:effectLst>
                  <a:outerShdw blurRad="38100" dist="38100" dir="2700000" algn="tl">
                    <a:srgbClr val="000000">
                      <a:alpha val="43137"/>
                    </a:srgbClr>
                  </a:outerShdw>
                </a:effectLst>
              </a:rPr>
              <a:t>Указы Президента КР о вышедших из гражданства.</a:t>
            </a:r>
            <a:endParaRPr lang="ru-RU" sz="1600" b="1" dirty="0">
              <a:solidFill>
                <a:schemeClr val="bg1"/>
              </a:solidFill>
              <a:effectLst>
                <a:outerShdw blurRad="38100" dist="38100" dir="2700000" algn="tl">
                  <a:srgbClr val="000000">
                    <a:alpha val="43137"/>
                  </a:srgbClr>
                </a:outerShdw>
              </a:effectLst>
            </a:endParaRPr>
          </a:p>
        </p:txBody>
      </p:sp>
      <p:sp>
        <p:nvSpPr>
          <p:cNvPr id="25" name="Прямоугольник 24"/>
          <p:cNvSpPr/>
          <p:nvPr/>
        </p:nvSpPr>
        <p:spPr>
          <a:xfrm>
            <a:off x="1580419" y="4598376"/>
            <a:ext cx="3418132" cy="138255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TextBox 26"/>
          <p:cNvSpPr txBox="1"/>
          <p:nvPr/>
        </p:nvSpPr>
        <p:spPr>
          <a:xfrm>
            <a:off x="1670284" y="5028409"/>
            <a:ext cx="2332946" cy="646331"/>
          </a:xfrm>
          <a:prstGeom prst="rect">
            <a:avLst/>
          </a:prstGeom>
          <a:noFill/>
        </p:spPr>
        <p:txBody>
          <a:bodyPr wrap="none" rtlCol="0">
            <a:spAutoFit/>
          </a:bodyPr>
          <a:lstStyle/>
          <a:p>
            <a:pPr marL="285750" indent="-285750">
              <a:buFont typeface="Wingdings" panose="05000000000000000000" pitchFamily="2" charset="2"/>
              <a:buChar char="§"/>
            </a:pPr>
            <a:r>
              <a:rPr lang="ru-RU" b="1" dirty="0" smtClean="0">
                <a:solidFill>
                  <a:schemeClr val="bg1"/>
                </a:solidFill>
                <a:effectLst>
                  <a:outerShdw blurRad="38100" dist="38100" dir="2700000" algn="tl">
                    <a:srgbClr val="000000">
                      <a:alpha val="43137"/>
                    </a:srgbClr>
                  </a:outerShdw>
                </a:effectLst>
              </a:rPr>
              <a:t>Проверка по ФИО;</a:t>
            </a:r>
          </a:p>
          <a:p>
            <a:pPr marL="285750" indent="-285750">
              <a:buFont typeface="Wingdings" panose="05000000000000000000" pitchFamily="2" charset="2"/>
              <a:buChar char="§"/>
            </a:pPr>
            <a:r>
              <a:rPr lang="ru-RU" b="1" dirty="0" smtClean="0">
                <a:solidFill>
                  <a:schemeClr val="bg1"/>
                </a:solidFill>
                <a:effectLst>
                  <a:outerShdw blurRad="38100" dist="38100" dir="2700000" algn="tl">
                    <a:srgbClr val="000000">
                      <a:alpha val="43137"/>
                    </a:srgbClr>
                  </a:outerShdw>
                </a:effectLst>
              </a:rPr>
              <a:t>Проверка адреса.</a:t>
            </a:r>
          </a:p>
        </p:txBody>
      </p:sp>
      <p:sp>
        <p:nvSpPr>
          <p:cNvPr id="34" name="Прямоугольник 33"/>
          <p:cNvSpPr/>
          <p:nvPr/>
        </p:nvSpPr>
        <p:spPr>
          <a:xfrm>
            <a:off x="7676419" y="4598376"/>
            <a:ext cx="3350972" cy="138255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TextBox 35"/>
          <p:cNvSpPr txBox="1"/>
          <p:nvPr/>
        </p:nvSpPr>
        <p:spPr>
          <a:xfrm>
            <a:off x="7718458" y="4972599"/>
            <a:ext cx="3264035" cy="584775"/>
          </a:xfrm>
          <a:prstGeom prst="rect">
            <a:avLst/>
          </a:prstGeom>
          <a:noFill/>
        </p:spPr>
        <p:txBody>
          <a:bodyPr wrap="none" rtlCol="0">
            <a:spAutoFit/>
          </a:bodyPr>
          <a:lstStyle/>
          <a:p>
            <a:pPr marL="285750" indent="-285750">
              <a:buFont typeface="Wingdings" panose="05000000000000000000" pitchFamily="2" charset="2"/>
              <a:buChar char="§"/>
            </a:pPr>
            <a:endParaRPr lang="ru-RU" sz="1600" b="1" dirty="0" smtClean="0">
              <a:solidFill>
                <a:schemeClr val="bg1"/>
              </a:solidFill>
              <a:effectLst>
                <a:outerShdw blurRad="38100" dist="38100" dir="2700000" algn="tl">
                  <a:srgbClr val="000000">
                    <a:alpha val="43137"/>
                  </a:srgbClr>
                </a:outerShdw>
              </a:effectLst>
            </a:endParaRPr>
          </a:p>
          <a:p>
            <a:pPr marL="285750" indent="-285750">
              <a:buFont typeface="Wingdings" panose="05000000000000000000" pitchFamily="2" charset="2"/>
              <a:buChar char="§"/>
            </a:pPr>
            <a:r>
              <a:rPr lang="ru-RU" sz="1600" b="1" dirty="0" smtClean="0">
                <a:solidFill>
                  <a:schemeClr val="bg1"/>
                </a:solidFill>
                <a:effectLst>
                  <a:outerShdw blurRad="38100" dist="38100" dir="2700000" algn="tl">
                    <a:srgbClr val="000000">
                      <a:alpha val="43137"/>
                    </a:srgbClr>
                  </a:outerShdw>
                </a:effectLst>
              </a:rPr>
              <a:t>Актовые записи о смерти.</a:t>
            </a:r>
            <a:endParaRPr lang="ru-RU" sz="1600" b="1" dirty="0">
              <a:solidFill>
                <a:schemeClr val="bg1"/>
              </a:solidFill>
              <a:effectLst>
                <a:outerShdw blurRad="38100" dist="38100" dir="2700000" algn="tl">
                  <a:srgbClr val="000000">
                    <a:alpha val="43137"/>
                  </a:srgbClr>
                </a:outerShdw>
              </a:effectLst>
            </a:endParaRPr>
          </a:p>
        </p:txBody>
      </p:sp>
      <p:grpSp>
        <p:nvGrpSpPr>
          <p:cNvPr id="46" name="Группа 45"/>
          <p:cNvGrpSpPr/>
          <p:nvPr/>
        </p:nvGrpSpPr>
        <p:grpSpPr>
          <a:xfrm>
            <a:off x="6842232" y="1594526"/>
            <a:ext cx="4635535" cy="1099232"/>
            <a:chOff x="6842232" y="1594526"/>
            <a:chExt cx="4456387" cy="1099232"/>
          </a:xfrm>
        </p:grpSpPr>
        <p:sp>
          <p:nvSpPr>
            <p:cNvPr id="19" name="Прямоугольник 8"/>
            <p:cNvSpPr/>
            <p:nvPr/>
          </p:nvSpPr>
          <p:spPr>
            <a:xfrm>
              <a:off x="6842232" y="1763512"/>
              <a:ext cx="4456387" cy="433150"/>
            </a:xfrm>
            <a:custGeom>
              <a:avLst/>
              <a:gdLst>
                <a:gd name="connsiteX0" fmla="*/ 0 w 3079531"/>
                <a:gd name="connsiteY0" fmla="*/ 0 h 399393"/>
                <a:gd name="connsiteX1" fmla="*/ 3079531 w 3079531"/>
                <a:gd name="connsiteY1" fmla="*/ 0 h 399393"/>
                <a:gd name="connsiteX2" fmla="*/ 3079531 w 3079531"/>
                <a:gd name="connsiteY2" fmla="*/ 399393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448910 w 3079531"/>
                <a:gd name="connsiteY2" fmla="*/ 399393 h 399393"/>
                <a:gd name="connsiteX3" fmla="*/ 0 w 3079531"/>
                <a:gd name="connsiteY3" fmla="*/ 399393 h 399393"/>
                <a:gd name="connsiteX4" fmla="*/ 0 w 3079531"/>
                <a:gd name="connsiteY4" fmla="*/ 0 h 399393"/>
                <a:gd name="connsiteX0" fmla="*/ 0 w 3079531"/>
                <a:gd name="connsiteY0" fmla="*/ 0 h 409085"/>
                <a:gd name="connsiteX1" fmla="*/ 3079531 w 3079531"/>
                <a:gd name="connsiteY1" fmla="*/ 0 h 409085"/>
                <a:gd name="connsiteX2" fmla="*/ 2708871 w 3079531"/>
                <a:gd name="connsiteY2" fmla="*/ 409085 h 409085"/>
                <a:gd name="connsiteX3" fmla="*/ 0 w 3079531"/>
                <a:gd name="connsiteY3" fmla="*/ 399393 h 409085"/>
                <a:gd name="connsiteX4" fmla="*/ 0 w 3079531"/>
                <a:gd name="connsiteY4" fmla="*/ 0 h 409085"/>
                <a:gd name="connsiteX0" fmla="*/ 0 w 3079531"/>
                <a:gd name="connsiteY0" fmla="*/ 0 h 399393"/>
                <a:gd name="connsiteX1" fmla="*/ 3079531 w 3079531"/>
                <a:gd name="connsiteY1" fmla="*/ 0 h 399393"/>
                <a:gd name="connsiteX2" fmla="*/ 2722203 w 3079531"/>
                <a:gd name="connsiteY2" fmla="*/ 380011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782194 w 3079531"/>
                <a:gd name="connsiteY2" fmla="*/ 370320 h 399393"/>
                <a:gd name="connsiteX3" fmla="*/ 0 w 3079531"/>
                <a:gd name="connsiteY3" fmla="*/ 399393 h 399393"/>
                <a:gd name="connsiteX4" fmla="*/ 0 w 3079531"/>
                <a:gd name="connsiteY4" fmla="*/ 0 h 399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9531" h="399393">
                  <a:moveTo>
                    <a:pt x="0" y="0"/>
                  </a:moveTo>
                  <a:lnTo>
                    <a:pt x="3079531" y="0"/>
                  </a:lnTo>
                  <a:lnTo>
                    <a:pt x="2782194" y="370320"/>
                  </a:lnTo>
                  <a:lnTo>
                    <a:pt x="0" y="399393"/>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21" name="TextBox 20"/>
            <p:cNvSpPr txBox="1"/>
            <p:nvPr/>
          </p:nvSpPr>
          <p:spPr>
            <a:xfrm>
              <a:off x="7778197" y="1770428"/>
              <a:ext cx="2848277" cy="923330"/>
            </a:xfrm>
            <a:prstGeom prst="rect">
              <a:avLst/>
            </a:prstGeom>
            <a:noFill/>
          </p:spPr>
          <p:txBody>
            <a:bodyPr wrap="square" rtlCol="0">
              <a:spAutoFit/>
            </a:bodyPr>
            <a:lstStyle/>
            <a:p>
              <a:pPr algn="ctr"/>
              <a:r>
                <a:rPr lang="ru-RU" b="1" dirty="0">
                  <a:solidFill>
                    <a:schemeClr val="bg1"/>
                  </a:solidFill>
                  <a:effectLst>
                    <a:outerShdw blurRad="38100" dist="38100" dir="2700000" algn="tl">
                      <a:srgbClr val="000000">
                        <a:alpha val="43137"/>
                      </a:srgbClr>
                    </a:outerShdw>
                  </a:effectLst>
                </a:rPr>
                <a:t>Актуализация </a:t>
              </a:r>
              <a:r>
                <a:rPr lang="ru-RU" b="1" dirty="0" smtClean="0">
                  <a:solidFill>
                    <a:schemeClr val="bg1"/>
                  </a:solidFill>
                  <a:effectLst>
                    <a:outerShdw blurRad="38100" dist="38100" dir="2700000" algn="tl">
                      <a:srgbClr val="000000">
                        <a:alpha val="43137"/>
                      </a:srgbClr>
                    </a:outerShdw>
                  </a:effectLst>
                </a:rPr>
                <a:t>по вышедшим</a:t>
              </a:r>
            </a:p>
            <a:p>
              <a:pPr algn="ctr"/>
              <a:r>
                <a:rPr lang="ru-RU" b="1" dirty="0" smtClean="0">
                  <a:solidFill>
                    <a:schemeClr val="bg1"/>
                  </a:solidFill>
                  <a:effectLst>
                    <a:outerShdw blurRad="38100" dist="38100" dir="2700000" algn="tl">
                      <a:srgbClr val="000000">
                        <a:alpha val="43137"/>
                      </a:srgbClr>
                    </a:outerShdw>
                  </a:effectLst>
                </a:rPr>
                <a:t>из гражданства</a:t>
              </a:r>
              <a:endParaRPr lang="ru-RU" b="1" dirty="0">
                <a:solidFill>
                  <a:schemeClr val="bg1"/>
                </a:solidFill>
                <a:effectLst>
                  <a:outerShdw blurRad="38100" dist="38100" dir="2700000" algn="tl">
                    <a:srgbClr val="000000">
                      <a:alpha val="43137"/>
                    </a:srgbClr>
                  </a:outerShdw>
                </a:effectLst>
              </a:endParaRPr>
            </a:p>
          </p:txBody>
        </p:sp>
        <p:grpSp>
          <p:nvGrpSpPr>
            <p:cNvPr id="45" name="Группа 44"/>
            <p:cNvGrpSpPr/>
            <p:nvPr/>
          </p:nvGrpSpPr>
          <p:grpSpPr>
            <a:xfrm>
              <a:off x="6947336" y="1594526"/>
              <a:ext cx="771122" cy="771122"/>
              <a:chOff x="6947336" y="1594526"/>
              <a:chExt cx="771122" cy="771122"/>
            </a:xfrm>
          </p:grpSpPr>
          <p:sp>
            <p:nvSpPr>
              <p:cNvPr id="22" name="Овал 21"/>
              <p:cNvSpPr/>
              <p:nvPr/>
            </p:nvSpPr>
            <p:spPr>
              <a:xfrm>
                <a:off x="6947336" y="1594526"/>
                <a:ext cx="771122" cy="771122"/>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2" name="Рисунок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0008" y="1757057"/>
                <a:ext cx="461325" cy="461325"/>
              </a:xfrm>
              <a:prstGeom prst="rect">
                <a:avLst/>
              </a:prstGeom>
            </p:spPr>
          </p:pic>
        </p:grpSp>
      </p:grpSp>
      <p:grpSp>
        <p:nvGrpSpPr>
          <p:cNvPr id="50" name="Группа 49"/>
          <p:cNvGrpSpPr/>
          <p:nvPr/>
        </p:nvGrpSpPr>
        <p:grpSpPr>
          <a:xfrm>
            <a:off x="773529" y="4032491"/>
            <a:ext cx="4658280" cy="843253"/>
            <a:chOff x="746233" y="4032491"/>
            <a:chExt cx="4456387" cy="843253"/>
          </a:xfrm>
        </p:grpSpPr>
        <p:sp>
          <p:nvSpPr>
            <p:cNvPr id="28" name="Прямоугольник 8"/>
            <p:cNvSpPr/>
            <p:nvPr/>
          </p:nvSpPr>
          <p:spPr>
            <a:xfrm>
              <a:off x="746233" y="4201477"/>
              <a:ext cx="4456387" cy="433150"/>
            </a:xfrm>
            <a:custGeom>
              <a:avLst/>
              <a:gdLst>
                <a:gd name="connsiteX0" fmla="*/ 0 w 3079531"/>
                <a:gd name="connsiteY0" fmla="*/ 0 h 399393"/>
                <a:gd name="connsiteX1" fmla="*/ 3079531 w 3079531"/>
                <a:gd name="connsiteY1" fmla="*/ 0 h 399393"/>
                <a:gd name="connsiteX2" fmla="*/ 3079531 w 3079531"/>
                <a:gd name="connsiteY2" fmla="*/ 399393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448910 w 3079531"/>
                <a:gd name="connsiteY2" fmla="*/ 399393 h 399393"/>
                <a:gd name="connsiteX3" fmla="*/ 0 w 3079531"/>
                <a:gd name="connsiteY3" fmla="*/ 399393 h 399393"/>
                <a:gd name="connsiteX4" fmla="*/ 0 w 3079531"/>
                <a:gd name="connsiteY4" fmla="*/ 0 h 399393"/>
                <a:gd name="connsiteX0" fmla="*/ 0 w 3079531"/>
                <a:gd name="connsiteY0" fmla="*/ 0 h 409085"/>
                <a:gd name="connsiteX1" fmla="*/ 3079531 w 3079531"/>
                <a:gd name="connsiteY1" fmla="*/ 0 h 409085"/>
                <a:gd name="connsiteX2" fmla="*/ 2708871 w 3079531"/>
                <a:gd name="connsiteY2" fmla="*/ 409085 h 409085"/>
                <a:gd name="connsiteX3" fmla="*/ 0 w 3079531"/>
                <a:gd name="connsiteY3" fmla="*/ 399393 h 409085"/>
                <a:gd name="connsiteX4" fmla="*/ 0 w 3079531"/>
                <a:gd name="connsiteY4" fmla="*/ 0 h 409085"/>
                <a:gd name="connsiteX0" fmla="*/ 0 w 3079531"/>
                <a:gd name="connsiteY0" fmla="*/ 0 h 399393"/>
                <a:gd name="connsiteX1" fmla="*/ 3079531 w 3079531"/>
                <a:gd name="connsiteY1" fmla="*/ 0 h 399393"/>
                <a:gd name="connsiteX2" fmla="*/ 2722203 w 3079531"/>
                <a:gd name="connsiteY2" fmla="*/ 380011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782194 w 3079531"/>
                <a:gd name="connsiteY2" fmla="*/ 370320 h 399393"/>
                <a:gd name="connsiteX3" fmla="*/ 0 w 3079531"/>
                <a:gd name="connsiteY3" fmla="*/ 399393 h 399393"/>
                <a:gd name="connsiteX4" fmla="*/ 0 w 3079531"/>
                <a:gd name="connsiteY4" fmla="*/ 0 h 399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9531" h="399393">
                  <a:moveTo>
                    <a:pt x="0" y="0"/>
                  </a:moveTo>
                  <a:lnTo>
                    <a:pt x="3079531" y="0"/>
                  </a:lnTo>
                  <a:lnTo>
                    <a:pt x="2782194" y="370320"/>
                  </a:lnTo>
                  <a:lnTo>
                    <a:pt x="0" y="399393"/>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0" name="TextBox 29"/>
            <p:cNvSpPr txBox="1"/>
            <p:nvPr/>
          </p:nvSpPr>
          <p:spPr>
            <a:xfrm>
              <a:off x="1034839" y="4229413"/>
              <a:ext cx="3711444" cy="646331"/>
            </a:xfrm>
            <a:prstGeom prst="rect">
              <a:avLst/>
            </a:prstGeom>
            <a:noFill/>
          </p:spPr>
          <p:txBody>
            <a:bodyPr wrap="none" rtlCol="0">
              <a:spAutoFit/>
            </a:bodyPr>
            <a:lstStyle/>
            <a:p>
              <a:pPr algn="ctr"/>
              <a:r>
                <a:rPr lang="ru-RU" b="1" dirty="0" smtClean="0">
                  <a:solidFill>
                    <a:schemeClr val="bg1"/>
                  </a:solidFill>
                  <a:effectLst>
                    <a:outerShdw blurRad="38100" dist="38100" dir="2700000" algn="tl">
                      <a:srgbClr val="000000">
                        <a:alpha val="43137"/>
                      </a:srgbClr>
                    </a:outerShdw>
                  </a:effectLst>
                </a:rPr>
                <a:t>           Актуализация </a:t>
              </a:r>
              <a:r>
                <a:rPr lang="ru-RU" b="1" dirty="0">
                  <a:solidFill>
                    <a:schemeClr val="bg1"/>
                  </a:solidFill>
                  <a:effectLst>
                    <a:outerShdw blurRad="38100" dist="38100" dir="2700000" algn="tl">
                      <a:srgbClr val="000000">
                        <a:alpha val="43137"/>
                      </a:srgbClr>
                    </a:outerShdw>
                  </a:effectLst>
                </a:rPr>
                <a:t>по </a:t>
              </a:r>
              <a:r>
                <a:rPr lang="ru-RU" b="1" dirty="0" smtClean="0">
                  <a:solidFill>
                    <a:schemeClr val="bg1"/>
                  </a:solidFill>
                  <a:effectLst>
                    <a:outerShdw blurRad="38100" dist="38100" dir="2700000" algn="tl">
                      <a:srgbClr val="000000">
                        <a:alpha val="43137"/>
                      </a:srgbClr>
                    </a:outerShdw>
                  </a:effectLst>
                </a:rPr>
                <a:t>данным</a:t>
              </a:r>
            </a:p>
            <a:p>
              <a:pPr algn="ctr"/>
              <a:r>
                <a:rPr lang="ru-RU" b="1" dirty="0" smtClean="0">
                  <a:solidFill>
                    <a:schemeClr val="bg1"/>
                  </a:solidFill>
                  <a:effectLst>
                    <a:outerShdw blurRad="38100" dist="38100" dir="2700000" algn="tl">
                      <a:srgbClr val="000000">
                        <a:alpha val="43137"/>
                      </a:srgbClr>
                    </a:outerShdw>
                  </a:effectLst>
                </a:rPr>
                <a:t>АИС </a:t>
              </a:r>
              <a:r>
                <a:rPr lang="ru-RU" b="1" dirty="0">
                  <a:solidFill>
                    <a:schemeClr val="bg1"/>
                  </a:solidFill>
                  <a:effectLst>
                    <a:outerShdw blurRad="38100" dist="38100" dir="2700000" algn="tl">
                      <a:srgbClr val="000000">
                        <a:alpha val="43137"/>
                      </a:srgbClr>
                    </a:outerShdw>
                  </a:effectLst>
                </a:rPr>
                <a:t>«Паспорт»</a:t>
              </a:r>
            </a:p>
          </p:txBody>
        </p:sp>
        <p:grpSp>
          <p:nvGrpSpPr>
            <p:cNvPr id="49" name="Группа 48"/>
            <p:cNvGrpSpPr/>
            <p:nvPr/>
          </p:nvGrpSpPr>
          <p:grpSpPr>
            <a:xfrm>
              <a:off x="851337" y="4032491"/>
              <a:ext cx="771122" cy="771122"/>
              <a:chOff x="851337" y="4032491"/>
              <a:chExt cx="771122" cy="771122"/>
            </a:xfrm>
          </p:grpSpPr>
          <p:sp>
            <p:nvSpPr>
              <p:cNvPr id="31" name="Овал 30"/>
              <p:cNvSpPr/>
              <p:nvPr/>
            </p:nvSpPr>
            <p:spPr>
              <a:xfrm>
                <a:off x="851337" y="4032491"/>
                <a:ext cx="771122" cy="771122"/>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3" name="Рисунок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7415" y="4188469"/>
                <a:ext cx="471531" cy="471531"/>
              </a:xfrm>
              <a:prstGeom prst="rect">
                <a:avLst/>
              </a:prstGeom>
            </p:spPr>
          </p:pic>
        </p:grpSp>
      </p:grpSp>
      <p:grpSp>
        <p:nvGrpSpPr>
          <p:cNvPr id="48" name="Группа 47"/>
          <p:cNvGrpSpPr/>
          <p:nvPr/>
        </p:nvGrpSpPr>
        <p:grpSpPr>
          <a:xfrm>
            <a:off x="6842233" y="3849453"/>
            <a:ext cx="4635534" cy="1289642"/>
            <a:chOff x="6842233" y="3849453"/>
            <a:chExt cx="4456387" cy="1289642"/>
          </a:xfrm>
        </p:grpSpPr>
        <p:sp>
          <p:nvSpPr>
            <p:cNvPr id="37" name="Прямоугольник 8"/>
            <p:cNvSpPr/>
            <p:nvPr/>
          </p:nvSpPr>
          <p:spPr>
            <a:xfrm>
              <a:off x="6842233" y="4201477"/>
              <a:ext cx="4456387" cy="433150"/>
            </a:xfrm>
            <a:custGeom>
              <a:avLst/>
              <a:gdLst>
                <a:gd name="connsiteX0" fmla="*/ 0 w 3079531"/>
                <a:gd name="connsiteY0" fmla="*/ 0 h 399393"/>
                <a:gd name="connsiteX1" fmla="*/ 3079531 w 3079531"/>
                <a:gd name="connsiteY1" fmla="*/ 0 h 399393"/>
                <a:gd name="connsiteX2" fmla="*/ 3079531 w 3079531"/>
                <a:gd name="connsiteY2" fmla="*/ 399393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448910 w 3079531"/>
                <a:gd name="connsiteY2" fmla="*/ 399393 h 399393"/>
                <a:gd name="connsiteX3" fmla="*/ 0 w 3079531"/>
                <a:gd name="connsiteY3" fmla="*/ 399393 h 399393"/>
                <a:gd name="connsiteX4" fmla="*/ 0 w 3079531"/>
                <a:gd name="connsiteY4" fmla="*/ 0 h 399393"/>
                <a:gd name="connsiteX0" fmla="*/ 0 w 3079531"/>
                <a:gd name="connsiteY0" fmla="*/ 0 h 409085"/>
                <a:gd name="connsiteX1" fmla="*/ 3079531 w 3079531"/>
                <a:gd name="connsiteY1" fmla="*/ 0 h 409085"/>
                <a:gd name="connsiteX2" fmla="*/ 2708871 w 3079531"/>
                <a:gd name="connsiteY2" fmla="*/ 409085 h 409085"/>
                <a:gd name="connsiteX3" fmla="*/ 0 w 3079531"/>
                <a:gd name="connsiteY3" fmla="*/ 399393 h 409085"/>
                <a:gd name="connsiteX4" fmla="*/ 0 w 3079531"/>
                <a:gd name="connsiteY4" fmla="*/ 0 h 409085"/>
                <a:gd name="connsiteX0" fmla="*/ 0 w 3079531"/>
                <a:gd name="connsiteY0" fmla="*/ 0 h 399393"/>
                <a:gd name="connsiteX1" fmla="*/ 3079531 w 3079531"/>
                <a:gd name="connsiteY1" fmla="*/ 0 h 399393"/>
                <a:gd name="connsiteX2" fmla="*/ 2722203 w 3079531"/>
                <a:gd name="connsiteY2" fmla="*/ 380011 h 399393"/>
                <a:gd name="connsiteX3" fmla="*/ 0 w 3079531"/>
                <a:gd name="connsiteY3" fmla="*/ 399393 h 399393"/>
                <a:gd name="connsiteX4" fmla="*/ 0 w 3079531"/>
                <a:gd name="connsiteY4" fmla="*/ 0 h 399393"/>
                <a:gd name="connsiteX0" fmla="*/ 0 w 3079531"/>
                <a:gd name="connsiteY0" fmla="*/ 0 h 399393"/>
                <a:gd name="connsiteX1" fmla="*/ 3079531 w 3079531"/>
                <a:gd name="connsiteY1" fmla="*/ 0 h 399393"/>
                <a:gd name="connsiteX2" fmla="*/ 2782194 w 3079531"/>
                <a:gd name="connsiteY2" fmla="*/ 370320 h 399393"/>
                <a:gd name="connsiteX3" fmla="*/ 0 w 3079531"/>
                <a:gd name="connsiteY3" fmla="*/ 399393 h 399393"/>
                <a:gd name="connsiteX4" fmla="*/ 0 w 3079531"/>
                <a:gd name="connsiteY4" fmla="*/ 0 h 399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9531" h="399393">
                  <a:moveTo>
                    <a:pt x="0" y="0"/>
                  </a:moveTo>
                  <a:lnTo>
                    <a:pt x="3079531" y="0"/>
                  </a:lnTo>
                  <a:lnTo>
                    <a:pt x="2782194" y="370320"/>
                  </a:lnTo>
                  <a:lnTo>
                    <a:pt x="0" y="399393"/>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9" name="TextBox 38"/>
            <p:cNvSpPr txBox="1"/>
            <p:nvPr/>
          </p:nvSpPr>
          <p:spPr>
            <a:xfrm>
              <a:off x="7809931" y="4215765"/>
              <a:ext cx="3149754" cy="923330"/>
            </a:xfrm>
            <a:prstGeom prst="rect">
              <a:avLst/>
            </a:prstGeom>
            <a:noFill/>
          </p:spPr>
          <p:txBody>
            <a:bodyPr wrap="square" rtlCol="0">
              <a:spAutoFit/>
            </a:bodyPr>
            <a:lstStyle/>
            <a:p>
              <a:pPr algn="ctr"/>
              <a:r>
                <a:rPr lang="ru-RU" b="1" dirty="0">
                  <a:solidFill>
                    <a:schemeClr val="bg1"/>
                  </a:solidFill>
                  <a:effectLst>
                    <a:outerShdw blurRad="38100" dist="38100" dir="2700000" algn="tl">
                      <a:srgbClr val="000000">
                        <a:alpha val="43137"/>
                      </a:srgbClr>
                    </a:outerShdw>
                  </a:effectLst>
                </a:rPr>
                <a:t>Актуализация </a:t>
              </a:r>
              <a:r>
                <a:rPr lang="ru-RU" b="1" dirty="0" smtClean="0">
                  <a:solidFill>
                    <a:schemeClr val="bg1"/>
                  </a:solidFill>
                  <a:effectLst>
                    <a:outerShdw blurRad="38100" dist="38100" dir="2700000" algn="tl">
                      <a:srgbClr val="000000">
                        <a:alpha val="43137"/>
                      </a:srgbClr>
                    </a:outerShdw>
                  </a:effectLst>
                </a:rPr>
                <a:t>по умершим гражданам в </a:t>
              </a:r>
              <a:r>
                <a:rPr lang="ru-RU" b="1" dirty="0">
                  <a:solidFill>
                    <a:schemeClr val="bg1"/>
                  </a:solidFill>
                  <a:effectLst>
                    <a:outerShdw blurRad="38100" dist="38100" dir="2700000" algn="tl">
                      <a:srgbClr val="000000">
                        <a:alpha val="43137"/>
                      </a:srgbClr>
                    </a:outerShdw>
                  </a:effectLst>
                </a:rPr>
                <a:t>АИС «ЗАГС»</a:t>
              </a:r>
            </a:p>
          </p:txBody>
        </p:sp>
        <p:grpSp>
          <p:nvGrpSpPr>
            <p:cNvPr id="47" name="Группа 46"/>
            <p:cNvGrpSpPr/>
            <p:nvPr/>
          </p:nvGrpSpPr>
          <p:grpSpPr>
            <a:xfrm>
              <a:off x="6947337" y="3849453"/>
              <a:ext cx="771122" cy="1015663"/>
              <a:chOff x="6947337" y="3849453"/>
              <a:chExt cx="771122" cy="1015663"/>
            </a:xfrm>
          </p:grpSpPr>
          <p:sp>
            <p:nvSpPr>
              <p:cNvPr id="40" name="Овал 39"/>
              <p:cNvSpPr/>
              <p:nvPr/>
            </p:nvSpPr>
            <p:spPr>
              <a:xfrm>
                <a:off x="6947337" y="4032491"/>
                <a:ext cx="771122" cy="771122"/>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TextBox 43"/>
              <p:cNvSpPr txBox="1"/>
              <p:nvPr/>
            </p:nvSpPr>
            <p:spPr>
              <a:xfrm>
                <a:off x="7046016" y="3849453"/>
                <a:ext cx="538930" cy="1015663"/>
              </a:xfrm>
              <a:prstGeom prst="rect">
                <a:avLst/>
              </a:prstGeom>
              <a:noFill/>
            </p:spPr>
            <p:txBody>
              <a:bodyPr wrap="none" rtlCol="0">
                <a:spAutoFit/>
              </a:bodyPr>
              <a:lstStyle/>
              <a:p>
                <a:r>
                  <a:rPr lang="en-US" sz="6000" b="1" dirty="0" smtClean="0">
                    <a:solidFill>
                      <a:srgbClr val="FF0000"/>
                    </a:solidFill>
                  </a:rPr>
                  <a:t>x</a:t>
                </a:r>
                <a:endParaRPr lang="ru-RU" sz="6000" b="1" dirty="0">
                  <a:solidFill>
                    <a:srgbClr val="FF0000"/>
                  </a:solidFill>
                </a:endParaRPr>
              </a:p>
            </p:txBody>
          </p:sp>
        </p:grpSp>
      </p:grpSp>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2949" y="67669"/>
            <a:ext cx="711998" cy="522606"/>
          </a:xfrm>
          <a:prstGeom prst="rect">
            <a:avLst/>
          </a:prstGeom>
        </p:spPr>
      </p:pic>
      <p:sp>
        <p:nvSpPr>
          <p:cNvPr id="3" name="Прямоугольник 2"/>
          <p:cNvSpPr/>
          <p:nvPr/>
        </p:nvSpPr>
        <p:spPr>
          <a:xfrm>
            <a:off x="1491235" y="6246842"/>
            <a:ext cx="9633972" cy="400110"/>
          </a:xfrm>
          <a:prstGeom prst="rect">
            <a:avLst/>
          </a:prstGeom>
        </p:spPr>
        <p:txBody>
          <a:bodyPr wrap="square">
            <a:spAutoFit/>
          </a:bodyPr>
          <a:lstStyle/>
          <a:p>
            <a:r>
              <a:rPr lang="ru-RU" sz="2000" b="1" dirty="0" smtClean="0">
                <a:latin typeface="Times New Roman" panose="02020603050405020304" pitchFamily="18" charset="0"/>
                <a:cs typeface="Times New Roman" panose="02020603050405020304" pitchFamily="18" charset="0"/>
              </a:rPr>
              <a:t>АИС</a:t>
            </a:r>
            <a:r>
              <a:rPr lang="en-US" sz="2000" b="1" dirty="0" smtClean="0">
                <a:latin typeface="Times New Roman" panose="02020603050405020304" pitchFamily="18" charset="0"/>
                <a:cs typeface="Times New Roman" panose="02020603050405020304" pitchFamily="18" charset="0"/>
              </a:rPr>
              <a:t> – </a:t>
            </a:r>
            <a:r>
              <a:rPr lang="ru-RU" sz="2000" b="1" dirty="0" smtClean="0">
                <a:latin typeface="Times New Roman" panose="02020603050405020304" pitchFamily="18" charset="0"/>
                <a:cs typeface="Times New Roman" panose="02020603050405020304" pitchFamily="18" charset="0"/>
              </a:rPr>
              <a:t>автоматизированная информационная система</a:t>
            </a:r>
            <a:endParaRPr lang="ru-RU" sz="2000" b="1" dirty="0">
              <a:latin typeface="Times New Roman" panose="02020603050405020304" pitchFamily="18" charset="0"/>
              <a:cs typeface="Times New Roman" panose="02020603050405020304" pitchFamily="18" charset="0"/>
            </a:endParaRPr>
          </a:p>
        </p:txBody>
      </p:sp>
      <p:sp>
        <p:nvSpPr>
          <p:cNvPr id="14" name="Номер слайда 13"/>
          <p:cNvSpPr>
            <a:spLocks noGrp="1"/>
          </p:cNvSpPr>
          <p:nvPr>
            <p:ph type="sldNum" sz="quarter" idx="12"/>
          </p:nvPr>
        </p:nvSpPr>
        <p:spPr/>
        <p:txBody>
          <a:bodyPr/>
          <a:lstStyle/>
          <a:p>
            <a:fld id="{45A875FA-E23E-493E-82BF-22ACC41E858C}" type="slidenum">
              <a:rPr lang="ru-RU" smtClean="0"/>
              <a:t>12</a:t>
            </a:fld>
            <a:endParaRPr lang="ru-RU"/>
          </a:p>
        </p:txBody>
      </p:sp>
    </p:spTree>
    <p:extLst>
      <p:ext uri="{BB962C8B-B14F-4D97-AF65-F5344CB8AC3E}">
        <p14:creationId xmlns:p14="http://schemas.microsoft.com/office/powerpoint/2010/main" val="6718171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633490"/>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grpSp>
        <p:nvGrpSpPr>
          <p:cNvPr id="6" name="Группа 5"/>
          <p:cNvGrpSpPr/>
          <p:nvPr/>
        </p:nvGrpSpPr>
        <p:grpSpPr>
          <a:xfrm>
            <a:off x="5565226" y="3058510"/>
            <a:ext cx="1061545" cy="1061545"/>
            <a:chOff x="1902372" y="2249214"/>
            <a:chExt cx="1061545" cy="1061545"/>
          </a:xfrm>
        </p:grpSpPr>
        <p:sp>
          <p:nvSpPr>
            <p:cNvPr id="5" name="Овал 4"/>
            <p:cNvSpPr/>
            <p:nvPr/>
          </p:nvSpPr>
          <p:spPr>
            <a:xfrm>
              <a:off x="1902372" y="2249214"/>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1925" y="2418767"/>
              <a:ext cx="722439" cy="722439"/>
            </a:xfrm>
            <a:prstGeom prst="rect">
              <a:avLst/>
            </a:prstGeom>
          </p:spPr>
        </p:pic>
      </p:grpSp>
      <p:sp>
        <p:nvSpPr>
          <p:cNvPr id="7" name="TextBox 6"/>
          <p:cNvSpPr txBox="1"/>
          <p:nvPr/>
        </p:nvSpPr>
        <p:spPr>
          <a:xfrm>
            <a:off x="5085953" y="4321136"/>
            <a:ext cx="2020104" cy="584775"/>
          </a:xfrm>
          <a:prstGeom prst="rect">
            <a:avLst/>
          </a:prstGeom>
          <a:noFill/>
        </p:spPr>
        <p:txBody>
          <a:bodyPr wrap="none" rtlCol="0">
            <a:spAutoFit/>
          </a:bodyPr>
          <a:lstStyle/>
          <a:p>
            <a:pPr algn="ctr"/>
            <a:r>
              <a:rPr lang="ru-RU" sz="1600" b="1" dirty="0" smtClean="0"/>
              <a:t>Актуализированный</a:t>
            </a:r>
          </a:p>
          <a:p>
            <a:pPr algn="ctr"/>
            <a:r>
              <a:rPr lang="ru-RU" sz="1600" b="1" dirty="0" smtClean="0"/>
              <a:t>список избирателей</a:t>
            </a:r>
            <a:endParaRPr lang="ru-RU" sz="1600" b="1" dirty="0"/>
          </a:p>
        </p:txBody>
      </p:sp>
      <p:sp>
        <p:nvSpPr>
          <p:cNvPr id="13" name="TextBox 12"/>
          <p:cNvSpPr txBox="1"/>
          <p:nvPr/>
        </p:nvSpPr>
        <p:spPr>
          <a:xfrm>
            <a:off x="743819" y="2812564"/>
            <a:ext cx="2853153" cy="338554"/>
          </a:xfrm>
          <a:prstGeom prst="rect">
            <a:avLst/>
          </a:prstGeom>
          <a:noFill/>
        </p:spPr>
        <p:txBody>
          <a:bodyPr wrap="none" rtlCol="0">
            <a:spAutoFit/>
          </a:bodyPr>
          <a:lstStyle/>
          <a:p>
            <a:pPr algn="ctr"/>
            <a:r>
              <a:rPr lang="ru-RU" sz="1600" b="1" dirty="0" smtClean="0"/>
              <a:t>База биометрических данных</a:t>
            </a:r>
            <a:endParaRPr lang="ru-RU" sz="1600" b="1" dirty="0"/>
          </a:p>
        </p:txBody>
      </p:sp>
      <p:cxnSp>
        <p:nvCxnSpPr>
          <p:cNvPr id="15" name="Соединительная линия уступом 14"/>
          <p:cNvCxnSpPr>
            <a:stCxn id="10" idx="6"/>
            <a:endCxn id="5" idx="1"/>
          </p:cNvCxnSpPr>
          <p:nvPr/>
        </p:nvCxnSpPr>
        <p:spPr>
          <a:xfrm>
            <a:off x="2701157" y="2198049"/>
            <a:ext cx="3019529" cy="1015921"/>
          </a:xfrm>
          <a:prstGeom prst="bentConnector2">
            <a:avLst/>
          </a:prstGeom>
          <a:ln w="28575">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9267260" y="2812564"/>
            <a:ext cx="1697901" cy="830997"/>
          </a:xfrm>
          <a:prstGeom prst="rect">
            <a:avLst/>
          </a:prstGeom>
          <a:noFill/>
        </p:spPr>
        <p:txBody>
          <a:bodyPr wrap="none" rtlCol="0">
            <a:spAutoFit/>
          </a:bodyPr>
          <a:lstStyle/>
          <a:p>
            <a:pPr algn="ctr"/>
            <a:r>
              <a:rPr lang="ru-RU" sz="1600" b="1" dirty="0" smtClean="0"/>
              <a:t>Актуализация по</a:t>
            </a:r>
          </a:p>
          <a:p>
            <a:pPr algn="ctr"/>
            <a:r>
              <a:rPr lang="ru-RU" sz="1600" b="1" dirty="0" smtClean="0"/>
              <a:t>вышедшим из</a:t>
            </a:r>
          </a:p>
          <a:p>
            <a:pPr algn="ctr"/>
            <a:r>
              <a:rPr lang="ru-RU" sz="1600" b="1" dirty="0" smtClean="0"/>
              <a:t>гражданства</a:t>
            </a:r>
            <a:endParaRPr lang="ru-RU" sz="1600" b="1" dirty="0"/>
          </a:p>
        </p:txBody>
      </p:sp>
      <p:cxnSp>
        <p:nvCxnSpPr>
          <p:cNvPr id="24" name="Соединительная линия уступом 23"/>
          <p:cNvCxnSpPr>
            <a:stCxn id="18" idx="2"/>
            <a:endCxn id="5" idx="7"/>
          </p:cNvCxnSpPr>
          <p:nvPr/>
        </p:nvCxnSpPr>
        <p:spPr>
          <a:xfrm rot="10800000" flipV="1">
            <a:off x="6471311" y="2198048"/>
            <a:ext cx="3114122" cy="1015922"/>
          </a:xfrm>
          <a:prstGeom prst="bentConnector2">
            <a:avLst/>
          </a:prstGeom>
          <a:ln w="28575">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3" name="Группа 22"/>
          <p:cNvGrpSpPr/>
          <p:nvPr/>
        </p:nvGrpSpPr>
        <p:grpSpPr>
          <a:xfrm>
            <a:off x="1639612" y="4535214"/>
            <a:ext cx="1061545" cy="1061545"/>
            <a:chOff x="1639612" y="4535214"/>
            <a:chExt cx="1061545" cy="1061545"/>
          </a:xfrm>
        </p:grpSpPr>
        <p:sp>
          <p:nvSpPr>
            <p:cNvPr id="27" name="Овал 26"/>
            <p:cNvSpPr/>
            <p:nvPr/>
          </p:nvSpPr>
          <p:spPr>
            <a:xfrm>
              <a:off x="1639612" y="4535214"/>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5" name="Рисунок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2624" y="4748226"/>
              <a:ext cx="635520" cy="635520"/>
            </a:xfrm>
            <a:prstGeom prst="rect">
              <a:avLst/>
            </a:prstGeom>
          </p:spPr>
        </p:pic>
      </p:grpSp>
      <p:sp>
        <p:nvSpPr>
          <p:cNvPr id="33" name="TextBox 32"/>
          <p:cNvSpPr txBox="1"/>
          <p:nvPr/>
        </p:nvSpPr>
        <p:spPr>
          <a:xfrm>
            <a:off x="9057429" y="5809814"/>
            <a:ext cx="2117567" cy="830997"/>
          </a:xfrm>
          <a:prstGeom prst="rect">
            <a:avLst/>
          </a:prstGeom>
          <a:noFill/>
        </p:spPr>
        <p:txBody>
          <a:bodyPr wrap="none" rtlCol="0">
            <a:spAutoFit/>
          </a:bodyPr>
          <a:lstStyle/>
          <a:p>
            <a:pPr algn="ctr"/>
            <a:r>
              <a:rPr lang="ru-RU" sz="1600" b="1" dirty="0" smtClean="0"/>
              <a:t>Актуализация по</a:t>
            </a:r>
          </a:p>
          <a:p>
            <a:pPr algn="ctr"/>
            <a:r>
              <a:rPr lang="ru-RU" sz="1600" b="1" dirty="0" smtClean="0"/>
              <a:t>умершим гражданам</a:t>
            </a:r>
          </a:p>
          <a:p>
            <a:pPr algn="ctr"/>
            <a:r>
              <a:rPr lang="ru-RU" sz="1600" b="1" dirty="0" smtClean="0"/>
              <a:t>в АИС «ЗАГС»</a:t>
            </a:r>
            <a:endParaRPr lang="ru-RU" sz="1600" b="1" dirty="0"/>
          </a:p>
        </p:txBody>
      </p:sp>
      <p:cxnSp>
        <p:nvCxnSpPr>
          <p:cNvPr id="37" name="Соединительная линия уступом 36"/>
          <p:cNvCxnSpPr>
            <a:stCxn id="27" idx="0"/>
            <a:endCxn id="5" idx="3"/>
          </p:cNvCxnSpPr>
          <p:nvPr/>
        </p:nvCxnSpPr>
        <p:spPr>
          <a:xfrm rot="5400000" flipH="1" flipV="1">
            <a:off x="3660226" y="2474755"/>
            <a:ext cx="570619" cy="3550301"/>
          </a:xfrm>
          <a:prstGeom prst="bentConnector3">
            <a:avLst>
              <a:gd name="adj1" fmla="val 57368"/>
            </a:avLst>
          </a:prstGeom>
          <a:ln w="28575">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929498" y="5775832"/>
            <a:ext cx="2481769" cy="584775"/>
          </a:xfrm>
          <a:prstGeom prst="rect">
            <a:avLst/>
          </a:prstGeom>
          <a:noFill/>
        </p:spPr>
        <p:txBody>
          <a:bodyPr wrap="none" rtlCol="0">
            <a:spAutoFit/>
          </a:bodyPr>
          <a:lstStyle/>
          <a:p>
            <a:pPr algn="ctr"/>
            <a:r>
              <a:rPr lang="ru-RU" sz="1600" b="1" dirty="0" smtClean="0"/>
              <a:t>Актуализация по данным</a:t>
            </a:r>
          </a:p>
          <a:p>
            <a:pPr algn="ctr"/>
            <a:r>
              <a:rPr lang="ru-RU" sz="1600" b="1" dirty="0" smtClean="0"/>
              <a:t>АИС «Паспорт»</a:t>
            </a:r>
            <a:endParaRPr lang="ru-RU" sz="1600" b="1" dirty="0"/>
          </a:p>
        </p:txBody>
      </p:sp>
      <p:cxnSp>
        <p:nvCxnSpPr>
          <p:cNvPr id="44" name="Соединительная линия уступом 43"/>
          <p:cNvCxnSpPr>
            <a:stCxn id="30" idx="0"/>
            <a:endCxn id="5" idx="5"/>
          </p:cNvCxnSpPr>
          <p:nvPr/>
        </p:nvCxnSpPr>
        <p:spPr>
          <a:xfrm rot="16200000" flipV="1">
            <a:off x="8008450" y="2427456"/>
            <a:ext cx="570618" cy="3644895"/>
          </a:xfrm>
          <a:prstGeom prst="bentConnector3">
            <a:avLst>
              <a:gd name="adj1" fmla="val 55526"/>
            </a:avLst>
          </a:prstGeom>
          <a:ln w="28575">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7" name="Группа 16"/>
          <p:cNvGrpSpPr/>
          <p:nvPr/>
        </p:nvGrpSpPr>
        <p:grpSpPr>
          <a:xfrm>
            <a:off x="1639612" y="1667276"/>
            <a:ext cx="1061545" cy="1061545"/>
            <a:chOff x="1639612" y="1667276"/>
            <a:chExt cx="1061545" cy="1061545"/>
          </a:xfrm>
        </p:grpSpPr>
        <p:sp>
          <p:nvSpPr>
            <p:cNvPr id="10" name="Овал 9"/>
            <p:cNvSpPr/>
            <p:nvPr/>
          </p:nvSpPr>
          <p:spPr>
            <a:xfrm>
              <a:off x="1639612" y="1667276"/>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52624" y="1878825"/>
              <a:ext cx="659464" cy="659464"/>
            </a:xfrm>
            <a:prstGeom prst="rect">
              <a:avLst/>
            </a:prstGeom>
          </p:spPr>
        </p:pic>
      </p:grpSp>
      <p:grpSp>
        <p:nvGrpSpPr>
          <p:cNvPr id="19" name="Группа 18"/>
          <p:cNvGrpSpPr/>
          <p:nvPr/>
        </p:nvGrpSpPr>
        <p:grpSpPr>
          <a:xfrm>
            <a:off x="9585433" y="1667275"/>
            <a:ext cx="1061545" cy="1061545"/>
            <a:chOff x="9585433" y="1667275"/>
            <a:chExt cx="1061545" cy="1061545"/>
          </a:xfrm>
        </p:grpSpPr>
        <p:sp>
          <p:nvSpPr>
            <p:cNvPr id="18" name="Овал 17"/>
            <p:cNvSpPr/>
            <p:nvPr/>
          </p:nvSpPr>
          <p:spPr>
            <a:xfrm>
              <a:off x="9585433" y="1667275"/>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73252" y="1847647"/>
              <a:ext cx="685907" cy="685907"/>
            </a:xfrm>
            <a:prstGeom prst="rect">
              <a:avLst/>
            </a:prstGeom>
          </p:spPr>
        </p:pic>
      </p:grpSp>
      <p:grpSp>
        <p:nvGrpSpPr>
          <p:cNvPr id="20" name="Группа 19"/>
          <p:cNvGrpSpPr/>
          <p:nvPr/>
        </p:nvGrpSpPr>
        <p:grpSpPr>
          <a:xfrm>
            <a:off x="9585433" y="4497865"/>
            <a:ext cx="1061545" cy="1098893"/>
            <a:chOff x="9585433" y="4497865"/>
            <a:chExt cx="1061545" cy="1098893"/>
          </a:xfrm>
        </p:grpSpPr>
        <p:sp>
          <p:nvSpPr>
            <p:cNvPr id="30" name="Овал 29"/>
            <p:cNvSpPr/>
            <p:nvPr/>
          </p:nvSpPr>
          <p:spPr>
            <a:xfrm>
              <a:off x="9585433" y="4535213"/>
              <a:ext cx="1061545" cy="1061545"/>
            </a:xfrm>
            <a:prstGeom prst="ellips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extBox 13"/>
            <p:cNvSpPr txBox="1"/>
            <p:nvPr/>
          </p:nvSpPr>
          <p:spPr>
            <a:xfrm>
              <a:off x="9842663" y="4497865"/>
              <a:ext cx="538930" cy="1015663"/>
            </a:xfrm>
            <a:prstGeom prst="rect">
              <a:avLst/>
            </a:prstGeom>
            <a:noFill/>
          </p:spPr>
          <p:txBody>
            <a:bodyPr wrap="none" rtlCol="0">
              <a:spAutoFit/>
            </a:bodyPr>
            <a:lstStyle/>
            <a:p>
              <a:r>
                <a:rPr lang="en-US" sz="6000" b="1" dirty="0" smtClean="0">
                  <a:solidFill>
                    <a:srgbClr val="FF0000"/>
                  </a:solidFill>
                </a:rPr>
                <a:t>x</a:t>
              </a:r>
              <a:endParaRPr lang="ru-RU" sz="6000" b="1" dirty="0">
                <a:solidFill>
                  <a:srgbClr val="FF0000"/>
                </a:solidFill>
              </a:endParaRPr>
            </a:p>
          </p:txBody>
        </p:sp>
      </p:grpSp>
      <p:sp>
        <p:nvSpPr>
          <p:cNvPr id="31" name="TextBox 30"/>
          <p:cNvSpPr txBox="1"/>
          <p:nvPr/>
        </p:nvSpPr>
        <p:spPr>
          <a:xfrm>
            <a:off x="1177896" y="32178"/>
            <a:ext cx="9739916" cy="461665"/>
          </a:xfrm>
          <a:prstGeom prst="rect">
            <a:avLst/>
          </a:prstGeom>
          <a:noFill/>
        </p:spPr>
        <p:txBody>
          <a:bodyPr wrap="square" rtlCol="0">
            <a:spAutoFit/>
          </a:bodyPr>
          <a:lstStyle/>
          <a:p>
            <a:pPr algn="ctr"/>
            <a:r>
              <a:rPr lang="ru-RU" sz="2400" b="1" dirty="0" smtClean="0">
                <a:solidFill>
                  <a:schemeClr val="bg1"/>
                </a:solidFill>
                <a:effectLst>
                  <a:outerShdw blurRad="38100" dist="38100" dir="2700000" algn="tl">
                    <a:srgbClr val="000000">
                      <a:alpha val="43137"/>
                    </a:srgbClr>
                  </a:outerShdw>
                </a:effectLst>
              </a:rPr>
              <a:t>Принцип</a:t>
            </a:r>
            <a:r>
              <a:rPr lang="ru-RU" sz="2400" b="1" dirty="0">
                <a:solidFill>
                  <a:schemeClr val="bg1"/>
                </a:solidFill>
                <a:effectLst>
                  <a:outerShdw blurRad="38100" dist="38100" dir="2700000" algn="tl">
                    <a:srgbClr val="000000">
                      <a:alpha val="43137"/>
                    </a:srgbClr>
                  </a:outerShdw>
                </a:effectLst>
              </a:rPr>
              <a:t>ы</a:t>
            </a:r>
            <a:r>
              <a:rPr lang="ru-RU" sz="2400" b="1" dirty="0" smtClean="0">
                <a:solidFill>
                  <a:schemeClr val="bg1"/>
                </a:solidFill>
                <a:effectLst>
                  <a:outerShdw blurRad="38100" dist="38100" dir="2700000" algn="tl">
                    <a:srgbClr val="000000">
                      <a:alpha val="43137"/>
                    </a:srgbClr>
                  </a:outerShdw>
                </a:effectLst>
              </a:rPr>
              <a:t> </a:t>
            </a:r>
            <a:r>
              <a:rPr lang="ru-RU" sz="2400" b="1" dirty="0">
                <a:solidFill>
                  <a:schemeClr val="bg1"/>
                </a:solidFill>
                <a:effectLst>
                  <a:outerShdw blurRad="38100" dist="38100" dir="2700000" algn="tl">
                    <a:srgbClr val="000000">
                      <a:alpha val="43137"/>
                    </a:srgbClr>
                  </a:outerShdw>
                </a:effectLst>
              </a:rPr>
              <a:t>формирования </a:t>
            </a:r>
            <a:r>
              <a:rPr lang="ru-RU" sz="2400" b="1" dirty="0" smtClean="0">
                <a:solidFill>
                  <a:schemeClr val="bg1"/>
                </a:solidFill>
                <a:effectLst>
                  <a:outerShdw blurRad="38100" dist="38100" dir="2700000" algn="tl">
                    <a:srgbClr val="000000">
                      <a:alpha val="43137"/>
                    </a:srgbClr>
                  </a:outerShdw>
                </a:effectLst>
              </a:rPr>
              <a:t>списков </a:t>
            </a:r>
            <a:r>
              <a:rPr lang="ru-RU" sz="2400" b="1" dirty="0">
                <a:solidFill>
                  <a:schemeClr val="bg1"/>
                </a:solidFill>
                <a:effectLst>
                  <a:outerShdw blurRad="38100" dist="38100" dir="2700000" algn="tl">
                    <a:srgbClr val="000000">
                      <a:alpha val="43137"/>
                    </a:srgbClr>
                  </a:outerShdw>
                </a:effectLst>
              </a:rPr>
              <a:t>избирателей</a:t>
            </a:r>
          </a:p>
        </p:txBody>
      </p:sp>
      <p:pic>
        <p:nvPicPr>
          <p:cNvPr id="34" name="Рисунок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13</a:t>
            </a:fld>
            <a:endParaRPr lang="ru-RU"/>
          </a:p>
        </p:txBody>
      </p:sp>
    </p:spTree>
    <p:extLst>
      <p:ext uri="{BB962C8B-B14F-4D97-AF65-F5344CB8AC3E}">
        <p14:creationId xmlns:p14="http://schemas.microsoft.com/office/powerpoint/2010/main" val="24097447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633490"/>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000" b="1" dirty="0" smtClean="0"/>
              <a:t>         Порядок </a:t>
            </a:r>
            <a:r>
              <a:rPr lang="ru-RU" sz="2000" b="1" dirty="0"/>
              <a:t>взаимодействия по составлению и передаче списков избирателей</a:t>
            </a:r>
            <a:endParaRPr lang="ru-RU" sz="2000"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14</a:t>
            </a:fld>
            <a:endParaRPr lang="ru-RU"/>
          </a:p>
        </p:txBody>
      </p:sp>
      <p:sp>
        <p:nvSpPr>
          <p:cNvPr id="3" name="Прямоугольник 2"/>
          <p:cNvSpPr/>
          <p:nvPr/>
        </p:nvSpPr>
        <p:spPr>
          <a:xfrm>
            <a:off x="1352550" y="932319"/>
            <a:ext cx="10515599" cy="5509200"/>
          </a:xfrm>
          <a:prstGeom prst="rect">
            <a:avLst/>
          </a:prstGeom>
        </p:spPr>
        <p:txBody>
          <a:bodyPr wrap="square">
            <a:spAutoFit/>
          </a:bodyPr>
          <a:lstStyle/>
          <a:p>
            <a:pPr marL="342900" indent="-342900">
              <a:buFont typeface="Wingdings" pitchFamily="2" charset="2"/>
              <a:buChar char="§"/>
            </a:pPr>
            <a:r>
              <a:rPr lang="ru-RU" sz="2200" dirty="0" smtClean="0"/>
              <a:t>В </a:t>
            </a:r>
            <a:r>
              <a:rPr lang="ru-RU" sz="2200" dirty="0"/>
              <a:t>целях реализации прав избирателей, ознакомления избирателей с данными о себе, а также проведения голосования ГРС составляется список избирателей по каждому избирательному </a:t>
            </a:r>
            <a:r>
              <a:rPr lang="ru-RU" sz="2200" dirty="0" smtClean="0"/>
              <a:t>участку.</a:t>
            </a:r>
          </a:p>
          <a:p>
            <a:pPr marL="342900" indent="-342900">
              <a:buFont typeface="Wingdings" pitchFamily="2" charset="2"/>
              <a:buChar char="§"/>
            </a:pPr>
            <a:endParaRPr lang="ru-RU" sz="2200" dirty="0"/>
          </a:p>
          <a:p>
            <a:pPr marL="342900" indent="-342900">
              <a:buFont typeface="Wingdings" pitchFamily="2" charset="2"/>
              <a:buChar char="§"/>
            </a:pPr>
            <a:r>
              <a:rPr lang="ru-RU" sz="2200" dirty="0" smtClean="0"/>
              <a:t>ЦИК </a:t>
            </a:r>
            <a:r>
              <a:rPr lang="ru-RU" sz="2200" dirty="0"/>
              <a:t>рассматривает и утверждает схему и границы избирательных участков и передает их в ГРС не позднее 50 календарных дней до дня голосования, с указанием номера и наименования избирательного </a:t>
            </a:r>
            <a:r>
              <a:rPr lang="ru-RU" sz="2200" dirty="0" smtClean="0"/>
              <a:t>участка.</a:t>
            </a:r>
          </a:p>
          <a:p>
            <a:pPr marL="342900" indent="-342900">
              <a:buFont typeface="Wingdings" pitchFamily="2" charset="2"/>
              <a:buChar char="§"/>
            </a:pPr>
            <a:endParaRPr lang="ru-RU" sz="2200" dirty="0"/>
          </a:p>
          <a:p>
            <a:pPr marL="342900" indent="-342900">
              <a:buFont typeface="Wingdings" pitchFamily="2" charset="2"/>
              <a:buChar char="§"/>
            </a:pPr>
            <a:r>
              <a:rPr lang="ru-RU" sz="2200" dirty="0" smtClean="0"/>
              <a:t>Список </a:t>
            </a:r>
            <a:r>
              <a:rPr lang="ru-RU" sz="2200" dirty="0"/>
              <a:t>представителей ГРС, ответственных за обработку заявлений Формы №3 в ТИК, утверждается ГРС и передается в ЦИК не позднее 45 (сорока пяти) календарных дней до дня </a:t>
            </a:r>
            <a:r>
              <a:rPr lang="ru-RU" sz="2200" dirty="0" smtClean="0"/>
              <a:t>голосования.</a:t>
            </a:r>
          </a:p>
          <a:p>
            <a:pPr marL="342900" indent="-342900">
              <a:buFont typeface="Wingdings" pitchFamily="2" charset="2"/>
              <a:buChar char="§"/>
            </a:pPr>
            <a:endParaRPr lang="ru-RU" sz="2200" dirty="0"/>
          </a:p>
          <a:p>
            <a:pPr marL="342900" indent="-342900">
              <a:buFont typeface="Wingdings" pitchFamily="2" charset="2"/>
              <a:buChar char="§"/>
            </a:pPr>
            <a:r>
              <a:rPr lang="ru-RU" sz="2200" dirty="0" smtClean="0"/>
              <a:t>ГРС </a:t>
            </a:r>
            <a:r>
              <a:rPr lang="ru-RU" sz="2200" dirty="0"/>
              <a:t>передает в ЦИК список пунктов сбора биометрических данных (адрес, телефон и регламент работы) не позднее 45 (сорока пяти) календарных дней до дня голосования.</a:t>
            </a:r>
          </a:p>
        </p:txBody>
      </p:sp>
    </p:spTree>
    <p:extLst>
      <p:ext uri="{BB962C8B-B14F-4D97-AF65-F5344CB8AC3E}">
        <p14:creationId xmlns:p14="http://schemas.microsoft.com/office/powerpoint/2010/main" val="3004398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790574"/>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smtClean="0">
              <a:solidFill>
                <a:schemeClr val="bg1"/>
              </a:solidFill>
              <a:effectLst>
                <a:outerShdw blurRad="38100" dist="38100" dir="2700000" algn="tl">
                  <a:srgbClr val="000000">
                    <a:alpha val="43137"/>
                  </a:srgbClr>
                </a:outerShdw>
              </a:effectLst>
            </a:endParaRPr>
          </a:p>
          <a:p>
            <a:pPr algn="ctr"/>
            <a:r>
              <a:rPr lang="ru-RU" sz="2800" b="1" dirty="0" smtClean="0">
                <a:solidFill>
                  <a:schemeClr val="bg1"/>
                </a:solidFill>
                <a:effectLst>
                  <a:outerShdw blurRad="38100" dist="38100" dir="2700000" algn="tl">
                    <a:srgbClr val="000000">
                      <a:alpha val="43137"/>
                    </a:srgbClr>
                  </a:outerShdw>
                </a:effectLst>
              </a:rPr>
              <a:t>Общая информация о ТИК и УИК </a:t>
            </a:r>
          </a:p>
          <a:p>
            <a:pPr algn="ctr"/>
            <a:r>
              <a:rPr lang="ru-RU" sz="2800" b="1" dirty="0" smtClean="0">
                <a:solidFill>
                  <a:schemeClr val="bg1"/>
                </a:solidFill>
                <a:effectLst>
                  <a:outerShdw blurRad="38100" dist="38100" dir="2700000" algn="tl">
                    <a:srgbClr val="000000">
                      <a:alpha val="43137"/>
                    </a:srgbClr>
                  </a:outerShdw>
                </a:effectLst>
              </a:rPr>
              <a:t>по республике</a:t>
            </a:r>
            <a:endParaRPr lang="ru-RU" sz="2800" b="1" dirty="0">
              <a:solidFill>
                <a:schemeClr val="bg1"/>
              </a:solidFill>
              <a:effectLst>
                <a:outerShdw blurRad="38100" dist="38100" dir="2700000" algn="tl">
                  <a:srgbClr val="000000">
                    <a:alpha val="43137"/>
                  </a:srgbClr>
                </a:outerShdw>
              </a:effectLst>
            </a:endParaRPr>
          </a:p>
          <a:p>
            <a:pPr lvl="0" algn="ctr"/>
            <a:endParaRPr lang="ru-RU"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15</a:t>
            </a:fld>
            <a:endParaRPr lang="ru-RU"/>
          </a:p>
        </p:txBody>
      </p:sp>
      <p:graphicFrame>
        <p:nvGraphicFramePr>
          <p:cNvPr id="6" name="Таблица 5"/>
          <p:cNvGraphicFramePr>
            <a:graphicFrameLocks noGrp="1"/>
          </p:cNvGraphicFramePr>
          <p:nvPr>
            <p:extLst>
              <p:ext uri="{D42A27DB-BD31-4B8C-83A1-F6EECF244321}">
                <p14:modId xmlns:p14="http://schemas.microsoft.com/office/powerpoint/2010/main" val="1990189982"/>
              </p:ext>
            </p:extLst>
          </p:nvPr>
        </p:nvGraphicFramePr>
        <p:xfrm>
          <a:off x="2733675" y="1247776"/>
          <a:ext cx="7334250" cy="4352924"/>
        </p:xfrm>
        <a:graphic>
          <a:graphicData uri="http://schemas.openxmlformats.org/drawingml/2006/table">
            <a:tbl>
              <a:tblPr/>
              <a:tblGrid>
                <a:gridCol w="3667125"/>
                <a:gridCol w="3667125"/>
              </a:tblGrid>
              <a:tr h="810429">
                <a:tc>
                  <a:txBody>
                    <a:bodyPr/>
                    <a:lstStyle/>
                    <a:p>
                      <a:pPr algn="l" fontAlgn="ctr"/>
                      <a:r>
                        <a:rPr lang="ru-RU" sz="2800" b="0" dirty="0">
                          <a:solidFill>
                            <a:schemeClr val="tx1"/>
                          </a:solidFill>
                          <a:effectLst/>
                        </a:rPr>
                        <a:t>Кол-во ТИК</a:t>
                      </a:r>
                    </a:p>
                  </a:txBody>
                  <a:tcPr marL="65267" marR="65267" marT="139858" marB="46619" anchor="ctr">
                    <a:lnL>
                      <a:noFill/>
                    </a:lnL>
                    <a:lnR>
                      <a:noFill/>
                    </a:lnR>
                    <a:lnT>
                      <a:noFill/>
                    </a:lnT>
                    <a:lnB w="9525" cap="flat" cmpd="sng" algn="ctr">
                      <a:solidFill>
                        <a:srgbClr val="81D4FA"/>
                      </a:solidFill>
                      <a:prstDash val="dash"/>
                      <a:round/>
                      <a:headEnd type="none" w="med" len="med"/>
                      <a:tailEnd type="none" w="med" len="med"/>
                    </a:lnB>
                  </a:tcPr>
                </a:tc>
                <a:tc>
                  <a:txBody>
                    <a:bodyPr/>
                    <a:lstStyle/>
                    <a:p>
                      <a:pPr algn="r" fontAlgn="ctr"/>
                      <a:r>
                        <a:rPr lang="ru-RU" sz="2800" b="0">
                          <a:solidFill>
                            <a:schemeClr val="tx1"/>
                          </a:solidFill>
                          <a:effectLst/>
                        </a:rPr>
                        <a:t>59</a:t>
                      </a:r>
                    </a:p>
                  </a:txBody>
                  <a:tcPr marL="65267" marR="65267" marT="139858" marB="46619" anchor="ctr">
                    <a:lnL>
                      <a:noFill/>
                    </a:lnL>
                    <a:lnR>
                      <a:noFill/>
                    </a:lnR>
                    <a:lnT>
                      <a:noFill/>
                    </a:lnT>
                    <a:lnB w="9525" cap="flat" cmpd="sng" algn="ctr">
                      <a:solidFill>
                        <a:srgbClr val="81D4FA"/>
                      </a:solidFill>
                      <a:prstDash val="dash"/>
                      <a:round/>
                      <a:headEnd type="none" w="med" len="med"/>
                      <a:tailEnd type="none" w="med" len="med"/>
                    </a:lnB>
                  </a:tcPr>
                </a:tc>
              </a:tr>
              <a:tr h="810429">
                <a:tc>
                  <a:txBody>
                    <a:bodyPr/>
                    <a:lstStyle/>
                    <a:p>
                      <a:pPr algn="l" fontAlgn="ctr"/>
                      <a:r>
                        <a:rPr lang="ru-RU" sz="2800" b="0" dirty="0">
                          <a:solidFill>
                            <a:schemeClr val="tx1"/>
                          </a:solidFill>
                          <a:effectLst/>
                        </a:rPr>
                        <a:t>Кол-во УИК</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dirty="0">
                          <a:solidFill>
                            <a:schemeClr val="tx1"/>
                          </a:solidFill>
                          <a:effectLst/>
                        </a:rPr>
                        <a:t>2 375</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r h="1111208">
                <a:tc>
                  <a:txBody>
                    <a:bodyPr/>
                    <a:lstStyle/>
                    <a:p>
                      <a:pPr algn="l" fontAlgn="ctr"/>
                      <a:r>
                        <a:rPr lang="ru-RU" sz="2800" b="0" dirty="0">
                          <a:solidFill>
                            <a:schemeClr val="tx1"/>
                          </a:solidFill>
                          <a:effectLst/>
                        </a:rPr>
                        <a:t>Кол-во избирателей</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a:solidFill>
                            <a:schemeClr val="tx1"/>
                          </a:solidFill>
                          <a:effectLst/>
                        </a:rPr>
                        <a:t>3 025 770</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r h="810429">
                <a:tc>
                  <a:txBody>
                    <a:bodyPr/>
                    <a:lstStyle/>
                    <a:p>
                      <a:pPr algn="l" fontAlgn="ctr"/>
                      <a:r>
                        <a:rPr lang="ru-RU" sz="2800" b="0">
                          <a:solidFill>
                            <a:schemeClr val="tx1"/>
                          </a:solidFill>
                          <a:effectLst/>
                        </a:rPr>
                        <a:t>Мужчин</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a:solidFill>
                            <a:schemeClr val="tx1"/>
                          </a:solidFill>
                          <a:effectLst/>
                        </a:rPr>
                        <a:t>1 424 873</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r h="810429">
                <a:tc>
                  <a:txBody>
                    <a:bodyPr/>
                    <a:lstStyle/>
                    <a:p>
                      <a:pPr algn="l" fontAlgn="ctr"/>
                      <a:r>
                        <a:rPr lang="ru-RU" sz="2800" b="0">
                          <a:solidFill>
                            <a:schemeClr val="tx1"/>
                          </a:solidFill>
                          <a:effectLst/>
                        </a:rPr>
                        <a:t>Женщин</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dirty="0">
                          <a:solidFill>
                            <a:schemeClr val="tx1"/>
                          </a:solidFill>
                          <a:effectLst/>
                        </a:rPr>
                        <a:t>1 600 897</a:t>
                      </a: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bl>
          </a:graphicData>
        </a:graphic>
      </p:graphicFrame>
    </p:spTree>
    <p:extLst>
      <p:ext uri="{BB962C8B-B14F-4D97-AF65-F5344CB8AC3E}">
        <p14:creationId xmlns:p14="http://schemas.microsoft.com/office/powerpoint/2010/main" val="39633914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790574"/>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smtClean="0">
              <a:solidFill>
                <a:schemeClr val="bg1"/>
              </a:solidFill>
              <a:effectLst>
                <a:outerShdw blurRad="38100" dist="38100" dir="2700000" algn="tl">
                  <a:srgbClr val="000000">
                    <a:alpha val="43137"/>
                  </a:srgbClr>
                </a:outerShdw>
              </a:effectLst>
            </a:endParaRPr>
          </a:p>
          <a:p>
            <a:pPr algn="ctr"/>
            <a:r>
              <a:rPr lang="ru-RU" sz="2800" b="1" dirty="0" smtClean="0">
                <a:solidFill>
                  <a:schemeClr val="bg1"/>
                </a:solidFill>
                <a:effectLst>
                  <a:outerShdw blurRad="38100" dist="38100" dir="2700000" algn="tl">
                    <a:srgbClr val="000000">
                      <a:alpha val="43137"/>
                    </a:srgbClr>
                  </a:outerShdw>
                </a:effectLst>
              </a:rPr>
              <a:t>Явка избирателей по республике</a:t>
            </a:r>
            <a:endParaRPr lang="ru-RU" sz="2800" b="1" dirty="0">
              <a:solidFill>
                <a:schemeClr val="bg1"/>
              </a:solidFill>
              <a:effectLst>
                <a:outerShdw blurRad="38100" dist="38100" dir="2700000" algn="tl">
                  <a:srgbClr val="000000">
                    <a:alpha val="43137"/>
                  </a:srgbClr>
                </a:outerShdw>
              </a:effectLst>
            </a:endParaRPr>
          </a:p>
          <a:p>
            <a:pPr lvl="0" algn="ctr"/>
            <a:endParaRPr lang="ru-RU" dirty="0"/>
          </a:p>
        </p:txBody>
      </p:sp>
      <p:pic>
        <p:nvPicPr>
          <p:cNvPr id="34" name="Рисунок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16</a:t>
            </a:fld>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1606765981"/>
              </p:ext>
            </p:extLst>
          </p:nvPr>
        </p:nvGraphicFramePr>
        <p:xfrm>
          <a:off x="2352675" y="941388"/>
          <a:ext cx="7734299" cy="5549067"/>
        </p:xfrm>
        <a:graphic>
          <a:graphicData uri="http://schemas.openxmlformats.org/presentationml/2006/ole">
            <mc:AlternateContent xmlns:mc="http://schemas.openxmlformats.org/markup-compatibility/2006">
              <mc:Choice xmlns:v="urn:schemas-microsoft-com:vml" Requires="v">
                <p:oleObj spid="_x0000_s1026" name="Документ" r:id="rId4" imgW="6078322" imgH="4973331" progId="Word.Document.12">
                  <p:embed/>
                </p:oleObj>
              </mc:Choice>
              <mc:Fallback>
                <p:oleObj name="Документ" r:id="rId4" imgW="6078322" imgH="4973331" progId="Word.Document.12">
                  <p:embed/>
                  <p:pic>
                    <p:nvPicPr>
                      <p:cNvPr id="0" name=""/>
                      <p:cNvPicPr/>
                      <p:nvPr/>
                    </p:nvPicPr>
                    <p:blipFill>
                      <a:blip r:embed="rId5"/>
                      <a:stretch>
                        <a:fillRect/>
                      </a:stretch>
                    </p:blipFill>
                    <p:spPr>
                      <a:xfrm>
                        <a:off x="2352675" y="941388"/>
                        <a:ext cx="7734299" cy="5549067"/>
                      </a:xfrm>
                      <a:prstGeom prst="rect">
                        <a:avLst/>
                      </a:prstGeom>
                    </p:spPr>
                  </p:pic>
                </p:oleObj>
              </mc:Fallback>
            </mc:AlternateContent>
          </a:graphicData>
        </a:graphic>
      </p:graphicFrame>
    </p:spTree>
    <p:extLst>
      <p:ext uri="{BB962C8B-B14F-4D97-AF65-F5344CB8AC3E}">
        <p14:creationId xmlns:p14="http://schemas.microsoft.com/office/powerpoint/2010/main" val="28963508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790574"/>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smtClean="0">
              <a:solidFill>
                <a:schemeClr val="bg1"/>
              </a:solidFill>
              <a:effectLst>
                <a:outerShdw blurRad="38100" dist="38100" dir="2700000" algn="tl">
                  <a:srgbClr val="000000">
                    <a:alpha val="43137"/>
                  </a:srgbClr>
                </a:outerShdw>
              </a:effectLst>
            </a:endParaRPr>
          </a:p>
          <a:p>
            <a:pPr algn="ctr"/>
            <a:r>
              <a:rPr lang="ru-RU" sz="2800" b="1" dirty="0" smtClean="0">
                <a:solidFill>
                  <a:schemeClr val="bg1"/>
                </a:solidFill>
                <a:effectLst>
                  <a:outerShdw blurRad="38100" dist="38100" dir="2700000" algn="tl">
                    <a:srgbClr val="000000">
                      <a:alpha val="43137"/>
                    </a:srgbClr>
                  </a:outerShdw>
                </a:effectLst>
              </a:rPr>
              <a:t>Общая информация о ТИК и УИК </a:t>
            </a:r>
          </a:p>
          <a:p>
            <a:pPr algn="ctr"/>
            <a:r>
              <a:rPr lang="ru-RU" sz="2800" b="1" dirty="0" smtClean="0">
                <a:solidFill>
                  <a:schemeClr val="bg1"/>
                </a:solidFill>
                <a:effectLst>
                  <a:outerShdw blurRad="38100" dist="38100" dir="2700000" algn="tl">
                    <a:srgbClr val="000000">
                      <a:alpha val="43137"/>
                    </a:srgbClr>
                  </a:outerShdw>
                </a:effectLst>
              </a:rPr>
              <a:t>по республике</a:t>
            </a:r>
            <a:endParaRPr lang="ru-RU" sz="2800" b="1" dirty="0">
              <a:solidFill>
                <a:schemeClr val="bg1"/>
              </a:solidFill>
              <a:effectLst>
                <a:outerShdw blurRad="38100" dist="38100" dir="2700000" algn="tl">
                  <a:srgbClr val="000000">
                    <a:alpha val="43137"/>
                  </a:srgbClr>
                </a:outerShdw>
              </a:effectLst>
            </a:endParaRPr>
          </a:p>
          <a:p>
            <a:pPr lvl="0" algn="ctr"/>
            <a:endParaRPr lang="ru-RU"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17</a:t>
            </a:fld>
            <a:endParaRPr lang="ru-RU"/>
          </a:p>
        </p:txBody>
      </p:sp>
      <p:graphicFrame>
        <p:nvGraphicFramePr>
          <p:cNvPr id="6" name="Таблица 5"/>
          <p:cNvGraphicFramePr>
            <a:graphicFrameLocks noGrp="1"/>
          </p:cNvGraphicFramePr>
          <p:nvPr>
            <p:extLst>
              <p:ext uri="{D42A27DB-BD31-4B8C-83A1-F6EECF244321}">
                <p14:modId xmlns:p14="http://schemas.microsoft.com/office/powerpoint/2010/main" val="3595154554"/>
              </p:ext>
            </p:extLst>
          </p:nvPr>
        </p:nvGraphicFramePr>
        <p:xfrm>
          <a:off x="2733675" y="1247776"/>
          <a:ext cx="7334250" cy="4826631"/>
        </p:xfrm>
        <a:graphic>
          <a:graphicData uri="http://schemas.openxmlformats.org/drawingml/2006/table">
            <a:tbl>
              <a:tblPr/>
              <a:tblGrid>
                <a:gridCol w="3667125"/>
                <a:gridCol w="3667125"/>
              </a:tblGrid>
              <a:tr h="810429">
                <a:tc>
                  <a:txBody>
                    <a:bodyPr/>
                    <a:lstStyle/>
                    <a:p>
                      <a:pPr algn="l" fontAlgn="ctr"/>
                      <a:r>
                        <a:rPr lang="ru-RU" sz="2800" b="0" dirty="0">
                          <a:solidFill>
                            <a:schemeClr val="tx1"/>
                          </a:solidFill>
                          <a:effectLst/>
                        </a:rPr>
                        <a:t>Кол-во </a:t>
                      </a:r>
                      <a:r>
                        <a:rPr lang="ru-RU" sz="2800" b="0" dirty="0" smtClean="0">
                          <a:solidFill>
                            <a:schemeClr val="tx1"/>
                          </a:solidFill>
                          <a:effectLst/>
                        </a:rPr>
                        <a:t>проголосовавших</a:t>
                      </a:r>
                      <a:r>
                        <a:rPr lang="ru-RU" sz="2800" b="0" baseline="0" dirty="0" smtClean="0">
                          <a:solidFill>
                            <a:schemeClr val="tx1"/>
                          </a:solidFill>
                          <a:effectLst/>
                        </a:rPr>
                        <a:t> вне помещения</a:t>
                      </a:r>
                      <a:endParaRPr lang="ru-RU" sz="2800" b="0" dirty="0">
                        <a:solidFill>
                          <a:schemeClr val="tx1"/>
                        </a:solidFill>
                        <a:effectLst/>
                      </a:endParaRPr>
                    </a:p>
                  </a:txBody>
                  <a:tcPr marL="65267" marR="65267" marT="139858" marB="46619" anchor="ctr">
                    <a:lnL>
                      <a:noFill/>
                    </a:lnL>
                    <a:lnR>
                      <a:noFill/>
                    </a:lnR>
                    <a:lnT>
                      <a:noFill/>
                    </a:lnT>
                    <a:lnB w="9525" cap="flat" cmpd="sng" algn="ctr">
                      <a:solidFill>
                        <a:srgbClr val="81D4FA"/>
                      </a:solidFill>
                      <a:prstDash val="dash"/>
                      <a:round/>
                      <a:headEnd type="none" w="med" len="med"/>
                      <a:tailEnd type="none" w="med" len="med"/>
                    </a:lnB>
                  </a:tcPr>
                </a:tc>
                <a:tc>
                  <a:txBody>
                    <a:bodyPr/>
                    <a:lstStyle/>
                    <a:p>
                      <a:pPr algn="r" fontAlgn="ctr"/>
                      <a:r>
                        <a:rPr lang="ru-RU" sz="2800" b="0" dirty="0" smtClean="0">
                          <a:solidFill>
                            <a:schemeClr val="tx1"/>
                          </a:solidFill>
                          <a:effectLst/>
                        </a:rPr>
                        <a:t>22 тысячи 821</a:t>
                      </a:r>
                      <a:endParaRPr lang="ru-RU" sz="2800" b="0" dirty="0">
                        <a:solidFill>
                          <a:schemeClr val="tx1"/>
                        </a:solidFill>
                        <a:effectLst/>
                      </a:endParaRPr>
                    </a:p>
                  </a:txBody>
                  <a:tcPr marL="65267" marR="65267" marT="139858" marB="46619" anchor="ctr">
                    <a:lnL>
                      <a:noFill/>
                    </a:lnL>
                    <a:lnR>
                      <a:noFill/>
                    </a:lnR>
                    <a:lnT>
                      <a:noFill/>
                    </a:lnT>
                    <a:lnB w="9525" cap="flat" cmpd="sng" algn="ctr">
                      <a:solidFill>
                        <a:srgbClr val="81D4FA"/>
                      </a:solidFill>
                      <a:prstDash val="dash"/>
                      <a:round/>
                      <a:headEnd type="none" w="med" len="med"/>
                      <a:tailEnd type="none" w="med" len="med"/>
                    </a:lnB>
                  </a:tcPr>
                </a:tc>
              </a:tr>
              <a:tr h="810429">
                <a:tc>
                  <a:txBody>
                    <a:bodyPr/>
                    <a:lstStyle/>
                    <a:p>
                      <a:pPr algn="l" fontAlgn="ctr"/>
                      <a:r>
                        <a:rPr lang="ru-RU" sz="2800" b="0" dirty="0">
                          <a:solidFill>
                            <a:schemeClr val="tx1"/>
                          </a:solidFill>
                          <a:effectLst/>
                        </a:rPr>
                        <a:t>Кол-во </a:t>
                      </a:r>
                      <a:r>
                        <a:rPr lang="ru-RU" sz="2800" b="0" dirty="0" smtClean="0">
                          <a:solidFill>
                            <a:schemeClr val="tx1"/>
                          </a:solidFill>
                          <a:effectLst/>
                        </a:rPr>
                        <a:t>уточнивших</a:t>
                      </a:r>
                      <a:r>
                        <a:rPr lang="ru-RU" sz="2800" b="0" baseline="0" dirty="0" smtClean="0">
                          <a:solidFill>
                            <a:schemeClr val="tx1"/>
                          </a:solidFill>
                          <a:effectLst/>
                        </a:rPr>
                        <a:t> себя в списке избирателей </a:t>
                      </a:r>
                      <a:endParaRPr lang="ru-RU" sz="2800" b="0" dirty="0">
                        <a:solidFill>
                          <a:schemeClr val="tx1"/>
                        </a:solidFill>
                        <a:effectLst/>
                      </a:endParaRP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dirty="0" smtClean="0">
                          <a:solidFill>
                            <a:schemeClr val="tx1"/>
                          </a:solidFill>
                          <a:effectLst/>
                        </a:rPr>
                        <a:t>Более 200 тысяч</a:t>
                      </a:r>
                      <a:endParaRPr lang="ru-RU" sz="2800" b="0" dirty="0">
                        <a:solidFill>
                          <a:schemeClr val="tx1"/>
                        </a:solidFill>
                        <a:effectLst/>
                      </a:endParaRP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r h="1111208">
                <a:tc>
                  <a:txBody>
                    <a:bodyPr/>
                    <a:lstStyle/>
                    <a:p>
                      <a:pPr algn="l" fontAlgn="ctr"/>
                      <a:r>
                        <a:rPr lang="ru-RU" sz="2800" b="0" dirty="0">
                          <a:solidFill>
                            <a:schemeClr val="tx1"/>
                          </a:solidFill>
                          <a:effectLst/>
                        </a:rPr>
                        <a:t>Кол-во </a:t>
                      </a:r>
                      <a:r>
                        <a:rPr lang="ru-RU" sz="2800" b="0" dirty="0" smtClean="0">
                          <a:solidFill>
                            <a:schemeClr val="tx1"/>
                          </a:solidFill>
                          <a:effectLst/>
                        </a:rPr>
                        <a:t>избирателей проголосовавших по форме 2 </a:t>
                      </a:r>
                      <a:endParaRPr lang="ru-RU" sz="2800" b="0" dirty="0">
                        <a:solidFill>
                          <a:schemeClr val="tx1"/>
                        </a:solidFill>
                        <a:effectLst/>
                      </a:endParaRP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c>
                  <a:txBody>
                    <a:bodyPr/>
                    <a:lstStyle/>
                    <a:p>
                      <a:pPr algn="r" fontAlgn="ctr"/>
                      <a:r>
                        <a:rPr lang="ru-RU" sz="2800" b="0" dirty="0" smtClean="0">
                          <a:solidFill>
                            <a:schemeClr val="tx1"/>
                          </a:solidFill>
                          <a:effectLst/>
                        </a:rPr>
                        <a:t>Более 300 тысяч</a:t>
                      </a:r>
                      <a:endParaRPr lang="ru-RU" sz="2800" b="0" dirty="0">
                        <a:solidFill>
                          <a:schemeClr val="tx1"/>
                        </a:solidFill>
                        <a:effectLst/>
                      </a:endParaRPr>
                    </a:p>
                  </a:txBody>
                  <a:tcPr marL="65267" marR="65267" marT="139858" marB="46619" anchor="ctr">
                    <a:lnL>
                      <a:noFill/>
                    </a:lnL>
                    <a:lnR>
                      <a:noFill/>
                    </a:lnR>
                    <a:lnT w="9525" cap="flat" cmpd="sng" algn="ctr">
                      <a:solidFill>
                        <a:srgbClr val="81D4FA"/>
                      </a:solidFill>
                      <a:prstDash val="dash"/>
                      <a:round/>
                      <a:headEnd type="none" w="med" len="med"/>
                      <a:tailEnd type="none" w="med" len="med"/>
                    </a:lnT>
                    <a:lnB w="9525" cap="flat" cmpd="sng" algn="ctr">
                      <a:solidFill>
                        <a:srgbClr val="81D4FA"/>
                      </a:solidFill>
                      <a:prstDash val="dash"/>
                      <a:round/>
                      <a:headEnd type="none" w="med" len="med"/>
                      <a:tailEnd type="none" w="med" len="med"/>
                    </a:lnB>
                  </a:tcPr>
                </a:tc>
              </a:tr>
            </a:tbl>
          </a:graphicData>
        </a:graphic>
      </p:graphicFrame>
    </p:spTree>
    <p:extLst>
      <p:ext uri="{BB962C8B-B14F-4D97-AF65-F5344CB8AC3E}">
        <p14:creationId xmlns:p14="http://schemas.microsoft.com/office/powerpoint/2010/main" val="3767271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633490"/>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t>Образование избирательных участков</a:t>
            </a:r>
          </a:p>
        </p:txBody>
      </p:sp>
      <p:sp>
        <p:nvSpPr>
          <p:cNvPr id="14" name="TextBox 13"/>
          <p:cNvSpPr txBox="1"/>
          <p:nvPr/>
        </p:nvSpPr>
        <p:spPr>
          <a:xfrm>
            <a:off x="9842663" y="4497865"/>
            <a:ext cx="184731" cy="1015663"/>
          </a:xfrm>
          <a:prstGeom prst="rect">
            <a:avLst/>
          </a:prstGeom>
          <a:noFill/>
        </p:spPr>
        <p:txBody>
          <a:bodyPr wrap="none" rtlCol="0">
            <a:spAutoFit/>
          </a:bodyPr>
          <a:lstStyle/>
          <a:p>
            <a:endParaRPr lang="ru-RU" sz="6000" b="1" dirty="0">
              <a:solidFill>
                <a:srgbClr val="FF0000"/>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18</a:t>
            </a:fld>
            <a:endParaRPr lang="ru-RU"/>
          </a:p>
        </p:txBody>
      </p:sp>
      <p:sp>
        <p:nvSpPr>
          <p:cNvPr id="3" name="Прямоугольник 2"/>
          <p:cNvSpPr/>
          <p:nvPr/>
        </p:nvSpPr>
        <p:spPr>
          <a:xfrm>
            <a:off x="1532814" y="594389"/>
            <a:ext cx="10372299" cy="5786199"/>
          </a:xfrm>
          <a:prstGeom prst="rect">
            <a:avLst/>
          </a:prstGeom>
        </p:spPr>
        <p:txBody>
          <a:bodyPr wrap="square">
            <a:spAutoFit/>
          </a:bodyPr>
          <a:lstStyle/>
          <a:p>
            <a:pPr algn="just"/>
            <a:r>
              <a:rPr lang="ru-RU" b="1" dirty="0"/>
              <a:t> </a:t>
            </a:r>
          </a:p>
          <a:p>
            <a:pPr algn="just"/>
            <a:r>
              <a:rPr lang="ru-RU" sz="2200" dirty="0"/>
              <a:t>Образованы 2375 избирательных участков. Из них 37 за пределами Кыргызской Республики,  2305 основных избирательных участков по республике, 33  дополнительных избирательных участков по городу </a:t>
            </a:r>
            <a:r>
              <a:rPr lang="ru-RU" sz="2200" dirty="0" smtClean="0"/>
              <a:t>Бишкек:</a:t>
            </a:r>
          </a:p>
          <a:p>
            <a:pPr algn="just"/>
            <a:endParaRPr lang="ru-RU" sz="2200" dirty="0" smtClean="0"/>
          </a:p>
          <a:p>
            <a:pPr marL="342900" indent="-342900" algn="just" fontAlgn="base">
              <a:buFont typeface="Arial" pitchFamily="34" charset="0"/>
              <a:buChar char="•"/>
            </a:pPr>
            <a:r>
              <a:rPr lang="ru-RU" sz="2200" dirty="0" smtClean="0"/>
              <a:t>на </a:t>
            </a:r>
            <a:r>
              <a:rPr lang="ru-RU" sz="2200" dirty="0"/>
              <a:t>территории Ленинского района – </a:t>
            </a:r>
            <a:r>
              <a:rPr lang="ru-RU" sz="2200" dirty="0" smtClean="0"/>
              <a:t>9;</a:t>
            </a:r>
          </a:p>
          <a:p>
            <a:pPr marL="342900" indent="-342900" algn="just" fontAlgn="base">
              <a:buFont typeface="Arial" pitchFamily="34" charset="0"/>
              <a:buChar char="•"/>
            </a:pPr>
            <a:r>
              <a:rPr lang="ru-RU" sz="2200" dirty="0" smtClean="0"/>
              <a:t>на </a:t>
            </a:r>
            <a:r>
              <a:rPr lang="ru-RU" sz="2200" dirty="0"/>
              <a:t>территории Октябрьского района – </a:t>
            </a:r>
            <a:r>
              <a:rPr lang="ru-RU" sz="2200" dirty="0" smtClean="0"/>
              <a:t>7;</a:t>
            </a:r>
          </a:p>
          <a:p>
            <a:pPr marL="342900" indent="-342900" algn="just" fontAlgn="base">
              <a:buFont typeface="Arial" pitchFamily="34" charset="0"/>
              <a:buChar char="•"/>
            </a:pPr>
            <a:r>
              <a:rPr lang="ru-RU" sz="2200" dirty="0" smtClean="0"/>
              <a:t>на </a:t>
            </a:r>
            <a:r>
              <a:rPr lang="ru-RU" sz="2200" dirty="0"/>
              <a:t>территории Свердловского района – </a:t>
            </a:r>
            <a:r>
              <a:rPr lang="ru-RU" sz="2200" dirty="0" smtClean="0"/>
              <a:t>8;</a:t>
            </a:r>
          </a:p>
          <a:p>
            <a:pPr marL="342900" indent="-342900" algn="just" fontAlgn="base">
              <a:buFont typeface="Arial" pitchFamily="34" charset="0"/>
              <a:buChar char="•"/>
            </a:pPr>
            <a:r>
              <a:rPr lang="ru-RU" sz="2200" dirty="0" smtClean="0"/>
              <a:t>на </a:t>
            </a:r>
            <a:r>
              <a:rPr lang="ru-RU" sz="2200" dirty="0"/>
              <a:t>территории Первомайского района – 9</a:t>
            </a:r>
            <a:r>
              <a:rPr lang="ru-RU" sz="2200" dirty="0" smtClean="0"/>
              <a:t>.</a:t>
            </a:r>
          </a:p>
          <a:p>
            <a:pPr marL="342900" indent="-342900" algn="just" fontAlgn="base">
              <a:buFontTx/>
              <a:buChar char="-"/>
            </a:pPr>
            <a:endParaRPr lang="ru-RU" sz="2200" dirty="0" smtClean="0"/>
          </a:p>
          <a:p>
            <a:pPr algn="just" fontAlgn="base"/>
            <a:r>
              <a:rPr lang="ru-RU" sz="2200" dirty="0"/>
              <a:t>Г</a:t>
            </a:r>
            <a:r>
              <a:rPr lang="ru-RU" sz="2200" dirty="0" smtClean="0"/>
              <a:t>ражданам</a:t>
            </a:r>
            <a:r>
              <a:rPr lang="ru-RU" sz="2200" dirty="0"/>
              <a:t>, которые прописаны в других областях, а место постоянного жительства находится в  г. Бишкек необходимо не позднее 15 календарных дней до дня голосования </a:t>
            </a:r>
            <a:r>
              <a:rPr lang="ru-RU" sz="2200" dirty="0" smtClean="0"/>
              <a:t>заявить </a:t>
            </a:r>
            <a:r>
              <a:rPr lang="ru-RU" sz="2200" dirty="0"/>
              <a:t>о намерении голосовать по месту фактического проживания путем подачи заявления установленного образца (форма 2) с приложением копии паспорта в соответствующую участковую избирательную комиссию</a:t>
            </a:r>
            <a:r>
              <a:rPr lang="ru-RU" sz="2200" dirty="0" smtClean="0"/>
              <a:t>.</a:t>
            </a:r>
            <a:endParaRPr lang="ru-RU" sz="2200" dirty="0"/>
          </a:p>
        </p:txBody>
      </p:sp>
    </p:spTree>
    <p:extLst>
      <p:ext uri="{BB962C8B-B14F-4D97-AF65-F5344CB8AC3E}">
        <p14:creationId xmlns:p14="http://schemas.microsoft.com/office/powerpoint/2010/main" val="39795563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effectLst>
                <a:outerShdw blurRad="38100" dist="38100" dir="2700000" algn="tl">
                  <a:srgbClr val="000000">
                    <a:alpha val="43137"/>
                  </a:srgbClr>
                </a:outerShdw>
              </a:effectLst>
            </a:endParaRPr>
          </a:p>
        </p:txBody>
      </p:sp>
      <p:sp>
        <p:nvSpPr>
          <p:cNvPr id="31" name="TextBox 30"/>
          <p:cNvSpPr txBox="1"/>
          <p:nvPr/>
        </p:nvSpPr>
        <p:spPr>
          <a:xfrm>
            <a:off x="1450856" y="100418"/>
            <a:ext cx="9739916" cy="584775"/>
          </a:xfrm>
          <a:prstGeom prst="rect">
            <a:avLst/>
          </a:prstGeom>
          <a:noFill/>
        </p:spPr>
        <p:txBody>
          <a:bodyPr wrap="square" rtlCol="0">
            <a:spAutoFit/>
          </a:bodyPr>
          <a:lstStyle/>
          <a:p>
            <a:pPr algn="ctr"/>
            <a:r>
              <a:rPr lang="ru-RU" sz="2400" b="1" dirty="0">
                <a:solidFill>
                  <a:schemeClr val="bg1"/>
                </a:solidFill>
              </a:rPr>
              <a:t>Созданы следующие Рабочие </a:t>
            </a:r>
            <a:r>
              <a:rPr lang="ru-RU" sz="2400" b="1" dirty="0" smtClean="0">
                <a:solidFill>
                  <a:schemeClr val="bg1"/>
                </a:solidFill>
              </a:rPr>
              <a:t>группы ЦИК</a:t>
            </a:r>
            <a:r>
              <a:rPr lang="ru-RU" sz="3200" dirty="0" smtClean="0">
                <a:solidFill>
                  <a:schemeClr val="bg1"/>
                </a:solidFill>
              </a:rPr>
              <a:t>:</a:t>
            </a:r>
            <a:endParaRPr lang="ru-RU" sz="3200" dirty="0">
              <a:solidFill>
                <a:schemeClr val="bg1"/>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124533"/>
            <a:ext cx="711998" cy="522606"/>
          </a:xfrm>
          <a:prstGeom prst="rect">
            <a:avLst/>
          </a:prstGeom>
        </p:spPr>
      </p:pic>
      <p:sp>
        <p:nvSpPr>
          <p:cNvPr id="2" name="Прямоугольник 1"/>
          <p:cNvSpPr/>
          <p:nvPr/>
        </p:nvSpPr>
        <p:spPr>
          <a:xfrm>
            <a:off x="1214651" y="1105469"/>
            <a:ext cx="10849971" cy="5355312"/>
          </a:xfrm>
          <a:prstGeom prst="rect">
            <a:avLst/>
          </a:prstGeom>
        </p:spPr>
        <p:txBody>
          <a:bodyPr wrap="square">
            <a:spAutoFit/>
          </a:bodyPr>
          <a:lstStyle/>
          <a:p>
            <a:pPr marL="342900" indent="-342900">
              <a:buFont typeface="+mj-lt"/>
              <a:buAutoNum type="arabicPeriod"/>
            </a:pPr>
            <a:r>
              <a:rPr lang="ru-RU" dirty="0" smtClean="0"/>
              <a:t>Рабочая </a:t>
            </a:r>
            <a:r>
              <a:rPr lang="ru-RU" dirty="0"/>
              <a:t>группа по вопросам об информировании избирателей и иных субъектов избирательного процесса о ходе подготовки и проведения выборов Президента Кыргызской Республики;</a:t>
            </a:r>
          </a:p>
          <a:p>
            <a:pPr marL="342900" lvl="0" indent="-342900">
              <a:buFont typeface="+mj-lt"/>
              <a:buAutoNum type="arabicPeriod"/>
            </a:pPr>
            <a:r>
              <a:rPr lang="ru-RU" dirty="0"/>
              <a:t>Рабочая группа по приему документов, кандидатов на должность Президента Кыргызской Республики;</a:t>
            </a:r>
          </a:p>
          <a:p>
            <a:pPr marL="342900" lvl="0" indent="-342900">
              <a:buFont typeface="+mj-lt"/>
              <a:buAutoNum type="arabicPeriod"/>
            </a:pPr>
            <a:r>
              <a:rPr lang="ru-RU" dirty="0"/>
              <a:t>Рабочая группа по приему и проверке подписных листов;</a:t>
            </a:r>
          </a:p>
          <a:p>
            <a:pPr marL="342900" lvl="0" indent="-342900">
              <a:buFont typeface="+mj-lt"/>
              <a:buAutoNum type="arabicPeriod"/>
            </a:pPr>
            <a:r>
              <a:rPr lang="ru-RU" dirty="0"/>
              <a:t>Контрольно-ревизионная группа при ЦИК Кыргызской Республики;</a:t>
            </a:r>
          </a:p>
          <a:p>
            <a:pPr marL="342900" lvl="0" indent="-342900">
              <a:buFont typeface="+mj-lt"/>
              <a:buAutoNum type="arabicPeriod"/>
            </a:pPr>
            <a:r>
              <a:rPr lang="ru-RU" dirty="0"/>
              <a:t>Рабочая группа по контролю за соблюдением правил ведения предвыборной агитации при проведении выборов Президента Кыргызской Республики;</a:t>
            </a:r>
          </a:p>
          <a:p>
            <a:pPr marL="342900" lvl="0" indent="-342900">
              <a:buFont typeface="+mj-lt"/>
              <a:buAutoNum type="arabicPeriod"/>
            </a:pPr>
            <a:r>
              <a:rPr lang="ru-RU" dirty="0"/>
              <a:t>Рабочая группа по рассмотрению заявлений и жалоб избирателей и иных субъектов избирательного процесса при проведении выборов и референдумов Кыргызской Республики;</a:t>
            </a:r>
          </a:p>
          <a:p>
            <a:pPr marL="342900" lvl="0" indent="-342900">
              <a:buFont typeface="+mj-lt"/>
              <a:buAutoNum type="arabicPeriod"/>
            </a:pPr>
            <a:r>
              <a:rPr lang="ru-RU" dirty="0"/>
              <a:t>Рабочая группа по совершенствованию реализации избирательных прав граждан Кыргызской Республики с ограниченными возможностями здоровья на выборах Президента Кыргызской Республики;</a:t>
            </a:r>
          </a:p>
          <a:p>
            <a:pPr marL="342900" lvl="0" indent="-342900">
              <a:buFont typeface="+mj-lt"/>
              <a:buAutoNum type="arabicPeriod"/>
            </a:pPr>
            <a:r>
              <a:rPr lang="ru-RU" dirty="0"/>
              <a:t>Рабочая группа по организации участия граждан Кыргызской Республики, проживающих или находящихся за пределами ее территории в выборах Президента Кыргызской Республики;</a:t>
            </a:r>
          </a:p>
          <a:p>
            <a:pPr marL="342900" lvl="0" indent="-342900">
              <a:buFont typeface="+mj-lt"/>
              <a:buAutoNum type="arabicPeriod"/>
            </a:pPr>
            <a:r>
              <a:rPr lang="ru-RU" dirty="0"/>
              <a:t>Координационная группа оперативного реагирования</a:t>
            </a:r>
            <a:r>
              <a:rPr lang="ru-RU" dirty="0" smtClean="0"/>
              <a:t>.</a:t>
            </a:r>
            <a:endParaRPr lang="ru-RU" dirty="0"/>
          </a:p>
        </p:txBody>
      </p:sp>
      <p:sp>
        <p:nvSpPr>
          <p:cNvPr id="3" name="Номер слайда 2"/>
          <p:cNvSpPr>
            <a:spLocks noGrp="1"/>
          </p:cNvSpPr>
          <p:nvPr>
            <p:ph type="sldNum" sz="quarter" idx="12"/>
          </p:nvPr>
        </p:nvSpPr>
        <p:spPr/>
        <p:txBody>
          <a:bodyPr/>
          <a:lstStyle/>
          <a:p>
            <a:fld id="{45A875FA-E23E-493E-82BF-22ACC41E858C}" type="slidenum">
              <a:rPr lang="ru-RU" smtClean="0"/>
              <a:t>19</a:t>
            </a:fld>
            <a:endParaRPr lang="ru-RU"/>
          </a:p>
        </p:txBody>
      </p:sp>
    </p:spTree>
    <p:extLst>
      <p:ext uri="{BB962C8B-B14F-4D97-AF65-F5344CB8AC3E}">
        <p14:creationId xmlns:p14="http://schemas.microsoft.com/office/powerpoint/2010/main" val="30604156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633490"/>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t>Порядок </a:t>
            </a:r>
            <a:r>
              <a:rPr lang="ru-RU" sz="2400" b="1" dirty="0"/>
              <a:t>голосования</a:t>
            </a:r>
            <a:endParaRPr lang="ru-RU" sz="2400" dirty="0"/>
          </a:p>
        </p:txBody>
      </p:sp>
      <p:sp>
        <p:nvSpPr>
          <p:cNvPr id="14" name="TextBox 13"/>
          <p:cNvSpPr txBox="1"/>
          <p:nvPr/>
        </p:nvSpPr>
        <p:spPr>
          <a:xfrm>
            <a:off x="9842663" y="4497865"/>
            <a:ext cx="184731" cy="1015663"/>
          </a:xfrm>
          <a:prstGeom prst="rect">
            <a:avLst/>
          </a:prstGeom>
          <a:noFill/>
        </p:spPr>
        <p:txBody>
          <a:bodyPr wrap="none" rtlCol="0">
            <a:spAutoFit/>
          </a:bodyPr>
          <a:lstStyle/>
          <a:p>
            <a:endParaRPr lang="ru-RU" sz="6000" b="1" dirty="0">
              <a:solidFill>
                <a:srgbClr val="FF0000"/>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20</a:t>
            </a:fld>
            <a:endParaRPr lang="ru-RU"/>
          </a:p>
        </p:txBody>
      </p:sp>
      <p:sp>
        <p:nvSpPr>
          <p:cNvPr id="3" name="Прямоугольник 2"/>
          <p:cNvSpPr/>
          <p:nvPr/>
        </p:nvSpPr>
        <p:spPr>
          <a:xfrm>
            <a:off x="1856096" y="1384964"/>
            <a:ext cx="9392929" cy="4062651"/>
          </a:xfrm>
          <a:prstGeom prst="rect">
            <a:avLst/>
          </a:prstGeom>
        </p:spPr>
        <p:txBody>
          <a:bodyPr wrap="square">
            <a:spAutoFit/>
          </a:bodyPr>
          <a:lstStyle/>
          <a:p>
            <a:pPr algn="just"/>
            <a:r>
              <a:rPr lang="ru-RU" sz="2400" dirty="0" smtClean="0"/>
              <a:t>Голосование </a:t>
            </a:r>
            <a:r>
              <a:rPr lang="ru-RU" sz="2400" dirty="0"/>
              <a:t>в день выборов проводится с 8 до 20 часов. </a:t>
            </a:r>
            <a:endParaRPr lang="ru-RU" sz="2400" dirty="0" smtClean="0"/>
          </a:p>
          <a:p>
            <a:pPr algn="just"/>
            <a:endParaRPr lang="ru-RU" sz="2400" dirty="0"/>
          </a:p>
          <a:p>
            <a:pPr algn="just"/>
            <a:r>
              <a:rPr lang="ru-RU" sz="2400" dirty="0" smtClean="0"/>
              <a:t>О </a:t>
            </a:r>
            <a:r>
              <a:rPr lang="ru-RU" sz="2400" dirty="0"/>
              <a:t>времени и месте голосования участковые избирательные комиссии обязаны оповестить избирателей не позднее чем за 10 календарных дней до дня голосования через средства массовой информации или иным способом, а при проведении досрочного и повторного голосования - не позднее чем за 7 календарных дней до дня голосования</a:t>
            </a:r>
            <a:r>
              <a:rPr lang="ru-RU" sz="2400" dirty="0" smtClean="0"/>
              <a:t>.</a:t>
            </a:r>
          </a:p>
          <a:p>
            <a:endParaRPr lang="ru-RU" sz="2400" dirty="0" smtClean="0"/>
          </a:p>
          <a:p>
            <a:endParaRPr lang="ru-RU" b="1" dirty="0"/>
          </a:p>
        </p:txBody>
      </p:sp>
    </p:spTree>
    <p:extLst>
      <p:ext uri="{BB962C8B-B14F-4D97-AF65-F5344CB8AC3E}">
        <p14:creationId xmlns:p14="http://schemas.microsoft.com/office/powerpoint/2010/main" val="1585225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633490"/>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t>Порядок голосования вне помещения для голосования</a:t>
            </a:r>
            <a:endParaRPr lang="ru-RU" dirty="0"/>
          </a:p>
        </p:txBody>
      </p:sp>
      <p:sp>
        <p:nvSpPr>
          <p:cNvPr id="14" name="TextBox 13"/>
          <p:cNvSpPr txBox="1"/>
          <p:nvPr/>
        </p:nvSpPr>
        <p:spPr>
          <a:xfrm>
            <a:off x="9842663" y="4497865"/>
            <a:ext cx="184731" cy="1015663"/>
          </a:xfrm>
          <a:prstGeom prst="rect">
            <a:avLst/>
          </a:prstGeom>
          <a:noFill/>
        </p:spPr>
        <p:txBody>
          <a:bodyPr wrap="none" rtlCol="0">
            <a:spAutoFit/>
          </a:bodyPr>
          <a:lstStyle/>
          <a:p>
            <a:endParaRPr lang="ru-RU" sz="6000" b="1" dirty="0">
              <a:solidFill>
                <a:srgbClr val="FF0000"/>
              </a:solidFill>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42645"/>
            <a:ext cx="711998" cy="522606"/>
          </a:xfrm>
          <a:prstGeom prst="rect">
            <a:avLst/>
          </a:prstGeom>
        </p:spPr>
      </p:pic>
      <p:sp>
        <p:nvSpPr>
          <p:cNvPr id="2" name="Номер слайда 1"/>
          <p:cNvSpPr>
            <a:spLocks noGrp="1"/>
          </p:cNvSpPr>
          <p:nvPr>
            <p:ph type="sldNum" sz="quarter" idx="12"/>
          </p:nvPr>
        </p:nvSpPr>
        <p:spPr/>
        <p:txBody>
          <a:bodyPr/>
          <a:lstStyle/>
          <a:p>
            <a:fld id="{45A875FA-E23E-493E-82BF-22ACC41E858C}" type="slidenum">
              <a:rPr lang="ru-RU" smtClean="0"/>
              <a:t>21</a:t>
            </a:fld>
            <a:endParaRPr lang="ru-RU"/>
          </a:p>
        </p:txBody>
      </p:sp>
      <p:sp>
        <p:nvSpPr>
          <p:cNvPr id="3" name="Прямоугольник 2"/>
          <p:cNvSpPr/>
          <p:nvPr/>
        </p:nvSpPr>
        <p:spPr>
          <a:xfrm>
            <a:off x="1856097" y="832514"/>
            <a:ext cx="7588154" cy="738664"/>
          </a:xfrm>
          <a:prstGeom prst="rect">
            <a:avLst/>
          </a:prstGeom>
        </p:spPr>
        <p:txBody>
          <a:bodyPr wrap="square">
            <a:spAutoFit/>
          </a:bodyPr>
          <a:lstStyle/>
          <a:p>
            <a:r>
              <a:rPr lang="ru-RU" sz="2400" b="1" dirty="0"/>
              <a:t> </a:t>
            </a:r>
            <a:endParaRPr lang="ru-RU" sz="2400" dirty="0" smtClean="0"/>
          </a:p>
          <a:p>
            <a:endParaRPr lang="ru-RU" b="1" dirty="0"/>
          </a:p>
        </p:txBody>
      </p:sp>
      <p:sp>
        <p:nvSpPr>
          <p:cNvPr id="4" name="Прямоугольник 3"/>
          <p:cNvSpPr/>
          <p:nvPr/>
        </p:nvSpPr>
        <p:spPr>
          <a:xfrm>
            <a:off x="1856097" y="982872"/>
            <a:ext cx="9143999" cy="4524315"/>
          </a:xfrm>
          <a:prstGeom prst="rect">
            <a:avLst/>
          </a:prstGeom>
        </p:spPr>
        <p:txBody>
          <a:bodyPr wrap="square">
            <a:spAutoFit/>
          </a:bodyPr>
          <a:lstStyle/>
          <a:p>
            <a:pPr algn="just"/>
            <a:r>
              <a:rPr lang="ru-RU" dirty="0" smtClean="0"/>
              <a:t>Избиратели</a:t>
            </a:r>
            <a:r>
              <a:rPr lang="ru-RU" dirty="0"/>
              <a:t>, которые внесены в списки избирателей, но по состоянию здоровья или инвалидности не могут прибыть на избирательный участок для голосования; избиратели, находящиеся в день голосования в больницах, в местах содержания под стражей подозреваемых и обвиняемых; избиратели, временно проживающие в местах, расположенных в отдаленных и труднодоступных районах, на участках отгонного животноводства; а также в исключительных случаях, по решению соответствующей избирательной комиссии, военнослужащие, несущие службу в день голосования в воинских частях, расположенных в обособленных, удаленных от населенных пунктов местах, если они постоянно проживают на территории избирательного участка, в который входят по месту своего расположения места их временного пребывания, голосуют по месту своего пребывания. Участковые избирательные комиссии обязаны обеспечить таким избирателям возможность голосования вне помещения для голосования за один календарный день до дня голосования.</a:t>
            </a:r>
          </a:p>
        </p:txBody>
      </p:sp>
    </p:spTree>
    <p:extLst>
      <p:ext uri="{BB962C8B-B14F-4D97-AF65-F5344CB8AC3E}">
        <p14:creationId xmlns:p14="http://schemas.microsoft.com/office/powerpoint/2010/main" val="18546496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69187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0850" algn="ctr" fontAlgn="base">
              <a:spcBef>
                <a:spcPct val="0"/>
              </a:spcBef>
              <a:spcAft>
                <a:spcPct val="0"/>
              </a:spcAft>
            </a:pPr>
            <a:r>
              <a:rPr lang="ky-KG" sz="2400" b="1" dirty="0" smtClean="0">
                <a:solidFill>
                  <a:schemeClr val="bg1"/>
                </a:solidFill>
                <a:latin typeface="Arial" pitchFamily="34" charset="0"/>
                <a:ea typeface="Times New Roman" pitchFamily="18" charset="0"/>
                <a:cs typeface="Arial" pitchFamily="34" charset="0"/>
              </a:rPr>
              <a:t>Об избирательных фондах кандидатов</a:t>
            </a:r>
            <a:endParaRPr lang="ru-RU" sz="2400" b="1" dirty="0">
              <a:solidFill>
                <a:schemeClr val="bg1"/>
              </a:solidFill>
              <a:latin typeface="Arial" pitchFamily="34" charset="0"/>
              <a:ea typeface="Times New Roman" pitchFamily="18" charset="0"/>
              <a:cs typeface="Arial" pitchFamily="34" charset="0"/>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859803"/>
            <a:ext cx="10682008" cy="461665"/>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endParaRPr lang="ru-RU" sz="2400" b="1" i="1"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22</a:t>
            </a:fld>
            <a:endParaRPr lang="ru-RU"/>
          </a:p>
        </p:txBody>
      </p:sp>
      <p:sp>
        <p:nvSpPr>
          <p:cNvPr id="5" name="Прямоугольник 4"/>
          <p:cNvSpPr/>
          <p:nvPr/>
        </p:nvSpPr>
        <p:spPr>
          <a:xfrm>
            <a:off x="2228849" y="1090635"/>
            <a:ext cx="8486775" cy="4985980"/>
          </a:xfrm>
          <a:prstGeom prst="rect">
            <a:avLst/>
          </a:prstGeom>
        </p:spPr>
        <p:txBody>
          <a:bodyPr wrap="square">
            <a:spAutoFit/>
          </a:bodyPr>
          <a:lstStyle/>
          <a:p>
            <a:pPr algn="just"/>
            <a:r>
              <a:rPr lang="ru-RU" sz="2000" dirty="0"/>
              <a:t>Граждане с момента выдвижения их кандидатами и до представления документов для регистрации создают собственные избирательные фонды для финансирования предвыборной кампании</a:t>
            </a:r>
            <a:r>
              <a:rPr lang="ru-RU" sz="2000" dirty="0" smtClean="0"/>
              <a:t>.</a:t>
            </a:r>
          </a:p>
          <a:p>
            <a:pPr algn="just"/>
            <a:endParaRPr lang="ru-RU" sz="2000" dirty="0" smtClean="0"/>
          </a:p>
          <a:p>
            <a:pPr algn="just"/>
            <a:r>
              <a:rPr lang="ru-RU" sz="2000" dirty="0"/>
              <a:t>Избирательный фонд кандидата, политической партии может создаваться за счет следующих средств</a:t>
            </a:r>
            <a:r>
              <a:rPr lang="ru-RU" sz="2000" dirty="0" smtClean="0"/>
              <a:t>:</a:t>
            </a:r>
          </a:p>
          <a:p>
            <a:pPr algn="just"/>
            <a:endParaRPr lang="ru-RU" sz="2000" dirty="0"/>
          </a:p>
          <a:p>
            <a:pPr marL="342900" indent="-342900" algn="just">
              <a:buFontTx/>
              <a:buChar char="-"/>
            </a:pPr>
            <a:r>
              <a:rPr lang="ru-RU" sz="2000" dirty="0" smtClean="0"/>
              <a:t>собственных </a:t>
            </a:r>
            <a:r>
              <a:rPr lang="ru-RU" sz="2000" dirty="0"/>
              <a:t>средств кандидата, политической партии, образованных с учетом требований </a:t>
            </a:r>
            <a:r>
              <a:rPr lang="ru-RU" sz="2000" dirty="0" smtClean="0"/>
              <a:t>законодательства;</a:t>
            </a:r>
          </a:p>
          <a:p>
            <a:pPr marL="342900" indent="-342900" algn="just">
              <a:buFontTx/>
              <a:buChar char="-"/>
            </a:pPr>
            <a:endParaRPr lang="ru-RU" sz="2000" dirty="0" smtClean="0"/>
          </a:p>
          <a:p>
            <a:pPr marL="342900" indent="-342900" algn="just">
              <a:buFontTx/>
              <a:buChar char="-"/>
            </a:pPr>
            <a:r>
              <a:rPr lang="ru-RU" sz="2000" dirty="0" smtClean="0"/>
              <a:t>добровольных </a:t>
            </a:r>
            <a:r>
              <a:rPr lang="ru-RU" sz="2000" dirty="0"/>
              <a:t>пожертвований граждан и юридических </a:t>
            </a:r>
            <a:r>
              <a:rPr lang="ru-RU" sz="2000" dirty="0" smtClean="0"/>
              <a:t>лиц, за исключением государственных и муниципальных органов, а также юридических и физических лиц иностранного происхождения.</a:t>
            </a:r>
            <a:endParaRPr lang="ru-RU" sz="2000" dirty="0"/>
          </a:p>
          <a:p>
            <a:endParaRPr lang="ru-RU" dirty="0"/>
          </a:p>
        </p:txBody>
      </p:sp>
    </p:spTree>
    <p:extLst>
      <p:ext uri="{BB962C8B-B14F-4D97-AF65-F5344CB8AC3E}">
        <p14:creationId xmlns:p14="http://schemas.microsoft.com/office/powerpoint/2010/main" val="4049394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69187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0850" algn="ctr" fontAlgn="base">
              <a:spcBef>
                <a:spcPct val="0"/>
              </a:spcBef>
              <a:spcAft>
                <a:spcPct val="0"/>
              </a:spcAft>
            </a:pPr>
            <a:r>
              <a:rPr lang="ru-RU" sz="2400" b="1" dirty="0" smtClean="0">
                <a:solidFill>
                  <a:schemeClr val="bg1"/>
                </a:solidFill>
                <a:latin typeface="Arial" pitchFamily="34" charset="0"/>
                <a:ea typeface="Times New Roman" pitchFamily="18" charset="0"/>
                <a:cs typeface="Arial" pitchFamily="34" charset="0"/>
              </a:rPr>
              <a:t>Избирательные залоги были возвращены:</a:t>
            </a:r>
            <a:endParaRPr lang="ru-RU" sz="2400" b="1" dirty="0">
              <a:solidFill>
                <a:schemeClr val="bg1"/>
              </a:solidFill>
              <a:latin typeface="Arial" pitchFamily="34" charset="0"/>
              <a:ea typeface="Times New Roman" pitchFamily="18" charset="0"/>
              <a:cs typeface="Arial" pitchFamily="34" charset="0"/>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859803"/>
            <a:ext cx="10682008" cy="461665"/>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endParaRPr lang="ru-RU" sz="2400" b="1" i="1"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23</a:t>
            </a:fld>
            <a:endParaRPr lang="ru-RU"/>
          </a:p>
        </p:txBody>
      </p:sp>
      <p:sp>
        <p:nvSpPr>
          <p:cNvPr id="5" name="Прямоугольник 4"/>
          <p:cNvSpPr/>
          <p:nvPr/>
        </p:nvSpPr>
        <p:spPr>
          <a:xfrm>
            <a:off x="2228849" y="1090635"/>
            <a:ext cx="8486775" cy="3877985"/>
          </a:xfrm>
          <a:prstGeom prst="rect">
            <a:avLst/>
          </a:prstGeom>
        </p:spPr>
        <p:txBody>
          <a:bodyPr wrap="square">
            <a:spAutoFit/>
          </a:bodyPr>
          <a:lstStyle/>
          <a:p>
            <a:pPr marL="457200" indent="-457200" algn="just">
              <a:buFont typeface="+mj-lt"/>
              <a:buAutoNum type="arabicPeriod"/>
            </a:pPr>
            <a:r>
              <a:rPr lang="ru-RU" sz="2000" dirty="0" err="1"/>
              <a:t>Масалиеву</a:t>
            </a:r>
            <a:r>
              <a:rPr lang="ru-RU" sz="2000" dirty="0"/>
              <a:t> И.А. </a:t>
            </a:r>
            <a:endParaRPr lang="en-US" sz="2000" dirty="0" smtClean="0"/>
          </a:p>
          <a:p>
            <a:pPr marL="457200" indent="-457200" algn="just">
              <a:buFont typeface="+mj-lt"/>
              <a:buAutoNum type="arabicPeriod"/>
            </a:pPr>
            <a:r>
              <a:rPr lang="ru-RU" sz="2000" dirty="0" smtClean="0"/>
              <a:t>Исаеву </a:t>
            </a:r>
            <a:r>
              <a:rPr lang="ru-RU" sz="2000" dirty="0"/>
              <a:t>К.К. </a:t>
            </a:r>
            <a:endParaRPr lang="en-US" sz="2000" dirty="0" smtClean="0"/>
          </a:p>
          <a:p>
            <a:pPr marL="457200" indent="-457200" algn="just">
              <a:buFont typeface="+mj-lt"/>
              <a:buAutoNum type="arabicPeriod"/>
            </a:pPr>
            <a:r>
              <a:rPr lang="ru-RU" sz="2000" dirty="0" err="1" smtClean="0"/>
              <a:t>Келдибекову</a:t>
            </a:r>
            <a:r>
              <a:rPr lang="ru-RU" sz="2000" dirty="0" smtClean="0"/>
              <a:t> </a:t>
            </a:r>
            <a:r>
              <a:rPr lang="ru-RU" sz="2000" dirty="0"/>
              <a:t>А.К. </a:t>
            </a:r>
            <a:endParaRPr lang="en-US" sz="2000" dirty="0" smtClean="0"/>
          </a:p>
          <a:p>
            <a:pPr marL="457200" indent="-457200" algn="just">
              <a:buFont typeface="+mj-lt"/>
              <a:buAutoNum type="arabicPeriod"/>
            </a:pPr>
            <a:r>
              <a:rPr lang="ru-RU" sz="2000" dirty="0" err="1" smtClean="0"/>
              <a:t>Чороеву</a:t>
            </a:r>
            <a:r>
              <a:rPr lang="ru-RU" sz="2000" dirty="0" smtClean="0"/>
              <a:t> </a:t>
            </a:r>
            <a:r>
              <a:rPr lang="ru-RU" sz="2000" dirty="0"/>
              <a:t>К.А. </a:t>
            </a:r>
            <a:endParaRPr lang="en-US" sz="2000" dirty="0" smtClean="0"/>
          </a:p>
          <a:p>
            <a:pPr marL="457200" indent="-457200" algn="just">
              <a:buFont typeface="+mj-lt"/>
              <a:buAutoNum type="arabicPeriod"/>
            </a:pPr>
            <a:r>
              <a:rPr lang="ru-RU" sz="2000" dirty="0" err="1" smtClean="0"/>
              <a:t>Турсунбеку</a:t>
            </a:r>
            <a:r>
              <a:rPr lang="ru-RU" sz="2000" dirty="0" smtClean="0"/>
              <a:t> </a:t>
            </a:r>
            <a:r>
              <a:rPr lang="ru-RU" sz="2000" dirty="0" err="1" smtClean="0"/>
              <a:t>Акуну</a:t>
            </a:r>
            <a:endParaRPr lang="ru-RU" sz="2000" dirty="0" smtClean="0"/>
          </a:p>
          <a:p>
            <a:pPr marL="457200" indent="-457200" algn="just">
              <a:buFont typeface="+mj-lt"/>
              <a:buAutoNum type="arabicPeriod"/>
            </a:pPr>
            <a:endParaRPr lang="ru-RU" sz="2000" dirty="0"/>
          </a:p>
          <a:p>
            <a:pPr algn="just"/>
            <a:r>
              <a:rPr lang="ru-RU" dirty="0"/>
              <a:t>Избирательный залог возвращается кандидатам, которым постановлением Центральной избирательной комиссии отказано в регистрации кандидатом на должность Президента Кыргызской Республики, в связи с несоблюдением требований, установленных конституционным Законом Кыргызской Республики «О выборах Президента Кыргызской Республики и депутатов Жогорку Кенеша Кыргызской Республики».</a:t>
            </a:r>
            <a:endParaRPr lang="ru-RU" dirty="0"/>
          </a:p>
        </p:txBody>
      </p:sp>
    </p:spTree>
    <p:extLst>
      <p:ext uri="{BB962C8B-B14F-4D97-AF65-F5344CB8AC3E}">
        <p14:creationId xmlns:p14="http://schemas.microsoft.com/office/powerpoint/2010/main" val="30740270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1"/>
            <a:ext cx="12192000" cy="77152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0850" algn="ctr" fontAlgn="base">
              <a:spcBef>
                <a:spcPct val="0"/>
              </a:spcBef>
              <a:spcAft>
                <a:spcPct val="0"/>
              </a:spcAft>
            </a:pPr>
            <a:r>
              <a:rPr lang="ky-KG" sz="2400" b="1" dirty="0">
                <a:solidFill>
                  <a:schemeClr val="bg1"/>
                </a:solidFill>
                <a:latin typeface="Arial" pitchFamily="34" charset="0"/>
                <a:ea typeface="Times New Roman" pitchFamily="18" charset="0"/>
                <a:cs typeface="Arial" pitchFamily="34" charset="0"/>
              </a:rPr>
              <a:t>Финансирование </a:t>
            </a:r>
            <a:r>
              <a:rPr lang="ky-KG" sz="2400" b="1" dirty="0" smtClean="0">
                <a:solidFill>
                  <a:schemeClr val="bg1"/>
                </a:solidFill>
                <a:latin typeface="Arial" pitchFamily="34" charset="0"/>
                <a:ea typeface="Times New Roman" pitchFamily="18" charset="0"/>
                <a:cs typeface="Arial" pitchFamily="34" charset="0"/>
              </a:rPr>
              <a:t>предвыборных кампаний </a:t>
            </a:r>
            <a:endParaRPr lang="ru-RU" sz="2400" b="1" dirty="0">
              <a:solidFill>
                <a:schemeClr val="bg1"/>
              </a:solidFill>
              <a:latin typeface="Arial" pitchFamily="34" charset="0"/>
              <a:ea typeface="Times New Roman" pitchFamily="18" charset="0"/>
              <a:cs typeface="Arial" pitchFamily="34" charset="0"/>
            </a:endParaRPr>
          </a:p>
          <a:p>
            <a:pPr lvl="0" indent="450850" algn="ctr" eaLnBrk="0" fontAlgn="base" hangingPunct="0">
              <a:spcBef>
                <a:spcPct val="0"/>
              </a:spcBef>
              <a:spcAft>
                <a:spcPct val="0"/>
              </a:spcAft>
            </a:pPr>
            <a:r>
              <a:rPr lang="ky-KG" sz="2400" i="1" dirty="0">
                <a:solidFill>
                  <a:schemeClr val="bg1"/>
                </a:solidFill>
                <a:latin typeface="Arial" pitchFamily="34" charset="0"/>
                <a:ea typeface="Times New Roman" pitchFamily="18" charset="0"/>
                <a:cs typeface="Arial" pitchFamily="34" charset="0"/>
              </a:rPr>
              <a:t>(на 11 сентября 2017 года)</a:t>
            </a:r>
            <a:endParaRPr lang="ru-RU" sz="2400" b="1" dirty="0">
              <a:solidFill>
                <a:schemeClr val="bg1"/>
              </a:solidFill>
              <a:latin typeface="Arial" pitchFamily="34" charset="0"/>
              <a:ea typeface="Times New Roman" pitchFamily="18" charset="0"/>
              <a:cs typeface="Arial" pitchFamily="34" charset="0"/>
            </a:endParaRPr>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859803"/>
            <a:ext cx="10682008" cy="461665"/>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endParaRPr lang="ru-RU" sz="2400" b="1" i="1"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24</a:t>
            </a:fld>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841744419"/>
              </p:ext>
            </p:extLst>
          </p:nvPr>
        </p:nvGraphicFramePr>
        <p:xfrm>
          <a:off x="1943099" y="1090637"/>
          <a:ext cx="9267827" cy="4910112"/>
        </p:xfrm>
        <a:graphic>
          <a:graphicData uri="http://schemas.openxmlformats.org/drawingml/2006/table">
            <a:tbl>
              <a:tblPr firstRow="1" firstCol="1" bandRow="1">
                <a:tableStyleId>{5C22544A-7EE6-4342-B048-85BDC9FD1C3A}</a:tableStyleId>
              </a:tblPr>
              <a:tblGrid>
                <a:gridCol w="696145"/>
                <a:gridCol w="2352773"/>
                <a:gridCol w="1940131"/>
                <a:gridCol w="2149984"/>
                <a:gridCol w="2128794"/>
              </a:tblGrid>
              <a:tr h="409176">
                <a:tc>
                  <a:txBody>
                    <a:bodyPr/>
                    <a:lstStyle/>
                    <a:p>
                      <a:pPr algn="ctr">
                        <a:lnSpc>
                          <a:spcPts val="1605"/>
                        </a:lnSpc>
                        <a:spcAft>
                          <a:spcPts val="0"/>
                        </a:spcAft>
                      </a:pPr>
                      <a:r>
                        <a:rPr lang="ru-RU" sz="1800" dirty="0">
                          <a:effectLst/>
                        </a:rPr>
                        <a:t>№</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Кандидат</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Поступило</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Израсходовано</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Остаток</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1</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Абдылдаев А.Б.</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2 015 000    </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2 010 300    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4 700    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2</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Малиев А.К.</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4 259 800    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3 525 823    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733 977    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3</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dirty="0" err="1">
                          <a:effectLst/>
                        </a:rPr>
                        <a:t>Зарлыков</a:t>
                      </a:r>
                      <a:r>
                        <a:rPr lang="ru-RU" sz="1800" dirty="0">
                          <a:effectLst/>
                        </a:rPr>
                        <a:t> Э.З.</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1 510 000    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1 341 796    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168 204    </a:t>
                      </a:r>
                      <a:endParaRPr lang="ru-RU" sz="1800" dirty="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4</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Сариев Т.А.</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26 500 000    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24 197 069    </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2 302 931    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dirty="0">
                          <a:effectLst/>
                        </a:rPr>
                        <a:t>5</a:t>
                      </a:r>
                      <a:endParaRPr lang="ru-RU" sz="1800" dirty="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Масадыков Т.Ш.</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2 806 700    </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2 232 930    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573 770    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6</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Бабанов О.Т.</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126 200 000    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110 706 904    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15 493 096    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7</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Мадумаров А.К.</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1 103 150    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1 103 109    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41    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8</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Жээнбеков С.Ш.</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46 300 000    </a:t>
                      </a:r>
                      <a:endParaRPr lang="ru-RU" sz="1800" dirty="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36 778 940    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9 521 060    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9</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Кочкоров У.Т.</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1 563 400    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1 562 250    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1 150    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10</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Бекназаров А.А.</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1 426 600    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1 351 257    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75 343    </a:t>
                      </a:r>
                      <a:endParaRPr lang="ru-RU" sz="1800">
                        <a:effectLst/>
                        <a:latin typeface="Calibri"/>
                        <a:ea typeface="Calibri"/>
                        <a:cs typeface="Times New Roman"/>
                      </a:endParaRPr>
                    </a:p>
                  </a:txBody>
                  <a:tcPr marL="43373" marR="43373" marT="69396" marB="69396"/>
                </a:tc>
              </a:tr>
              <a:tr h="409176">
                <a:tc>
                  <a:txBody>
                    <a:bodyPr/>
                    <a:lstStyle/>
                    <a:p>
                      <a:pPr algn="ctr">
                        <a:lnSpc>
                          <a:spcPts val="1605"/>
                        </a:lnSpc>
                        <a:spcAft>
                          <a:spcPts val="0"/>
                        </a:spcAft>
                      </a:pPr>
                      <a:r>
                        <a:rPr lang="ru-RU" sz="1800">
                          <a:effectLst/>
                        </a:rPr>
                        <a:t>11</a:t>
                      </a:r>
                      <a:endParaRPr lang="ru-RU" sz="1800">
                        <a:effectLst/>
                        <a:latin typeface="Calibri"/>
                        <a:ea typeface="Calibri"/>
                        <a:cs typeface="Times New Roman"/>
                      </a:endParaRPr>
                    </a:p>
                  </a:txBody>
                  <a:tcPr marL="62457" marR="62457" marT="0" marB="0"/>
                </a:tc>
                <a:tc>
                  <a:txBody>
                    <a:bodyPr/>
                    <a:lstStyle/>
                    <a:p>
                      <a:pPr>
                        <a:lnSpc>
                          <a:spcPts val="1605"/>
                        </a:lnSpc>
                        <a:spcAft>
                          <a:spcPts val="0"/>
                        </a:spcAft>
                      </a:pPr>
                      <a:r>
                        <a:rPr lang="ru-RU" sz="1800">
                          <a:effectLst/>
                        </a:rPr>
                        <a:t>Уметалиева Т.Д.</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1 663 275    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a:effectLst/>
                        </a:rPr>
                        <a:t>1 598 150    </a:t>
                      </a:r>
                      <a:endParaRPr lang="ru-RU" sz="1800">
                        <a:effectLst/>
                        <a:latin typeface="Calibri"/>
                        <a:ea typeface="Calibri"/>
                        <a:cs typeface="Times New Roman"/>
                      </a:endParaRPr>
                    </a:p>
                  </a:txBody>
                  <a:tcPr marL="43373" marR="43373" marT="69396" marB="69396"/>
                </a:tc>
                <a:tc>
                  <a:txBody>
                    <a:bodyPr/>
                    <a:lstStyle/>
                    <a:p>
                      <a:pPr>
                        <a:lnSpc>
                          <a:spcPts val="1605"/>
                        </a:lnSpc>
                        <a:spcAft>
                          <a:spcPts val="0"/>
                        </a:spcAft>
                      </a:pPr>
                      <a:r>
                        <a:rPr lang="ru-RU" sz="1800" dirty="0">
                          <a:effectLst/>
                        </a:rPr>
                        <a:t>65 125    </a:t>
                      </a:r>
                      <a:endParaRPr lang="ru-RU" sz="1800" dirty="0">
                        <a:effectLst/>
                        <a:latin typeface="Calibri"/>
                        <a:ea typeface="Calibri"/>
                        <a:cs typeface="Times New Roman"/>
                      </a:endParaRPr>
                    </a:p>
                  </a:txBody>
                  <a:tcPr marL="43373" marR="43373" marT="69396" marB="69396"/>
                </a:tc>
              </a:tr>
            </a:tbl>
          </a:graphicData>
        </a:graphic>
      </p:graphicFrame>
    </p:spTree>
    <p:extLst>
      <p:ext uri="{BB962C8B-B14F-4D97-AF65-F5344CB8AC3E}">
        <p14:creationId xmlns:p14="http://schemas.microsoft.com/office/powerpoint/2010/main" val="7639900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742675"/>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t>Международные и общественные наблюдатели</a:t>
            </a:r>
            <a:endParaRPr lang="ru-RU" sz="2400"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899375"/>
            <a:ext cx="10671204" cy="4893647"/>
          </a:xfrm>
          <a:prstGeom prst="rect">
            <a:avLst/>
          </a:prstGeom>
        </p:spPr>
        <p:txBody>
          <a:bodyPr wrap="square">
            <a:spAutoFit/>
          </a:bodyPr>
          <a:lstStyle/>
          <a:p>
            <a:r>
              <a:rPr lang="ru-RU" sz="2400" dirty="0" smtClean="0">
                <a:latin typeface="Times New Roman" panose="02020603050405020304" pitchFamily="18" charset="0"/>
                <a:cs typeface="Times New Roman" panose="02020603050405020304" pitchFamily="18" charset="0"/>
              </a:rPr>
              <a:t>	</a:t>
            </a:r>
            <a:r>
              <a:rPr lang="ru-RU" sz="2400" dirty="0"/>
              <a:t> </a:t>
            </a:r>
          </a:p>
          <a:p>
            <a:pPr algn="just"/>
            <a:r>
              <a:rPr lang="ru-RU" sz="2400" dirty="0"/>
              <a:t>В качестве международных наблюдателей были аккредитованы представители Миссии СНГ, Миссии ШОС, ЦИК Армении, Представительства Европейского Союза в Кыргызской Республике, Посольства Грузии в РК, Посольства Азербайджанской Республики в КР, представители Миссии БДИПЧ/ОБСЕ, Совета Сотрудничества </a:t>
            </a:r>
            <a:r>
              <a:rPr lang="ru-RU" sz="2400" dirty="0" err="1"/>
              <a:t>Тюркоязычных</a:t>
            </a:r>
            <a:r>
              <a:rPr lang="ru-RU" sz="2400" dirty="0"/>
              <a:t> государств и представители Европейского Парламента. </a:t>
            </a:r>
            <a:endParaRPr lang="ru-RU" sz="2400" dirty="0" smtClean="0"/>
          </a:p>
          <a:p>
            <a:pPr algn="just"/>
            <a:endParaRPr lang="ru-RU" sz="2400" dirty="0"/>
          </a:p>
          <a:p>
            <a:r>
              <a:rPr lang="ru-RU" sz="2400" dirty="0"/>
              <a:t>По состоянию на 10 октября 2017 года  Центризбирком </a:t>
            </a:r>
            <a:r>
              <a:rPr lang="ru-RU" sz="2400" dirty="0" smtClean="0"/>
              <a:t>аккредитованы 765 международных </a:t>
            </a:r>
            <a:r>
              <a:rPr lang="ru-RU" sz="2400" dirty="0"/>
              <a:t> наблюдателей </a:t>
            </a:r>
            <a:r>
              <a:rPr lang="ru-RU" sz="2400" dirty="0" smtClean="0"/>
              <a:t>представляющие  57 стран  </a:t>
            </a:r>
            <a:r>
              <a:rPr lang="ru-RU" sz="2400" dirty="0"/>
              <a:t>мира.</a:t>
            </a:r>
          </a:p>
          <a:p>
            <a:pPr algn="just"/>
            <a:endParaRPr lang="ru-RU" sz="2400" b="1" i="1" dirty="0" smtClean="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25</a:t>
            </a:fld>
            <a:endParaRPr lang="ru-RU"/>
          </a:p>
        </p:txBody>
      </p:sp>
    </p:spTree>
    <p:extLst>
      <p:ext uri="{BB962C8B-B14F-4D97-AF65-F5344CB8AC3E}">
        <p14:creationId xmlns:p14="http://schemas.microsoft.com/office/powerpoint/2010/main" val="35655233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92804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t>ДЕЯТЕЛЬНОСТЬ СМИ</a:t>
            </a:r>
            <a:endParaRPr lang="ru-RU" sz="2000" dirty="0"/>
          </a:p>
          <a:p>
            <a:pPr algn="ctr"/>
            <a:r>
              <a:rPr lang="ru-RU" sz="2000" b="1" dirty="0"/>
              <a:t> по освещению выборов Президента Кыргызской Республики</a:t>
            </a:r>
            <a:endParaRPr lang="ru-RU" sz="2000"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1197073"/>
            <a:ext cx="10518235" cy="4832092"/>
          </a:xfrm>
          <a:prstGeom prst="rect">
            <a:avLst/>
          </a:prstGeom>
        </p:spPr>
        <p:txBody>
          <a:bodyPr wrap="square">
            <a:spAutoFit/>
          </a:bodyPr>
          <a:lstStyle/>
          <a:p>
            <a:pPr algn="just"/>
            <a:r>
              <a:rPr lang="ru-RU" sz="2200" dirty="0" smtClean="0"/>
              <a:t>В </a:t>
            </a:r>
            <a:r>
              <a:rPr lang="ru-RU" sz="2200" dirty="0"/>
              <a:t>ЦИК КР поступило 260 уведомлений от СМИ и интернет-изданий о намерении принять участие в предвыборной агитации на выборах Президента Кыргызской Республики.</a:t>
            </a:r>
          </a:p>
          <a:p>
            <a:pPr algn="just"/>
            <a:endParaRPr lang="ru-RU" sz="2200" dirty="0" smtClean="0"/>
          </a:p>
          <a:p>
            <a:pPr algn="just"/>
            <a:r>
              <a:rPr lang="ru-RU" sz="2200" dirty="0" smtClean="0"/>
              <a:t>Аккредитованы </a:t>
            </a:r>
            <a:r>
              <a:rPr lang="ru-RU" sz="2200" dirty="0"/>
              <a:t>– 258, в том числе</a:t>
            </a:r>
            <a:r>
              <a:rPr lang="ru-RU" sz="2200" dirty="0" smtClean="0"/>
              <a:t>:</a:t>
            </a:r>
          </a:p>
          <a:p>
            <a:pPr algn="just"/>
            <a:endParaRPr lang="ru-RU" sz="2200" dirty="0"/>
          </a:p>
          <a:p>
            <a:pPr algn="just"/>
            <a:r>
              <a:rPr lang="ky-KG" sz="2200" dirty="0"/>
              <a:t>- </a:t>
            </a:r>
            <a:r>
              <a:rPr lang="ru-RU" sz="2200" dirty="0"/>
              <a:t>55 телекомпаний;</a:t>
            </a:r>
          </a:p>
          <a:p>
            <a:pPr algn="just"/>
            <a:r>
              <a:rPr lang="ru-RU" sz="2200" dirty="0"/>
              <a:t>- 31 радио;</a:t>
            </a:r>
          </a:p>
          <a:p>
            <a:pPr algn="just"/>
            <a:r>
              <a:rPr lang="ru-RU" sz="2200" dirty="0"/>
              <a:t>- 114 печатных изданий;</a:t>
            </a:r>
          </a:p>
          <a:p>
            <a:pPr algn="just"/>
            <a:r>
              <a:rPr lang="ru-RU" sz="2200" dirty="0"/>
              <a:t>- 58 интернет-изданий.</a:t>
            </a:r>
          </a:p>
          <a:p>
            <a:pPr algn="just"/>
            <a:endParaRPr lang="ru-RU" sz="2200" dirty="0" smtClean="0"/>
          </a:p>
          <a:p>
            <a:pPr algn="just"/>
            <a:r>
              <a:rPr lang="ru-RU" sz="2200" dirty="0"/>
              <a:t>Аккредитация корреспондентов иностранных СМИ и интернет-изданий, проведена после прохождения ими аккредитации в Министерстве иностранных дел КР</a:t>
            </a:r>
            <a:r>
              <a:rPr lang="ru-RU" sz="2200" dirty="0" smtClean="0"/>
              <a:t>.</a:t>
            </a:r>
            <a:endParaRPr lang="ru-RU" sz="2200" dirty="0"/>
          </a:p>
        </p:txBody>
      </p:sp>
      <p:sp>
        <p:nvSpPr>
          <p:cNvPr id="3" name="Номер слайда 2"/>
          <p:cNvSpPr>
            <a:spLocks noGrp="1"/>
          </p:cNvSpPr>
          <p:nvPr>
            <p:ph type="sldNum" sz="quarter" idx="12"/>
          </p:nvPr>
        </p:nvSpPr>
        <p:spPr/>
        <p:txBody>
          <a:bodyPr/>
          <a:lstStyle/>
          <a:p>
            <a:fld id="{45A875FA-E23E-493E-82BF-22ACC41E858C}" type="slidenum">
              <a:rPr lang="ru-RU" smtClean="0"/>
              <a:t>26</a:t>
            </a:fld>
            <a:endParaRPr lang="ru-RU"/>
          </a:p>
        </p:txBody>
      </p:sp>
    </p:spTree>
    <p:extLst>
      <p:ext uri="{BB962C8B-B14F-4D97-AF65-F5344CB8AC3E}">
        <p14:creationId xmlns:p14="http://schemas.microsoft.com/office/powerpoint/2010/main" val="6676899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92804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Итоги выборов Президента Кыргызской Республики</a:t>
            </a:r>
            <a:endParaRPr lang="ru-RU" sz="2000"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3" name="Номер слайда 2"/>
          <p:cNvSpPr>
            <a:spLocks noGrp="1"/>
          </p:cNvSpPr>
          <p:nvPr>
            <p:ph type="sldNum" sz="quarter" idx="12"/>
          </p:nvPr>
        </p:nvSpPr>
        <p:spPr/>
        <p:txBody>
          <a:bodyPr/>
          <a:lstStyle/>
          <a:p>
            <a:fld id="{45A875FA-E23E-493E-82BF-22ACC41E858C}" type="slidenum">
              <a:rPr lang="ru-RU" smtClean="0"/>
              <a:t>27</a:t>
            </a:fld>
            <a:endParaRPr lang="ru-RU"/>
          </a:p>
        </p:txBody>
      </p:sp>
      <p:sp>
        <p:nvSpPr>
          <p:cNvPr id="4" name="Прямоугольник 3"/>
          <p:cNvSpPr/>
          <p:nvPr/>
        </p:nvSpPr>
        <p:spPr>
          <a:xfrm>
            <a:off x="1885950" y="1219199"/>
            <a:ext cx="9105900" cy="3693319"/>
          </a:xfrm>
          <a:prstGeom prst="rect">
            <a:avLst/>
          </a:prstGeom>
        </p:spPr>
        <p:txBody>
          <a:bodyPr wrap="square">
            <a:spAutoFit/>
          </a:bodyPr>
          <a:lstStyle/>
          <a:p>
            <a:pPr marL="342900" indent="-342900">
              <a:buFont typeface="+mj-lt"/>
              <a:buAutoNum type="arabicPeriod"/>
            </a:pPr>
            <a:r>
              <a:rPr lang="ru-RU" b="1" dirty="0" err="1" smtClean="0"/>
              <a:t>Сооронбай</a:t>
            </a:r>
            <a:r>
              <a:rPr lang="ru-RU" b="1" dirty="0" smtClean="0"/>
              <a:t> </a:t>
            </a:r>
            <a:r>
              <a:rPr lang="ru-RU" b="1" dirty="0" err="1"/>
              <a:t>Жээнбеков</a:t>
            </a:r>
            <a:r>
              <a:rPr lang="ru-RU" dirty="0"/>
              <a:t>, </a:t>
            </a:r>
            <a:r>
              <a:rPr lang="ru-RU" dirty="0" smtClean="0"/>
              <a:t>набрал </a:t>
            </a:r>
            <a:r>
              <a:rPr lang="ru-RU" dirty="0"/>
              <a:t>920 тысяч 620 голосов избирателей (54,22 процента).</a:t>
            </a:r>
          </a:p>
          <a:p>
            <a:pPr marL="342900" indent="-342900">
              <a:buFont typeface="+mj-lt"/>
              <a:buAutoNum type="arabicPeriod"/>
            </a:pPr>
            <a:r>
              <a:rPr lang="ru-RU" b="1" dirty="0" err="1" smtClean="0"/>
              <a:t>Омурбек</a:t>
            </a:r>
            <a:r>
              <a:rPr lang="ru-RU" b="1" dirty="0" smtClean="0"/>
              <a:t> </a:t>
            </a:r>
            <a:r>
              <a:rPr lang="ru-RU" b="1" dirty="0"/>
              <a:t>Бабанов</a:t>
            </a:r>
            <a:r>
              <a:rPr lang="ru-RU" dirty="0"/>
              <a:t>: его поддержали 568 тысяч 665 человек (33,49).</a:t>
            </a:r>
          </a:p>
          <a:p>
            <a:pPr marL="342900" indent="-342900">
              <a:buFont typeface="+mj-lt"/>
              <a:buAutoNum type="arabicPeriod"/>
            </a:pPr>
            <a:r>
              <a:rPr lang="ru-RU" b="1" dirty="0" err="1" smtClean="0"/>
              <a:t>Адахана</a:t>
            </a:r>
            <a:r>
              <a:rPr lang="ru-RU" b="1" dirty="0" smtClean="0"/>
              <a:t> </a:t>
            </a:r>
            <a:r>
              <a:rPr lang="ru-RU" b="1" dirty="0" err="1"/>
              <a:t>Мадумарова</a:t>
            </a:r>
            <a:r>
              <a:rPr lang="ru-RU" b="1" dirty="0"/>
              <a:t> </a:t>
            </a:r>
            <a:r>
              <a:rPr lang="ru-RU" dirty="0"/>
              <a:t>— 110 тысяч 284 голоса (6,57).</a:t>
            </a:r>
          </a:p>
          <a:p>
            <a:pPr marL="342900" indent="-342900">
              <a:buFont typeface="+mj-lt"/>
              <a:buAutoNum type="arabicPeriod"/>
            </a:pPr>
            <a:r>
              <a:rPr lang="ru-RU" b="1" dirty="0" smtClean="0"/>
              <a:t>Темир </a:t>
            </a:r>
            <a:r>
              <a:rPr lang="ru-RU" b="1" dirty="0" err="1"/>
              <a:t>Сариев</a:t>
            </a:r>
            <a:r>
              <a:rPr lang="ru-RU" b="1" dirty="0"/>
              <a:t> </a:t>
            </a:r>
            <a:r>
              <a:rPr lang="ru-RU" dirty="0"/>
              <a:t>— 43 тысячи 311 голосов (2,55).</a:t>
            </a:r>
          </a:p>
          <a:p>
            <a:pPr marL="342900" indent="-342900">
              <a:buFont typeface="+mj-lt"/>
              <a:buAutoNum type="arabicPeriod"/>
            </a:pPr>
            <a:r>
              <a:rPr lang="ru-RU" b="1" dirty="0" err="1" smtClean="0"/>
              <a:t>Таалатбеком</a:t>
            </a:r>
            <a:r>
              <a:rPr lang="ru-RU" b="1" dirty="0" smtClean="0"/>
              <a:t> </a:t>
            </a:r>
            <a:r>
              <a:rPr lang="ru-RU" b="1" dirty="0" err="1"/>
              <a:t>Масадыковым</a:t>
            </a:r>
            <a:r>
              <a:rPr lang="ru-RU" b="1" dirty="0"/>
              <a:t> </a:t>
            </a:r>
            <a:r>
              <a:rPr lang="ru-RU" dirty="0"/>
              <a:t>— 10 тысяч 803 голоса (0,64).</a:t>
            </a:r>
          </a:p>
          <a:p>
            <a:pPr marL="342900" indent="-342900">
              <a:buFont typeface="+mj-lt"/>
              <a:buAutoNum type="arabicPeriod"/>
            </a:pPr>
            <a:r>
              <a:rPr lang="ru-RU" b="1" dirty="0" err="1" smtClean="0"/>
              <a:t>Улукбек</a:t>
            </a:r>
            <a:r>
              <a:rPr lang="ru-RU" b="1" dirty="0" smtClean="0"/>
              <a:t> </a:t>
            </a:r>
            <a:r>
              <a:rPr lang="ru-RU" b="1" dirty="0" err="1"/>
              <a:t>Кочкоров</a:t>
            </a:r>
            <a:r>
              <a:rPr lang="ru-RU" b="1" dirty="0"/>
              <a:t> </a:t>
            </a:r>
            <a:r>
              <a:rPr lang="ru-RU" dirty="0"/>
              <a:t>— 8 498 голосов (0,5).</a:t>
            </a:r>
          </a:p>
          <a:p>
            <a:pPr marL="342900" indent="-342900">
              <a:buFont typeface="+mj-lt"/>
              <a:buAutoNum type="arabicPeriod"/>
            </a:pPr>
            <a:r>
              <a:rPr lang="ru-RU" b="1" dirty="0" err="1" smtClean="0"/>
              <a:t>Азимбек</a:t>
            </a:r>
            <a:r>
              <a:rPr lang="ru-RU" b="1" dirty="0" smtClean="0"/>
              <a:t> </a:t>
            </a:r>
            <a:r>
              <a:rPr lang="ru-RU" b="1" dirty="0"/>
              <a:t>Бекназаров </a:t>
            </a:r>
            <a:r>
              <a:rPr lang="ru-RU" dirty="0"/>
              <a:t>— 2 743 голоса (0,16).</a:t>
            </a:r>
          </a:p>
          <a:p>
            <a:pPr marL="342900" indent="-342900">
              <a:buFont typeface="+mj-lt"/>
              <a:buAutoNum type="arabicPeriod"/>
            </a:pPr>
            <a:r>
              <a:rPr lang="ru-RU" b="1" dirty="0" err="1" smtClean="0"/>
              <a:t>Арстанбек</a:t>
            </a:r>
            <a:r>
              <a:rPr lang="ru-RU" b="1" dirty="0" smtClean="0"/>
              <a:t> </a:t>
            </a:r>
            <a:r>
              <a:rPr lang="ru-RU" b="1" dirty="0" err="1"/>
              <a:t>Абдылдаев</a:t>
            </a:r>
            <a:r>
              <a:rPr lang="ru-RU" b="1" dirty="0"/>
              <a:t> </a:t>
            </a:r>
            <a:r>
              <a:rPr lang="ru-RU" dirty="0"/>
              <a:t>— 2 015 голосов (0,12).</a:t>
            </a:r>
          </a:p>
          <a:p>
            <a:pPr marL="342900" indent="-342900">
              <a:buFont typeface="+mj-lt"/>
              <a:buAutoNum type="arabicPeriod"/>
            </a:pPr>
            <a:r>
              <a:rPr lang="ru-RU" b="1" dirty="0" err="1" smtClean="0"/>
              <a:t>Арсланбека</a:t>
            </a:r>
            <a:r>
              <a:rPr lang="ru-RU" b="1" dirty="0" smtClean="0"/>
              <a:t> </a:t>
            </a:r>
            <a:r>
              <a:rPr lang="ru-RU" b="1" dirty="0" err="1"/>
              <a:t>Малиева</a:t>
            </a:r>
            <a:r>
              <a:rPr lang="ru-RU" b="1" dirty="0"/>
              <a:t> </a:t>
            </a:r>
            <a:r>
              <a:rPr lang="ru-RU" dirty="0"/>
              <a:t>— 1 621 голос  (0,1).</a:t>
            </a:r>
          </a:p>
          <a:p>
            <a:pPr marL="342900" indent="-342900">
              <a:buFont typeface="+mj-lt"/>
              <a:buAutoNum type="arabicPeriod"/>
            </a:pPr>
            <a:r>
              <a:rPr lang="ru-RU" b="1" dirty="0" err="1" smtClean="0"/>
              <a:t>Эрнис</a:t>
            </a:r>
            <a:r>
              <a:rPr lang="ru-RU" b="1" dirty="0" smtClean="0"/>
              <a:t> </a:t>
            </a:r>
            <a:r>
              <a:rPr lang="ru-RU" b="1" dirty="0" err="1"/>
              <a:t>Зарлыков</a:t>
            </a:r>
            <a:r>
              <a:rPr lang="ru-RU" b="1" dirty="0"/>
              <a:t> </a:t>
            </a:r>
            <a:r>
              <a:rPr lang="ru-RU" dirty="0"/>
              <a:t>— 1 554 голоса (0,09).</a:t>
            </a:r>
          </a:p>
          <a:p>
            <a:pPr marL="342900" indent="-342900">
              <a:buFont typeface="+mj-lt"/>
              <a:buAutoNum type="arabicPeriod"/>
            </a:pPr>
            <a:r>
              <a:rPr lang="ru-RU" b="1" dirty="0" err="1" smtClean="0"/>
              <a:t>Токтайым</a:t>
            </a:r>
            <a:r>
              <a:rPr lang="ru-RU" b="1" dirty="0" smtClean="0"/>
              <a:t> </a:t>
            </a:r>
            <a:r>
              <a:rPr lang="ru-RU" b="1" dirty="0"/>
              <a:t>Уметалиева </a:t>
            </a:r>
            <a:r>
              <a:rPr lang="ru-RU" dirty="0"/>
              <a:t>—  1 473 голоса (0,09).</a:t>
            </a:r>
          </a:p>
          <a:p>
            <a:pPr marL="342900" indent="-342900">
              <a:buFont typeface="+mj-lt"/>
              <a:buAutoNum type="arabicPeriod"/>
            </a:pPr>
            <a:r>
              <a:rPr lang="ru-RU" b="1" dirty="0"/>
              <a:t>"Против всех" </a:t>
            </a:r>
            <a:r>
              <a:rPr lang="ru-RU" dirty="0"/>
              <a:t>проголосовали 12 тысяч 371 </a:t>
            </a:r>
            <a:r>
              <a:rPr lang="ru-RU" dirty="0" err="1" smtClean="0"/>
              <a:t>кыргызстанцев</a:t>
            </a:r>
            <a:r>
              <a:rPr lang="ru-RU" dirty="0" smtClean="0"/>
              <a:t> </a:t>
            </a:r>
            <a:r>
              <a:rPr lang="ru-RU" dirty="0"/>
              <a:t>(0,73).</a:t>
            </a:r>
          </a:p>
        </p:txBody>
      </p:sp>
    </p:spTree>
    <p:extLst>
      <p:ext uri="{BB962C8B-B14F-4D97-AF65-F5344CB8AC3E}">
        <p14:creationId xmlns:p14="http://schemas.microsoft.com/office/powerpoint/2010/main" val="39179686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p:cNvSpPr/>
          <p:nvPr/>
        </p:nvSpPr>
        <p:spPr>
          <a:xfrm>
            <a:off x="0" y="0"/>
            <a:ext cx="12192000" cy="928048"/>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t>Заключительные выводы</a:t>
            </a:r>
            <a:endParaRPr lang="ru-RU" sz="2400" dirty="0"/>
          </a:p>
        </p:txBody>
      </p:sp>
      <p:pic>
        <p:nvPicPr>
          <p:cNvPr id="34" name="Рисунок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49" y="97237"/>
            <a:ext cx="711998" cy="522606"/>
          </a:xfrm>
          <a:prstGeom prst="rect">
            <a:avLst/>
          </a:prstGeom>
        </p:spPr>
      </p:pic>
      <p:sp>
        <p:nvSpPr>
          <p:cNvPr id="2" name="Прямоугольник 1"/>
          <p:cNvSpPr/>
          <p:nvPr/>
        </p:nvSpPr>
        <p:spPr>
          <a:xfrm>
            <a:off x="1177896" y="1254223"/>
            <a:ext cx="10518235" cy="830997"/>
          </a:xfrm>
          <a:prstGeom prst="rect">
            <a:avLst/>
          </a:prstGeom>
        </p:spPr>
        <p:txBody>
          <a:bodyPr wrap="square">
            <a:spAutoFit/>
          </a:bodyPr>
          <a:lstStyle/>
          <a:p>
            <a:r>
              <a:rPr lang="ru-RU" sz="2400" dirty="0" smtClean="0">
                <a:latin typeface="Times New Roman" panose="02020603050405020304" pitchFamily="18" charset="0"/>
                <a:cs typeface="Times New Roman" panose="02020603050405020304" pitchFamily="18" charset="0"/>
              </a:rPr>
              <a:t>	</a:t>
            </a:r>
            <a:endParaRPr lang="ru-RU" sz="2400" dirty="0"/>
          </a:p>
          <a:p>
            <a:pPr algn="just"/>
            <a:endParaRPr lang="ru-RU" sz="2400" b="1" i="1" dirty="0" smtClean="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28</a:t>
            </a:fld>
            <a:endParaRPr lang="ru-RU"/>
          </a:p>
        </p:txBody>
      </p:sp>
      <p:sp>
        <p:nvSpPr>
          <p:cNvPr id="4" name="Прямоугольник 3"/>
          <p:cNvSpPr/>
          <p:nvPr/>
        </p:nvSpPr>
        <p:spPr>
          <a:xfrm>
            <a:off x="1609725" y="1368853"/>
            <a:ext cx="9886950" cy="4493538"/>
          </a:xfrm>
          <a:prstGeom prst="rect">
            <a:avLst/>
          </a:prstGeom>
        </p:spPr>
        <p:txBody>
          <a:bodyPr wrap="square">
            <a:spAutoFit/>
          </a:bodyPr>
          <a:lstStyle/>
          <a:p>
            <a:pPr algn="just"/>
            <a:r>
              <a:rPr lang="ru-RU" sz="2200" dirty="0" smtClean="0"/>
              <a:t>Как </a:t>
            </a:r>
            <a:r>
              <a:rPr lang="ru-RU" sz="2200" dirty="0"/>
              <a:t>было установлено в ходе осуществленной Международным институтом мониторинга развития демократии, парламентаризма и соблюдения избирательных прав граждан государств – участников МПА СНГ юридической экспертизы, правовое регулирование подготовки и проведения выборов Президента Кыргызской </a:t>
            </a:r>
            <a:r>
              <a:rPr lang="ru-RU" sz="2200" dirty="0" smtClean="0"/>
              <a:t>Республики соответствует </a:t>
            </a:r>
            <a:r>
              <a:rPr lang="ru-RU" sz="2200" dirty="0"/>
              <a:t>международным стандартам в области демократических выборов. Национальное законодательство обеспечивает проведение обязательных и периодических выборов главы государства на основе всеобщего, равного и прямого избирательного права при тайном голосовании, обладает надлежащими механизмами защиты избирательных прав, тем самым создавая нормативные предпосылки для соблюдения международных обязательств в электоральной сфере.</a:t>
            </a:r>
          </a:p>
        </p:txBody>
      </p:sp>
    </p:spTree>
    <p:extLst>
      <p:ext uri="{BB962C8B-B14F-4D97-AF65-F5344CB8AC3E}">
        <p14:creationId xmlns:p14="http://schemas.microsoft.com/office/powerpoint/2010/main" val="14267420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792" y="2515464"/>
            <a:ext cx="11762348" cy="1200329"/>
          </a:xfrm>
          <a:prstGeom prst="rect">
            <a:avLst/>
          </a:prstGeom>
        </p:spPr>
        <p:txBody>
          <a:bodyPr wrap="square">
            <a:spAutoFit/>
          </a:bodyPr>
          <a:lstStyle/>
          <a:p>
            <a:r>
              <a:rPr lang="ru-RU" sz="72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Спасибо за внимание!</a:t>
            </a:r>
            <a:endParaRPr lang="ru-RU" sz="7200"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5A875FA-E23E-493E-82BF-22ACC41E858C}" type="slidenum">
              <a:rPr lang="ru-RU" smtClean="0"/>
              <a:t>29</a:t>
            </a:fld>
            <a:endParaRPr lang="ru-RU"/>
          </a:p>
        </p:txBody>
      </p:sp>
    </p:spTree>
    <p:extLst>
      <p:ext uri="{BB962C8B-B14F-4D97-AF65-F5344CB8AC3E}">
        <p14:creationId xmlns:p14="http://schemas.microsoft.com/office/powerpoint/2010/main" val="1550334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9318</TotalTime>
  <Words>2132</Words>
  <Application>Microsoft Office PowerPoint</Application>
  <PresentationFormat>Произвольный</PresentationFormat>
  <Paragraphs>364</Paragraphs>
  <Slides>29</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29</vt:i4>
      </vt:variant>
    </vt:vector>
  </HeadingPairs>
  <TitlesOfParts>
    <vt:vector size="31" baseType="lpstr">
      <vt:lpstr>Легкий дым</vt:lpstr>
      <vt:lpstr>Документ Microsoft Word</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560</cp:revision>
  <dcterms:created xsi:type="dcterms:W3CDTF">2016-11-24T03:26:00Z</dcterms:created>
  <dcterms:modified xsi:type="dcterms:W3CDTF">2017-11-27T05:50:03Z</dcterms:modified>
</cp:coreProperties>
</file>