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8" r:id="rId2"/>
    <p:sldId id="258" r:id="rId3"/>
    <p:sldId id="259" r:id="rId4"/>
    <p:sldId id="264" r:id="rId5"/>
    <p:sldId id="279" r:id="rId6"/>
    <p:sldId id="265" r:id="rId7"/>
    <p:sldId id="266" r:id="rId8"/>
    <p:sldId id="268" r:id="rId9"/>
    <p:sldId id="270" r:id="rId10"/>
    <p:sldId id="280" r:id="rId11"/>
    <p:sldId id="281" r:id="rId12"/>
    <p:sldId id="282" r:id="rId13"/>
    <p:sldId id="283" r:id="rId14"/>
    <p:sldId id="284" r:id="rId15"/>
    <p:sldId id="285" r:id="rId16"/>
  </p:sldIdLst>
  <p:sldSz cx="9144000" cy="6858000" type="screen4x3"/>
  <p:notesSz cx="6807200" cy="99393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C2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24" autoAdjust="0"/>
    <p:restoredTop sz="93673" autoAdjust="0"/>
  </p:normalViewPr>
  <p:slideViewPr>
    <p:cSldViewPr>
      <p:cViewPr varScale="1">
        <p:scale>
          <a:sx n="48" d="100"/>
          <a:sy n="48" d="100"/>
        </p:scale>
        <p:origin x="684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A62E7F-F9D7-4B12-9154-95325AA48EB7}" type="doc">
      <dgm:prSet loTypeId="urn:microsoft.com/office/officeart/2005/8/layout/cycle5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3C7C07-7A3D-427C-B999-1095E8FE748F}">
      <dgm:prSet phldrT="[Текст]" custT="1"/>
      <dgm:spPr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Приоритет электронного таможенного декларирования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CB05CD-B75C-4B2F-9AB2-D68166DD6639}" type="parTrans" cxnId="{7C79F505-2ECE-46B2-87D9-77CA6C4FB66B}">
      <dgm:prSet/>
      <dgm:spPr/>
      <dgm:t>
        <a:bodyPr/>
        <a:lstStyle/>
        <a:p>
          <a:endParaRPr lang="ru-RU" sz="1400"/>
        </a:p>
      </dgm:t>
    </dgm:pt>
    <dgm:pt modelId="{FC54FC43-CAF9-4B57-A9FC-05B98FE6D230}" type="sibTrans" cxnId="{7C79F505-2ECE-46B2-87D9-77CA6C4FB66B}">
      <dgm:prSet/>
      <dgm:spPr/>
      <dgm:t>
        <a:bodyPr/>
        <a:lstStyle/>
        <a:p>
          <a:endParaRPr lang="ru-RU" sz="1400"/>
        </a:p>
      </dgm:t>
    </dgm:pt>
    <dgm:pt modelId="{C8651F4B-A60B-4FA7-A549-14B7585D70C1}">
      <dgm:prSet phldrT="[Текст]" custT="1"/>
      <dgm:spPr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случае возможности использования сведений из информационных систем возможность непредставления документов, подтверждающих сведений указанных в декларации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679891-5980-4F6C-AE99-F2E76A33E0E9}" type="parTrans" cxnId="{2C9E41E6-1E9D-4ED0-A8C2-DFBF62101968}">
      <dgm:prSet/>
      <dgm:spPr/>
      <dgm:t>
        <a:bodyPr/>
        <a:lstStyle/>
        <a:p>
          <a:endParaRPr lang="ru-RU" sz="1400"/>
        </a:p>
      </dgm:t>
    </dgm:pt>
    <dgm:pt modelId="{0D11FD3A-37FE-4CB2-8879-B709D13A7359}" type="sibTrans" cxnId="{2C9E41E6-1E9D-4ED0-A8C2-DFBF62101968}">
      <dgm:prSet/>
      <dgm:spPr/>
      <dgm:t>
        <a:bodyPr/>
        <a:lstStyle/>
        <a:p>
          <a:endParaRPr lang="ru-RU" sz="1400"/>
        </a:p>
      </dgm:t>
    </dgm:pt>
    <dgm:pt modelId="{8D39239B-C2E7-4336-A5E2-1EEF17B3B631}">
      <dgm:prSet phldrT="[Текст]" custT="1"/>
      <dgm:spPr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механизма «единого окна» при совершении таможенных операций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A40A5E-314E-404B-961E-E9C45988226D}" type="parTrans" cxnId="{FAFDA9B1-5750-4D5E-8BE2-AA079508717A}">
      <dgm:prSet/>
      <dgm:spPr/>
      <dgm:t>
        <a:bodyPr/>
        <a:lstStyle/>
        <a:p>
          <a:endParaRPr lang="ru-RU" sz="1400"/>
        </a:p>
      </dgm:t>
    </dgm:pt>
    <dgm:pt modelId="{C5246BC1-53B6-424D-B4E4-E1B6228CAE61}" type="sibTrans" cxnId="{FAFDA9B1-5750-4D5E-8BE2-AA079508717A}">
      <dgm:prSet/>
      <dgm:spPr/>
      <dgm:t>
        <a:bodyPr/>
        <a:lstStyle/>
        <a:p>
          <a:endParaRPr lang="ru-RU" sz="1400"/>
        </a:p>
      </dgm:t>
    </dgm:pt>
    <dgm:pt modelId="{5FC2C133-F0CD-4C5E-AECE-8164D1FB04A4}">
      <dgm:prSet phldrT="[Текст]" custT="1"/>
      <dgm:spPr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Осуществление взаимодействия декларанта и иных заинтересованных лиц с таможенным органом в электронном виде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2B447E-2749-45E2-86D5-7DD8380EFDF4}" type="parTrans" cxnId="{59E467ED-6622-4FE6-B273-C6C97463AE72}">
      <dgm:prSet/>
      <dgm:spPr/>
      <dgm:t>
        <a:bodyPr/>
        <a:lstStyle/>
        <a:p>
          <a:endParaRPr lang="ru-RU" sz="1400"/>
        </a:p>
      </dgm:t>
    </dgm:pt>
    <dgm:pt modelId="{AF25CA43-0275-4723-A7FF-34EFF16E8D3F}" type="sibTrans" cxnId="{59E467ED-6622-4FE6-B273-C6C97463AE72}">
      <dgm:prSet/>
      <dgm:spPr/>
      <dgm:t>
        <a:bodyPr/>
        <a:lstStyle/>
        <a:p>
          <a:endParaRPr lang="ru-RU" sz="1400"/>
        </a:p>
      </dgm:t>
    </dgm:pt>
    <dgm:pt modelId="{C5410359-CFD7-42BA-8BE4-1C1C6832AD9D}">
      <dgm:prSet custT="1"/>
      <dgm:spPr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Совершение отдельных таможенных операций, посредством информационных систем</a:t>
          </a:r>
        </a:p>
      </dgm:t>
    </dgm:pt>
    <dgm:pt modelId="{E024F7F5-8334-4C7D-9F7A-0F57995726AF}" type="parTrans" cxnId="{DA962DC8-C411-48EC-9FA1-1C8B73878237}">
      <dgm:prSet/>
      <dgm:spPr/>
      <dgm:t>
        <a:bodyPr/>
        <a:lstStyle/>
        <a:p>
          <a:endParaRPr lang="ru-RU" sz="1400"/>
        </a:p>
      </dgm:t>
    </dgm:pt>
    <dgm:pt modelId="{9F10DD42-D3D9-4D3E-87C3-5F3F6ED2B263}" type="sibTrans" cxnId="{DA962DC8-C411-48EC-9FA1-1C8B73878237}">
      <dgm:prSet/>
      <dgm:spPr/>
      <dgm:t>
        <a:bodyPr/>
        <a:lstStyle/>
        <a:p>
          <a:endParaRPr lang="ru-RU" sz="1400"/>
        </a:p>
      </dgm:t>
    </dgm:pt>
    <dgm:pt modelId="{F7C24515-D711-464A-B626-1D65D93001F6}">
      <dgm:prSet custT="1"/>
      <dgm:spPr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предварительной информации после прибытия товаров на таможенную территорию</a:t>
          </a:r>
        </a:p>
      </dgm:t>
    </dgm:pt>
    <dgm:pt modelId="{503ABF57-B2A4-416F-A696-7228BDEB7AFE}" type="parTrans" cxnId="{1CF94EE0-B423-4EC5-8DB0-4BDD818B9642}">
      <dgm:prSet/>
      <dgm:spPr/>
      <dgm:t>
        <a:bodyPr/>
        <a:lstStyle/>
        <a:p>
          <a:endParaRPr lang="ru-RU" sz="1400"/>
        </a:p>
      </dgm:t>
    </dgm:pt>
    <dgm:pt modelId="{3B48A30A-66D5-40E0-8D60-34EAD58E7675}" type="sibTrans" cxnId="{1CF94EE0-B423-4EC5-8DB0-4BDD818B9642}">
      <dgm:prSet/>
      <dgm:spPr/>
      <dgm:t>
        <a:bodyPr/>
        <a:lstStyle/>
        <a:p>
          <a:endParaRPr lang="ru-RU" sz="1400"/>
        </a:p>
      </dgm:t>
    </dgm:pt>
    <dgm:pt modelId="{621D6A9B-8D67-423A-B833-942030423362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Сокращение сроков выпуска товаров до 4 часов и сроков регистрации декларации до 1 часа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5A5835-A42B-4274-A16C-FBE4138FC305}" type="parTrans" cxnId="{7AA4E647-3D68-4FFC-9DBE-C40162FEE349}">
      <dgm:prSet/>
      <dgm:spPr/>
      <dgm:t>
        <a:bodyPr/>
        <a:lstStyle/>
        <a:p>
          <a:endParaRPr lang="ru-RU"/>
        </a:p>
      </dgm:t>
    </dgm:pt>
    <dgm:pt modelId="{AA079AE6-5190-4173-BBFB-F34B8C13B571}" type="sibTrans" cxnId="{7AA4E647-3D68-4FFC-9DBE-C40162FEE349}">
      <dgm:prSet/>
      <dgm:spPr/>
      <dgm:t>
        <a:bodyPr/>
        <a:lstStyle/>
        <a:p>
          <a:endParaRPr lang="ru-RU"/>
        </a:p>
      </dgm:t>
    </dgm:pt>
    <dgm:pt modelId="{2231BD91-331A-4596-86DE-1B3DF80E031D}" type="pres">
      <dgm:prSet presAssocID="{EDA62E7F-F9D7-4B12-9154-95325AA48EB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AB7486-B823-4524-AC76-91C49D75D2EE}" type="pres">
      <dgm:prSet presAssocID="{E13C7C07-7A3D-427C-B999-1095E8FE748F}" presName="node" presStyleLbl="node1" presStyleIdx="0" presStyleCnt="7" custScaleX="114502" custScaleY="126833" custRadScaleRad="86972" custRadScaleInc="361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CAA1B2-F0A2-49ED-A6B9-CA9C28D32D20}" type="pres">
      <dgm:prSet presAssocID="{E13C7C07-7A3D-427C-B999-1095E8FE748F}" presName="spNode" presStyleCnt="0"/>
      <dgm:spPr/>
    </dgm:pt>
    <dgm:pt modelId="{CA9A2E0F-D061-43F8-9E76-E19357C3F3C7}" type="pres">
      <dgm:prSet presAssocID="{FC54FC43-CAF9-4B57-A9FC-05B98FE6D230}" presName="sibTrans" presStyleLbl="sibTrans1D1" presStyleIdx="0" presStyleCnt="7"/>
      <dgm:spPr/>
      <dgm:t>
        <a:bodyPr/>
        <a:lstStyle/>
        <a:p>
          <a:endParaRPr lang="ru-RU"/>
        </a:p>
      </dgm:t>
    </dgm:pt>
    <dgm:pt modelId="{9CA21C7F-4CD2-416A-BE2C-3BB169EB7DF1}" type="pres">
      <dgm:prSet presAssocID="{C8651F4B-A60B-4FA7-A549-14B7585D70C1}" presName="node" presStyleLbl="node1" presStyleIdx="1" presStyleCnt="7" custScaleX="176333" custScaleY="167021" custRadScaleRad="136204" custRadScaleInc="252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80A55F-E11C-4A24-B983-DBC30A028B51}" type="pres">
      <dgm:prSet presAssocID="{C8651F4B-A60B-4FA7-A549-14B7585D70C1}" presName="spNode" presStyleCnt="0"/>
      <dgm:spPr/>
    </dgm:pt>
    <dgm:pt modelId="{02CB0BE5-CE66-4D84-9B0B-A8C839CBDAC3}" type="pres">
      <dgm:prSet presAssocID="{0D11FD3A-37FE-4CB2-8879-B709D13A7359}" presName="sibTrans" presStyleLbl="sibTrans1D1" presStyleIdx="1" presStyleCnt="7"/>
      <dgm:spPr/>
      <dgm:t>
        <a:bodyPr/>
        <a:lstStyle/>
        <a:p>
          <a:endParaRPr lang="ru-RU"/>
        </a:p>
      </dgm:t>
    </dgm:pt>
    <dgm:pt modelId="{E3132819-A5D3-43A3-8846-707AFE3FDBEB}" type="pres">
      <dgm:prSet presAssocID="{8D39239B-C2E7-4336-A5E2-1EEF17B3B631}" presName="node" presStyleLbl="node1" presStyleIdx="2" presStyleCnt="7" custScaleX="176333" custScaleY="126833" custRadScaleRad="118470" custRadScaleInc="-99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06DDB7-E15B-4223-A371-589F9A9783F8}" type="pres">
      <dgm:prSet presAssocID="{8D39239B-C2E7-4336-A5E2-1EEF17B3B631}" presName="spNode" presStyleCnt="0"/>
      <dgm:spPr/>
    </dgm:pt>
    <dgm:pt modelId="{2E04A3E2-0408-4167-B3B5-C0FEC99FF4BA}" type="pres">
      <dgm:prSet presAssocID="{C5246BC1-53B6-424D-B4E4-E1B6228CAE61}" presName="sibTrans" presStyleLbl="sibTrans1D1" presStyleIdx="2" presStyleCnt="7"/>
      <dgm:spPr/>
      <dgm:t>
        <a:bodyPr/>
        <a:lstStyle/>
        <a:p>
          <a:endParaRPr lang="ru-RU"/>
        </a:p>
      </dgm:t>
    </dgm:pt>
    <dgm:pt modelId="{7D8C2DF9-E738-4B52-8264-50095353F323}" type="pres">
      <dgm:prSet presAssocID="{F7C24515-D711-464A-B626-1D65D93001F6}" presName="node" presStyleLbl="node1" presStyleIdx="3" presStyleCnt="7" custScaleX="172894" custScaleY="126833" custRadScaleRad="91969" custRadScaleInc="-1044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77EBE4-AF85-4158-A943-1DF3D036BF00}" type="pres">
      <dgm:prSet presAssocID="{F7C24515-D711-464A-B626-1D65D93001F6}" presName="spNode" presStyleCnt="0"/>
      <dgm:spPr/>
    </dgm:pt>
    <dgm:pt modelId="{C671F433-D39A-4AC5-8DB3-886DB1CA2154}" type="pres">
      <dgm:prSet presAssocID="{3B48A30A-66D5-40E0-8D60-34EAD58E7675}" presName="sibTrans" presStyleLbl="sibTrans1D1" presStyleIdx="3" presStyleCnt="7"/>
      <dgm:spPr/>
      <dgm:t>
        <a:bodyPr/>
        <a:lstStyle/>
        <a:p>
          <a:endParaRPr lang="ru-RU"/>
        </a:p>
      </dgm:t>
    </dgm:pt>
    <dgm:pt modelId="{F1CE6211-A5B2-4EF5-B2DE-D3ED836324AB}" type="pres">
      <dgm:prSet presAssocID="{5FC2C133-F0CD-4C5E-AECE-8164D1FB04A4}" presName="node" presStyleLbl="node1" presStyleIdx="4" presStyleCnt="7" custScaleX="176333" custScaleY="126833" custRadScaleRad="102858" custRadScaleInc="1276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FB08C1-DB6D-4204-B7BE-A83E8C3D40BE}" type="pres">
      <dgm:prSet presAssocID="{5FC2C133-F0CD-4C5E-AECE-8164D1FB04A4}" presName="spNode" presStyleCnt="0"/>
      <dgm:spPr/>
    </dgm:pt>
    <dgm:pt modelId="{05211E04-4AAD-4FE4-92A5-2811D9651824}" type="pres">
      <dgm:prSet presAssocID="{AF25CA43-0275-4723-A7FF-34EFF16E8D3F}" presName="sibTrans" presStyleLbl="sibTrans1D1" presStyleIdx="4" presStyleCnt="7"/>
      <dgm:spPr/>
      <dgm:t>
        <a:bodyPr/>
        <a:lstStyle/>
        <a:p>
          <a:endParaRPr lang="ru-RU"/>
        </a:p>
      </dgm:t>
    </dgm:pt>
    <dgm:pt modelId="{5C9C0A3F-7EA0-499B-9AF9-D7D87D7BD9DC}" type="pres">
      <dgm:prSet presAssocID="{621D6A9B-8D67-423A-B833-942030423362}" presName="node" presStyleLbl="node1" presStyleIdx="5" presStyleCnt="7" custScaleX="183279" custScaleY="144436" custRadScaleRad="105581" custRadScaleInc="83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ED5799-E8E5-4617-B48C-AB185D107BC5}" type="pres">
      <dgm:prSet presAssocID="{621D6A9B-8D67-423A-B833-942030423362}" presName="spNode" presStyleCnt="0"/>
      <dgm:spPr/>
    </dgm:pt>
    <dgm:pt modelId="{DE1D3142-34FF-4F32-AEDE-2264FA8E8294}" type="pres">
      <dgm:prSet presAssocID="{AA079AE6-5190-4173-BBFB-F34B8C13B571}" presName="sibTrans" presStyleLbl="sibTrans1D1" presStyleIdx="5" presStyleCnt="7"/>
      <dgm:spPr/>
      <dgm:t>
        <a:bodyPr/>
        <a:lstStyle/>
        <a:p>
          <a:endParaRPr lang="ru-RU"/>
        </a:p>
      </dgm:t>
    </dgm:pt>
    <dgm:pt modelId="{6A62C16F-B322-41E0-A31B-4347E19B6EC8}" type="pres">
      <dgm:prSet presAssocID="{C5410359-CFD7-42BA-8BE4-1C1C6832AD9D}" presName="node" presStyleLbl="node1" presStyleIdx="6" presStyleCnt="7" custScaleX="176333" custScaleY="126833" custRadScaleRad="130896" custRadScaleInc="-208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EF790-FB84-4E71-B0B1-91D21EF139CA}" type="pres">
      <dgm:prSet presAssocID="{C5410359-CFD7-42BA-8BE4-1C1C6832AD9D}" presName="spNode" presStyleCnt="0"/>
      <dgm:spPr/>
    </dgm:pt>
    <dgm:pt modelId="{69AE5207-4289-4C9A-AE65-80091ADEDB9E}" type="pres">
      <dgm:prSet presAssocID="{9F10DD42-D3D9-4D3E-87C3-5F3F6ED2B263}" presName="sibTrans" presStyleLbl="sibTrans1D1" presStyleIdx="6" presStyleCnt="7"/>
      <dgm:spPr/>
      <dgm:t>
        <a:bodyPr/>
        <a:lstStyle/>
        <a:p>
          <a:endParaRPr lang="ru-RU"/>
        </a:p>
      </dgm:t>
    </dgm:pt>
  </dgm:ptLst>
  <dgm:cxnLst>
    <dgm:cxn modelId="{170BE701-769F-48B1-BD59-9EED4199D556}" type="presOf" srcId="{621D6A9B-8D67-423A-B833-942030423362}" destId="{5C9C0A3F-7EA0-499B-9AF9-D7D87D7BD9DC}" srcOrd="0" destOrd="0" presId="urn:microsoft.com/office/officeart/2005/8/layout/cycle5"/>
    <dgm:cxn modelId="{E4B89003-976C-2C4C-84BC-0C8822183A2A}" type="presOf" srcId="{F7C24515-D711-464A-B626-1D65D93001F6}" destId="{7D8C2DF9-E738-4B52-8264-50095353F323}" srcOrd="0" destOrd="0" presId="urn:microsoft.com/office/officeart/2005/8/layout/cycle5"/>
    <dgm:cxn modelId="{612EB1E0-4A48-B249-9111-9D544B46A927}" type="presOf" srcId="{C5246BC1-53B6-424D-B4E4-E1B6228CAE61}" destId="{2E04A3E2-0408-4167-B3B5-C0FEC99FF4BA}" srcOrd="0" destOrd="0" presId="urn:microsoft.com/office/officeart/2005/8/layout/cycle5"/>
    <dgm:cxn modelId="{FAFDA9B1-5750-4D5E-8BE2-AA079508717A}" srcId="{EDA62E7F-F9D7-4B12-9154-95325AA48EB7}" destId="{8D39239B-C2E7-4336-A5E2-1EEF17B3B631}" srcOrd="2" destOrd="0" parTransId="{14A40A5E-314E-404B-961E-E9C45988226D}" sibTransId="{C5246BC1-53B6-424D-B4E4-E1B6228CAE61}"/>
    <dgm:cxn modelId="{71381A65-71C3-724A-A501-C06DE48BA362}" type="presOf" srcId="{8D39239B-C2E7-4336-A5E2-1EEF17B3B631}" destId="{E3132819-A5D3-43A3-8846-707AFE3FDBEB}" srcOrd="0" destOrd="0" presId="urn:microsoft.com/office/officeart/2005/8/layout/cycle5"/>
    <dgm:cxn modelId="{59E467ED-6622-4FE6-B273-C6C97463AE72}" srcId="{EDA62E7F-F9D7-4B12-9154-95325AA48EB7}" destId="{5FC2C133-F0CD-4C5E-AECE-8164D1FB04A4}" srcOrd="4" destOrd="0" parTransId="{8E2B447E-2749-45E2-86D5-7DD8380EFDF4}" sibTransId="{AF25CA43-0275-4723-A7FF-34EFF16E8D3F}"/>
    <dgm:cxn modelId="{D9DAB0C9-29ED-4349-94A3-ADDACC2BCF62}" type="presOf" srcId="{AA079AE6-5190-4173-BBFB-F34B8C13B571}" destId="{DE1D3142-34FF-4F32-AEDE-2264FA8E8294}" srcOrd="0" destOrd="0" presId="urn:microsoft.com/office/officeart/2005/8/layout/cycle5"/>
    <dgm:cxn modelId="{F9025498-0934-E847-8DFC-556D6D545C30}" type="presOf" srcId="{C5410359-CFD7-42BA-8BE4-1C1C6832AD9D}" destId="{6A62C16F-B322-41E0-A31B-4347E19B6EC8}" srcOrd="0" destOrd="0" presId="urn:microsoft.com/office/officeart/2005/8/layout/cycle5"/>
    <dgm:cxn modelId="{7AA4E647-3D68-4FFC-9DBE-C40162FEE349}" srcId="{EDA62E7F-F9D7-4B12-9154-95325AA48EB7}" destId="{621D6A9B-8D67-423A-B833-942030423362}" srcOrd="5" destOrd="0" parTransId="{FC5A5835-A42B-4274-A16C-FBE4138FC305}" sibTransId="{AA079AE6-5190-4173-BBFB-F34B8C13B571}"/>
    <dgm:cxn modelId="{1CF94EE0-B423-4EC5-8DB0-4BDD818B9642}" srcId="{EDA62E7F-F9D7-4B12-9154-95325AA48EB7}" destId="{F7C24515-D711-464A-B626-1D65D93001F6}" srcOrd="3" destOrd="0" parTransId="{503ABF57-B2A4-416F-A696-7228BDEB7AFE}" sibTransId="{3B48A30A-66D5-40E0-8D60-34EAD58E7675}"/>
    <dgm:cxn modelId="{44E506E1-BC67-904F-BA26-24EC4497C2DA}" type="presOf" srcId="{5FC2C133-F0CD-4C5E-AECE-8164D1FB04A4}" destId="{F1CE6211-A5B2-4EF5-B2DE-D3ED836324AB}" srcOrd="0" destOrd="0" presId="urn:microsoft.com/office/officeart/2005/8/layout/cycle5"/>
    <dgm:cxn modelId="{4AE096EF-B35C-C640-8DAF-E8B7FAB4B76D}" type="presOf" srcId="{EDA62E7F-F9D7-4B12-9154-95325AA48EB7}" destId="{2231BD91-331A-4596-86DE-1B3DF80E031D}" srcOrd="0" destOrd="0" presId="urn:microsoft.com/office/officeart/2005/8/layout/cycle5"/>
    <dgm:cxn modelId="{8047F50C-EF62-D549-BB67-919C2E0B9BE1}" type="presOf" srcId="{C8651F4B-A60B-4FA7-A549-14B7585D70C1}" destId="{9CA21C7F-4CD2-416A-BE2C-3BB169EB7DF1}" srcOrd="0" destOrd="0" presId="urn:microsoft.com/office/officeart/2005/8/layout/cycle5"/>
    <dgm:cxn modelId="{0AA4CBFB-98F3-BB4D-8741-CFA1D3B30A98}" type="presOf" srcId="{AF25CA43-0275-4723-A7FF-34EFF16E8D3F}" destId="{05211E04-4AAD-4FE4-92A5-2811D9651824}" srcOrd="0" destOrd="0" presId="urn:microsoft.com/office/officeart/2005/8/layout/cycle5"/>
    <dgm:cxn modelId="{2C9E41E6-1E9D-4ED0-A8C2-DFBF62101968}" srcId="{EDA62E7F-F9D7-4B12-9154-95325AA48EB7}" destId="{C8651F4B-A60B-4FA7-A549-14B7585D70C1}" srcOrd="1" destOrd="0" parTransId="{99679891-5980-4F6C-AE99-F2E76A33E0E9}" sibTransId="{0D11FD3A-37FE-4CB2-8879-B709D13A7359}"/>
    <dgm:cxn modelId="{C1023832-844E-5043-804B-F5D2433E96D2}" type="presOf" srcId="{E13C7C07-7A3D-427C-B999-1095E8FE748F}" destId="{8BAB7486-B823-4524-AC76-91C49D75D2EE}" srcOrd="0" destOrd="0" presId="urn:microsoft.com/office/officeart/2005/8/layout/cycle5"/>
    <dgm:cxn modelId="{3CA57633-DB10-1943-99A2-AAF291D29A09}" type="presOf" srcId="{9F10DD42-D3D9-4D3E-87C3-5F3F6ED2B263}" destId="{69AE5207-4289-4C9A-AE65-80091ADEDB9E}" srcOrd="0" destOrd="0" presId="urn:microsoft.com/office/officeart/2005/8/layout/cycle5"/>
    <dgm:cxn modelId="{B39EA431-58C8-7443-9151-A92B50D3E31E}" type="presOf" srcId="{0D11FD3A-37FE-4CB2-8879-B709D13A7359}" destId="{02CB0BE5-CE66-4D84-9B0B-A8C839CBDAC3}" srcOrd="0" destOrd="0" presId="urn:microsoft.com/office/officeart/2005/8/layout/cycle5"/>
    <dgm:cxn modelId="{7C79F505-2ECE-46B2-87D9-77CA6C4FB66B}" srcId="{EDA62E7F-F9D7-4B12-9154-95325AA48EB7}" destId="{E13C7C07-7A3D-427C-B999-1095E8FE748F}" srcOrd="0" destOrd="0" parTransId="{F2CB05CD-B75C-4B2F-9AB2-D68166DD6639}" sibTransId="{FC54FC43-CAF9-4B57-A9FC-05B98FE6D230}"/>
    <dgm:cxn modelId="{6FF8FCB7-F017-D149-9711-C3C3F3A3FE38}" type="presOf" srcId="{3B48A30A-66D5-40E0-8D60-34EAD58E7675}" destId="{C671F433-D39A-4AC5-8DB3-886DB1CA2154}" srcOrd="0" destOrd="0" presId="urn:microsoft.com/office/officeart/2005/8/layout/cycle5"/>
    <dgm:cxn modelId="{71827004-BB2F-1C4C-A1C0-A0D2F79D7888}" type="presOf" srcId="{FC54FC43-CAF9-4B57-A9FC-05B98FE6D230}" destId="{CA9A2E0F-D061-43F8-9E76-E19357C3F3C7}" srcOrd="0" destOrd="0" presId="urn:microsoft.com/office/officeart/2005/8/layout/cycle5"/>
    <dgm:cxn modelId="{DA962DC8-C411-48EC-9FA1-1C8B73878237}" srcId="{EDA62E7F-F9D7-4B12-9154-95325AA48EB7}" destId="{C5410359-CFD7-42BA-8BE4-1C1C6832AD9D}" srcOrd="6" destOrd="0" parTransId="{E024F7F5-8334-4C7D-9F7A-0F57995726AF}" sibTransId="{9F10DD42-D3D9-4D3E-87C3-5F3F6ED2B263}"/>
    <dgm:cxn modelId="{0E0010D6-7052-6945-B054-D78D168B0B6C}" type="presParOf" srcId="{2231BD91-331A-4596-86DE-1B3DF80E031D}" destId="{8BAB7486-B823-4524-AC76-91C49D75D2EE}" srcOrd="0" destOrd="0" presId="urn:microsoft.com/office/officeart/2005/8/layout/cycle5"/>
    <dgm:cxn modelId="{9B9D2308-4A26-7643-901B-B538528224AE}" type="presParOf" srcId="{2231BD91-331A-4596-86DE-1B3DF80E031D}" destId="{23CAA1B2-F0A2-49ED-A6B9-CA9C28D32D20}" srcOrd="1" destOrd="0" presId="urn:microsoft.com/office/officeart/2005/8/layout/cycle5"/>
    <dgm:cxn modelId="{CFE9A80D-152C-734C-8096-EA36F07EE4AB}" type="presParOf" srcId="{2231BD91-331A-4596-86DE-1B3DF80E031D}" destId="{CA9A2E0F-D061-43F8-9E76-E19357C3F3C7}" srcOrd="2" destOrd="0" presId="urn:microsoft.com/office/officeart/2005/8/layout/cycle5"/>
    <dgm:cxn modelId="{4E9A7992-6382-A740-953E-64FFEDC4008F}" type="presParOf" srcId="{2231BD91-331A-4596-86DE-1B3DF80E031D}" destId="{9CA21C7F-4CD2-416A-BE2C-3BB169EB7DF1}" srcOrd="3" destOrd="0" presId="urn:microsoft.com/office/officeart/2005/8/layout/cycle5"/>
    <dgm:cxn modelId="{1D293C56-0BA3-8045-9D7E-46612F74DE10}" type="presParOf" srcId="{2231BD91-331A-4596-86DE-1B3DF80E031D}" destId="{D180A55F-E11C-4A24-B983-DBC30A028B51}" srcOrd="4" destOrd="0" presId="urn:microsoft.com/office/officeart/2005/8/layout/cycle5"/>
    <dgm:cxn modelId="{8FD774B0-B4B0-044B-A623-E163C18387E5}" type="presParOf" srcId="{2231BD91-331A-4596-86DE-1B3DF80E031D}" destId="{02CB0BE5-CE66-4D84-9B0B-A8C839CBDAC3}" srcOrd="5" destOrd="0" presId="urn:microsoft.com/office/officeart/2005/8/layout/cycle5"/>
    <dgm:cxn modelId="{40115441-C1A0-5E4E-812E-714DBBB049EF}" type="presParOf" srcId="{2231BD91-331A-4596-86DE-1B3DF80E031D}" destId="{E3132819-A5D3-43A3-8846-707AFE3FDBEB}" srcOrd="6" destOrd="0" presId="urn:microsoft.com/office/officeart/2005/8/layout/cycle5"/>
    <dgm:cxn modelId="{7AB7CA62-AFCE-F04C-AB3C-A7F8731F2503}" type="presParOf" srcId="{2231BD91-331A-4596-86DE-1B3DF80E031D}" destId="{4906DDB7-E15B-4223-A371-589F9A9783F8}" srcOrd="7" destOrd="0" presId="urn:microsoft.com/office/officeart/2005/8/layout/cycle5"/>
    <dgm:cxn modelId="{7AAB512A-7E94-CE45-A8E9-04AFE73796EE}" type="presParOf" srcId="{2231BD91-331A-4596-86DE-1B3DF80E031D}" destId="{2E04A3E2-0408-4167-B3B5-C0FEC99FF4BA}" srcOrd="8" destOrd="0" presId="urn:microsoft.com/office/officeart/2005/8/layout/cycle5"/>
    <dgm:cxn modelId="{B412DF5C-6C2B-2944-87F6-1C7C247655C6}" type="presParOf" srcId="{2231BD91-331A-4596-86DE-1B3DF80E031D}" destId="{7D8C2DF9-E738-4B52-8264-50095353F323}" srcOrd="9" destOrd="0" presId="urn:microsoft.com/office/officeart/2005/8/layout/cycle5"/>
    <dgm:cxn modelId="{65B52080-33D8-7B4D-8353-F4A156B1A97F}" type="presParOf" srcId="{2231BD91-331A-4596-86DE-1B3DF80E031D}" destId="{D477EBE4-AF85-4158-A943-1DF3D036BF00}" srcOrd="10" destOrd="0" presId="urn:microsoft.com/office/officeart/2005/8/layout/cycle5"/>
    <dgm:cxn modelId="{0652C238-C1A3-F34B-A780-A8C362468EFA}" type="presParOf" srcId="{2231BD91-331A-4596-86DE-1B3DF80E031D}" destId="{C671F433-D39A-4AC5-8DB3-886DB1CA2154}" srcOrd="11" destOrd="0" presId="urn:microsoft.com/office/officeart/2005/8/layout/cycle5"/>
    <dgm:cxn modelId="{22D0A606-BF88-1240-B6D4-904E2E28620D}" type="presParOf" srcId="{2231BD91-331A-4596-86DE-1B3DF80E031D}" destId="{F1CE6211-A5B2-4EF5-B2DE-D3ED836324AB}" srcOrd="12" destOrd="0" presId="urn:microsoft.com/office/officeart/2005/8/layout/cycle5"/>
    <dgm:cxn modelId="{F8ACCF53-8E47-1D49-A271-68F7BAB86CF5}" type="presParOf" srcId="{2231BD91-331A-4596-86DE-1B3DF80E031D}" destId="{A9FB08C1-DB6D-4204-B7BE-A83E8C3D40BE}" srcOrd="13" destOrd="0" presId="urn:microsoft.com/office/officeart/2005/8/layout/cycle5"/>
    <dgm:cxn modelId="{256F4640-54F0-F649-A9A0-6EE94BDF7944}" type="presParOf" srcId="{2231BD91-331A-4596-86DE-1B3DF80E031D}" destId="{05211E04-4AAD-4FE4-92A5-2811D9651824}" srcOrd="14" destOrd="0" presId="urn:microsoft.com/office/officeart/2005/8/layout/cycle5"/>
    <dgm:cxn modelId="{1D357A92-A9BE-40EF-BFD8-5542DD95CB01}" type="presParOf" srcId="{2231BD91-331A-4596-86DE-1B3DF80E031D}" destId="{5C9C0A3F-7EA0-499B-9AF9-D7D87D7BD9DC}" srcOrd="15" destOrd="0" presId="urn:microsoft.com/office/officeart/2005/8/layout/cycle5"/>
    <dgm:cxn modelId="{C86E6797-9DBF-408D-A4D7-276346C988ED}" type="presParOf" srcId="{2231BD91-331A-4596-86DE-1B3DF80E031D}" destId="{BEED5799-E8E5-4617-B48C-AB185D107BC5}" srcOrd="16" destOrd="0" presId="urn:microsoft.com/office/officeart/2005/8/layout/cycle5"/>
    <dgm:cxn modelId="{852902F5-FFA1-47A7-8F7F-D04273F534C3}" type="presParOf" srcId="{2231BD91-331A-4596-86DE-1B3DF80E031D}" destId="{DE1D3142-34FF-4F32-AEDE-2264FA8E8294}" srcOrd="17" destOrd="0" presId="urn:microsoft.com/office/officeart/2005/8/layout/cycle5"/>
    <dgm:cxn modelId="{1D5B98B1-C213-C34D-A505-57E279912D01}" type="presParOf" srcId="{2231BD91-331A-4596-86DE-1B3DF80E031D}" destId="{6A62C16F-B322-41E0-A31B-4347E19B6EC8}" srcOrd="18" destOrd="0" presId="urn:microsoft.com/office/officeart/2005/8/layout/cycle5"/>
    <dgm:cxn modelId="{18EA747D-74E3-BE48-BF8D-83823B3E2141}" type="presParOf" srcId="{2231BD91-331A-4596-86DE-1B3DF80E031D}" destId="{1E0EF790-FB84-4E71-B0B1-91D21EF139CA}" srcOrd="19" destOrd="0" presId="urn:microsoft.com/office/officeart/2005/8/layout/cycle5"/>
    <dgm:cxn modelId="{B5872D34-3449-E947-AF98-B4C8DEF13D70}" type="presParOf" srcId="{2231BD91-331A-4596-86DE-1B3DF80E031D}" destId="{69AE5207-4289-4C9A-AE65-80091ADEDB9E}" srcOrd="20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B7486-B823-4524-AC76-91C49D75D2EE}">
      <dsp:nvSpPr>
        <dsp:cNvPr id="0" name=""/>
        <dsp:cNvSpPr/>
      </dsp:nvSpPr>
      <dsp:spPr>
        <a:xfrm>
          <a:off x="3914634" y="231344"/>
          <a:ext cx="1598617" cy="1151005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Приоритет электронного таможенного декларирования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70821" y="287531"/>
        <a:ext cx="1486243" cy="1038631"/>
      </dsp:txXfrm>
    </dsp:sp>
    <dsp:sp modelId="{CA9A2E0F-D061-43F8-9E76-E19357C3F3C7}">
      <dsp:nvSpPr>
        <dsp:cNvPr id="0" name=""/>
        <dsp:cNvSpPr/>
      </dsp:nvSpPr>
      <dsp:spPr>
        <a:xfrm>
          <a:off x="4849506" y="192181"/>
          <a:ext cx="5175828" cy="5175828"/>
        </a:xfrm>
        <a:custGeom>
          <a:avLst/>
          <a:gdLst/>
          <a:ahLst/>
          <a:cxnLst/>
          <a:rect l="0" t="0" r="0" b="0"/>
          <a:pathLst>
            <a:path>
              <a:moveTo>
                <a:pt x="860520" y="660892"/>
              </a:moveTo>
              <a:arcTo wR="2587914" hR="2587914" stAng="13687606" swAng="113161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A21C7F-4CD2-416A-BE2C-3BB169EB7DF1}">
      <dsp:nvSpPr>
        <dsp:cNvPr id="0" name=""/>
        <dsp:cNvSpPr/>
      </dsp:nvSpPr>
      <dsp:spPr>
        <a:xfrm>
          <a:off x="6154098" y="303341"/>
          <a:ext cx="2461870" cy="1515709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 случае возможности использования сведений из информационных систем возможность непредставления документов, подтверждающих сведений указанных в декларации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28089" y="377332"/>
        <a:ext cx="2313888" cy="1367727"/>
      </dsp:txXfrm>
    </dsp:sp>
    <dsp:sp modelId="{02CB0BE5-CE66-4D84-9B0B-A8C839CBDAC3}">
      <dsp:nvSpPr>
        <dsp:cNvPr id="0" name=""/>
        <dsp:cNvSpPr/>
      </dsp:nvSpPr>
      <dsp:spPr>
        <a:xfrm>
          <a:off x="3007734" y="-2162830"/>
          <a:ext cx="5175828" cy="5175828"/>
        </a:xfrm>
        <a:custGeom>
          <a:avLst/>
          <a:gdLst/>
          <a:ahLst/>
          <a:cxnLst/>
          <a:rect l="0" t="0" r="0" b="0"/>
          <a:pathLst>
            <a:path>
              <a:moveTo>
                <a:pt x="4707060" y="4073350"/>
              </a:moveTo>
              <a:arcTo wR="2587914" hR="2587914" stAng="2101734" swAng="4401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132819-A5D3-43A3-8846-707AFE3FDBEB}">
      <dsp:nvSpPr>
        <dsp:cNvPr id="0" name=""/>
        <dsp:cNvSpPr/>
      </dsp:nvSpPr>
      <dsp:spPr>
        <a:xfrm>
          <a:off x="6298117" y="2248676"/>
          <a:ext cx="2461870" cy="1151005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механизма «единого окна» при совершении таможенных операций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54304" y="2304863"/>
        <a:ext cx="2349496" cy="1038631"/>
      </dsp:txXfrm>
    </dsp:sp>
    <dsp:sp modelId="{2E04A3E2-0408-4167-B3B5-C0FEC99FF4BA}">
      <dsp:nvSpPr>
        <dsp:cNvPr id="0" name=""/>
        <dsp:cNvSpPr/>
      </dsp:nvSpPr>
      <dsp:spPr>
        <a:xfrm>
          <a:off x="2849694" y="-729732"/>
          <a:ext cx="5175828" cy="5175828"/>
        </a:xfrm>
        <a:custGeom>
          <a:avLst/>
          <a:gdLst/>
          <a:ahLst/>
          <a:cxnLst/>
          <a:rect l="0" t="0" r="0" b="0"/>
          <a:pathLst>
            <a:path>
              <a:moveTo>
                <a:pt x="4508989" y="4321918"/>
              </a:moveTo>
              <a:arcTo wR="2587914" hR="2587914" stAng="2524206" swAng="100832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8C2DF9-E738-4B52-8264-50095353F323}">
      <dsp:nvSpPr>
        <dsp:cNvPr id="0" name=""/>
        <dsp:cNvSpPr/>
      </dsp:nvSpPr>
      <dsp:spPr>
        <a:xfrm>
          <a:off x="4906302" y="4191780"/>
          <a:ext cx="2413856" cy="1151005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предварительной информации после прибытия товаров на таможенную территорию</a:t>
          </a:r>
        </a:p>
      </dsp:txBody>
      <dsp:txXfrm>
        <a:off x="4962489" y="4247967"/>
        <a:ext cx="2301482" cy="1038631"/>
      </dsp:txXfrm>
    </dsp:sp>
    <dsp:sp modelId="{C671F433-D39A-4AC5-8DB3-886DB1CA2154}">
      <dsp:nvSpPr>
        <dsp:cNvPr id="0" name=""/>
        <dsp:cNvSpPr/>
      </dsp:nvSpPr>
      <dsp:spPr>
        <a:xfrm>
          <a:off x="1491584" y="372202"/>
          <a:ext cx="5175828" cy="5175828"/>
        </a:xfrm>
        <a:custGeom>
          <a:avLst/>
          <a:gdLst/>
          <a:ahLst/>
          <a:cxnLst/>
          <a:rect l="0" t="0" r="0" b="0"/>
          <a:pathLst>
            <a:path>
              <a:moveTo>
                <a:pt x="3251802" y="5089224"/>
              </a:moveTo>
              <a:arcTo wR="2587914" hR="2587914" stAng="4508129" swAng="15133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CE6211-A5B2-4EF5-B2DE-D3ED836324AB}">
      <dsp:nvSpPr>
        <dsp:cNvPr id="0" name=""/>
        <dsp:cNvSpPr/>
      </dsp:nvSpPr>
      <dsp:spPr>
        <a:xfrm>
          <a:off x="1274379" y="4263783"/>
          <a:ext cx="2461870" cy="1151005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Осуществление взаимодействия декларанта и иных заинтересованных лиц с таможенным органом в электронном виде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30566" y="4319970"/>
        <a:ext cx="2349496" cy="1038631"/>
      </dsp:txXfrm>
    </dsp:sp>
    <dsp:sp modelId="{05211E04-4AAD-4FE4-92A5-2811D9651824}">
      <dsp:nvSpPr>
        <dsp:cNvPr id="0" name=""/>
        <dsp:cNvSpPr/>
      </dsp:nvSpPr>
      <dsp:spPr>
        <a:xfrm>
          <a:off x="1679236" y="253930"/>
          <a:ext cx="5175828" cy="5175828"/>
        </a:xfrm>
        <a:custGeom>
          <a:avLst/>
          <a:gdLst/>
          <a:ahLst/>
          <a:cxnLst/>
          <a:rect l="0" t="0" r="0" b="0"/>
          <a:pathLst>
            <a:path>
              <a:moveTo>
                <a:pt x="351721" y="3890504"/>
              </a:moveTo>
              <a:arcTo wR="2587914" hR="2587914" stAng="8986742" swAng="56242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9C0A3F-7EA0-499B-9AF9-D7D87D7BD9DC}">
      <dsp:nvSpPr>
        <dsp:cNvPr id="0" name=""/>
        <dsp:cNvSpPr/>
      </dsp:nvSpPr>
      <dsp:spPr>
        <a:xfrm>
          <a:off x="460190" y="2319567"/>
          <a:ext cx="2558846" cy="13107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Сокращение сроков выпуска товаров до 4 часов и сроков регистрации декларации до 1 часа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4176" y="2383553"/>
        <a:ext cx="2430874" cy="1182779"/>
      </dsp:txXfrm>
    </dsp:sp>
    <dsp:sp modelId="{DE1D3142-34FF-4F32-AEDE-2264FA8E8294}">
      <dsp:nvSpPr>
        <dsp:cNvPr id="0" name=""/>
        <dsp:cNvSpPr/>
      </dsp:nvSpPr>
      <dsp:spPr>
        <a:xfrm>
          <a:off x="1089030" y="-2087848"/>
          <a:ext cx="5175828" cy="5175828"/>
        </a:xfrm>
        <a:custGeom>
          <a:avLst/>
          <a:gdLst/>
          <a:ahLst/>
          <a:cxnLst/>
          <a:rect l="0" t="0" r="0" b="0"/>
          <a:pathLst>
            <a:path>
              <a:moveTo>
                <a:pt x="639604" y="4291260"/>
              </a:moveTo>
              <a:arcTo wR="2587914" hR="2587914" stAng="8330270" swAng="63636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2C16F-B322-41E0-A31B-4347E19B6EC8}">
      <dsp:nvSpPr>
        <dsp:cNvPr id="0" name=""/>
        <dsp:cNvSpPr/>
      </dsp:nvSpPr>
      <dsp:spPr>
        <a:xfrm>
          <a:off x="465469" y="525718"/>
          <a:ext cx="2461870" cy="1151005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19050">
          <a:solidFill>
            <a:schemeClr val="tx2">
              <a:lumMod val="75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Совершение отдельных таможенных операций, посредством информационных систем</a:t>
          </a:r>
        </a:p>
      </dsp:txBody>
      <dsp:txXfrm>
        <a:off x="521656" y="581905"/>
        <a:ext cx="2349496" cy="1038631"/>
      </dsp:txXfrm>
    </dsp:sp>
    <dsp:sp modelId="{69AE5207-4289-4C9A-AE65-80091ADEDB9E}">
      <dsp:nvSpPr>
        <dsp:cNvPr id="0" name=""/>
        <dsp:cNvSpPr/>
      </dsp:nvSpPr>
      <dsp:spPr>
        <a:xfrm>
          <a:off x="-332" y="497420"/>
          <a:ext cx="5175828" cy="5175828"/>
        </a:xfrm>
        <a:custGeom>
          <a:avLst/>
          <a:gdLst/>
          <a:ahLst/>
          <a:cxnLst/>
          <a:rect l="0" t="0" r="0" b="0"/>
          <a:pathLst>
            <a:path>
              <a:moveTo>
                <a:pt x="2553218" y="232"/>
              </a:moveTo>
              <a:arcTo wR="2587914" hR="2587914" stAng="16153910" swAng="14343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ED26E-3B47-440F-80A5-7F12DD9EA5B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EDE19-E719-48D7-9396-56DDAB7EA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291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EDE19-E719-48D7-9396-56DDAB7EA2C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968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24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029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194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80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26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59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820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748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552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29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977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C54D6-E9FE-4D0E-8F02-6CC2F0EE7B9D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E4A7E-68C2-47E0-A93D-A45AF5C24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00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460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6000" dirty="0" smtClean="0"/>
              <a:t>Таможенный кодекс ЕАЭС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462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187624" y="715828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199542" y="404664"/>
            <a:ext cx="6580559" cy="234950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ПРИ ПОДГОТОВКЕ ТАМОЖЕННОГО КОДЕКСА ЕАЭС</a:t>
            </a:r>
            <a:endParaRPr lang="ru-RU" sz="16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572" y="3180329"/>
            <a:ext cx="1012081" cy="10120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28" y="4282036"/>
            <a:ext cx="986616" cy="9866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945" y="4265710"/>
            <a:ext cx="1058797" cy="105879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344" y="2491904"/>
            <a:ext cx="1012020" cy="101202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976" y="3180329"/>
            <a:ext cx="1000801" cy="1000801"/>
          </a:xfrm>
          <a:prstGeom prst="rect">
            <a:avLst/>
          </a:prstGeom>
        </p:spPr>
      </p:pic>
      <p:sp>
        <p:nvSpPr>
          <p:cNvPr id="13" name="AutoShape 18"/>
          <p:cNvSpPr>
            <a:spLocks noChangeArrowheads="1"/>
          </p:cNvSpPr>
          <p:nvPr/>
        </p:nvSpPr>
        <p:spPr bwMode="auto">
          <a:xfrm>
            <a:off x="2771800" y="980728"/>
            <a:ext cx="4104456" cy="1315230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29" tIns="45714" rIns="91429" bIns="45714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Обновление, совершенствование и модернизация таможенного регулирования в рамках ЕАЭС </a:t>
            </a:r>
          </a:p>
        </p:txBody>
      </p:sp>
      <p:sp>
        <p:nvSpPr>
          <p:cNvPr id="14" name="AutoShape 18"/>
          <p:cNvSpPr>
            <a:spLocks noChangeArrowheads="1"/>
          </p:cNvSpPr>
          <p:nvPr/>
        </p:nvSpPr>
        <p:spPr bwMode="auto">
          <a:xfrm>
            <a:off x="6383413" y="2564904"/>
            <a:ext cx="2365051" cy="1885519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29" tIns="45714" rIns="91429" bIns="45714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Комплексная систематизация и кодификация таможенного законодательства</a:t>
            </a:r>
          </a:p>
        </p:txBody>
      </p:sp>
      <p:sp>
        <p:nvSpPr>
          <p:cNvPr id="15" name="AutoShape 18"/>
          <p:cNvSpPr>
            <a:spLocks noChangeArrowheads="1"/>
          </p:cNvSpPr>
          <p:nvPr/>
        </p:nvSpPr>
        <p:spPr bwMode="auto">
          <a:xfrm>
            <a:off x="460707" y="4293096"/>
            <a:ext cx="2959165" cy="2098710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29" tIns="45714" rIns="91429" bIns="45714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 таможенного администрирования с учетом международных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конвенций по таможенным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AutoShape 18"/>
          <p:cNvSpPr>
            <a:spLocks noChangeArrowheads="1"/>
          </p:cNvSpPr>
          <p:nvPr/>
        </p:nvSpPr>
        <p:spPr bwMode="auto">
          <a:xfrm>
            <a:off x="226056" y="2672419"/>
            <a:ext cx="2833776" cy="1256275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29" tIns="45714" rIns="91429" bIns="45714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Сокращение национального сегмента таможенного регулирования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utoShape 18"/>
          <p:cNvSpPr>
            <a:spLocks noChangeArrowheads="1"/>
          </p:cNvSpPr>
          <p:nvPr/>
        </p:nvSpPr>
        <p:spPr bwMode="auto">
          <a:xfrm>
            <a:off x="5830108" y="4797152"/>
            <a:ext cx="3062372" cy="1151245"/>
          </a:xfrm>
          <a:prstGeom prst="roundRect">
            <a:avLst>
              <a:gd name="adj" fmla="val 16667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29" tIns="45714" rIns="91429" bIns="45714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 с Договором о Евразийском экономическим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союзе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29 мая 2014 г.</a:t>
            </a:r>
          </a:p>
        </p:txBody>
      </p:sp>
    </p:spTree>
    <p:extLst>
      <p:ext uri="{BB962C8B-B14F-4D97-AF65-F5344CB8AC3E}">
        <p14:creationId xmlns:p14="http://schemas.microsoft.com/office/powerpoint/2010/main" val="3424699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87780" y="192608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ДОГОВОРНО-ПРАВОВАЯ БАЗА ПО ВОПРОСАМ ТАМОЖЕННОГО РЕГУЛИРОВАНИЯ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197002" y="715828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3348062" y="836713"/>
            <a:ext cx="5653103" cy="570659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998504" y="1261433"/>
            <a:ext cx="4098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Евразийском экономическом союзе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563888" y="1628800"/>
            <a:ext cx="5129235" cy="590813"/>
            <a:chOff x="4051311" y="1389763"/>
            <a:chExt cx="4180079" cy="533934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4077270" y="1389763"/>
              <a:ext cx="4154120" cy="533934"/>
            </a:xfrm>
            <a:prstGeom prst="roundRect">
              <a:avLst>
                <a:gd name="adj" fmla="val 10000"/>
              </a:avLst>
            </a:prstGeom>
            <a:grpFill/>
            <a:ln w="190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051311" y="1405401"/>
              <a:ext cx="4122844" cy="502657"/>
            </a:xfrm>
            <a:prstGeom prst="rect">
              <a:avLst/>
            </a:prstGeom>
            <a:noFill/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640" tIns="30480" rIns="40640" bIns="3048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Договор о Таможенном кодексе Евразийского экономического союза от 11 апреля 2017 г. 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Скругленный прямоугольник 11"/>
          <p:cNvSpPr/>
          <p:nvPr/>
        </p:nvSpPr>
        <p:spPr>
          <a:xfrm>
            <a:off x="3563888" y="2348880"/>
            <a:ext cx="5229662" cy="4020683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Скругленный прямоугольник 6"/>
          <p:cNvSpPr/>
          <p:nvPr/>
        </p:nvSpPr>
        <p:spPr>
          <a:xfrm>
            <a:off x="3715077" y="2420888"/>
            <a:ext cx="4981128" cy="390376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5400" tIns="19050" rIns="25400" bIns="19050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300" b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международных договоров, входящих в право Союза:</a:t>
            </a:r>
          </a:p>
          <a:p>
            <a:pPr lvl="0" indent="180975" algn="just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Соглашение о правовой помощи и взаимодействии таможенных органов государств-членов Таможенного союза по уголовным делам и делам об административных правонарушениях </a:t>
            </a:r>
            <a:b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5 июля 2010 года</a:t>
            </a:r>
            <a:endParaRPr lang="ru-RU" sz="13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80975" algn="just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об особенностях уголовной и административной ответственности за нарушения таможенного законодательства таможенного союза и государств-членов Таможенного союза </a:t>
            </a:r>
            <a:b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5 июля 2010 года</a:t>
            </a:r>
            <a:endParaRPr lang="ru-RU" sz="13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80975" algn="just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о противодействии легализации (отмыванию) доходов, полученных преступным путем, и финансированию терроризма при перемещении наличных денежных средств и (или) денежных инструментов через таможенную границу Таможенного союза </a:t>
            </a:r>
            <a:b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19 декабря 2011 года</a:t>
            </a:r>
            <a:endParaRPr lang="ru-RU" sz="1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80975" algn="just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об объединенной Коллегии таможенных служб государств-членов Таможенного союза от 22 июня 2011 года</a:t>
            </a:r>
            <a:endParaRPr lang="ru-RU" sz="13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80975" algn="just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300" i="1" kern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Соглашение о сотрудничестве и взаимопомощи в таможенных делах по вопросам деятельности представительств таможенных служб государств-членов Таможенного союза в рамках Евразийского экономического сообщества от 22 июня 2011 года</a:t>
            </a:r>
            <a:endParaRPr lang="ru-RU" sz="1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73132" y="1151907"/>
            <a:ext cx="2755076" cy="539139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63410" y="1581789"/>
            <a:ext cx="23716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Таможенном союзе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68132" y="2348880"/>
            <a:ext cx="2538956" cy="1704352"/>
          </a:xfrm>
          <a:prstGeom prst="roundRect">
            <a:avLst>
              <a:gd name="adj" fmla="val 10000"/>
            </a:avLst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lvl="0"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о Таможенном кодексе Таможенного Союза от 27 ноября 2009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381192" y="4149080"/>
            <a:ext cx="2538956" cy="1704352"/>
            <a:chOff x="-351838" y="2914717"/>
            <a:chExt cx="2538956" cy="170435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-351838" y="2914717"/>
              <a:ext cx="2538956" cy="1704352"/>
            </a:xfrm>
            <a:prstGeom prst="roundRect">
              <a:avLst>
                <a:gd name="adj" fmla="val 10000"/>
              </a:avLst>
            </a:prstGeom>
            <a:grpFill/>
            <a:ln w="190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Скругленный прямоугольник 6"/>
            <p:cNvSpPr/>
            <p:nvPr/>
          </p:nvSpPr>
          <p:spPr>
            <a:xfrm>
              <a:off x="-302782" y="2964636"/>
              <a:ext cx="2439118" cy="160451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640" tIns="30480" rIns="40640" bIns="3048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 международный договор, регулирующий таможенные правоотношения в Таможенном союзе 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098" y="856781"/>
            <a:ext cx="396000" cy="39600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390" y="868471"/>
            <a:ext cx="396000" cy="39600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244" y="858561"/>
            <a:ext cx="396000" cy="39600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627" y="883402"/>
            <a:ext cx="396000" cy="396000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554" y="865546"/>
            <a:ext cx="396000" cy="396000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91478"/>
            <a:ext cx="396000" cy="396000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831" y="1191478"/>
            <a:ext cx="396000" cy="39600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002" y="1191478"/>
            <a:ext cx="396000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84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5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74106"/>
            <a:ext cx="6373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sz="24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4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Общие положения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971600" y="474216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77440" y="847325"/>
            <a:ext cx="2886447" cy="14201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Пересмотрена структура раздела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941666" y="1628800"/>
            <a:ext cx="252028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 глав ТК ЕАЭС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941666" y="908720"/>
            <a:ext cx="248484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 Глав ТК ТС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55576" y="2636912"/>
            <a:ext cx="769846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Пересмотрен понятийный аппарат (приведение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терминов в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соответствие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 Договором о ЕАЭС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55576" y="3933056"/>
            <a:ext cx="3168351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62 термина ТК ТС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148064" y="3933056"/>
            <a:ext cx="331388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78 понятий ТК ЕАЭС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2087724" y="3573016"/>
            <a:ext cx="68407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>
            <a:off x="6372200" y="3573016"/>
            <a:ext cx="68407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403648" y="4581128"/>
            <a:ext cx="6480720" cy="408623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Включение  положений международных соглашений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1776" y="5061759"/>
            <a:ext cx="8989640" cy="617596"/>
          </a:xfrm>
          <a:prstGeom prst="roundRect">
            <a:avLst/>
          </a:prstGeom>
          <a:solidFill>
            <a:schemeClr val="accent1">
              <a:alpha val="1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defRPr/>
            </a:pPr>
            <a:r>
              <a:rPr lang="ru-RU" sz="1400" b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Соглашения </a:t>
            </a:r>
            <a:r>
              <a:rPr lang="ru-RU" sz="1400" b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об определении таможенной стоимости товаров, перемещаемых через таможенную границу Таможенного союза, от 25 января 2008 года;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1776" y="5679355"/>
            <a:ext cx="8964428" cy="836712"/>
          </a:xfrm>
          <a:prstGeom prst="round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1400" b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Соглашения </a:t>
            </a:r>
            <a:r>
              <a:rPr lang="ru-RU" sz="1400" b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о представлении и об обмене предварительной информацией о товарах и транспортных средствах, перемещаемых через таможенную границу таможенного союза, от 21 мая 2010 года;</a:t>
            </a:r>
          </a:p>
        </p:txBody>
      </p:sp>
      <p:sp>
        <p:nvSpPr>
          <p:cNvPr id="2" name="Стрелка вправо 1"/>
          <p:cNvSpPr/>
          <p:nvPr/>
        </p:nvSpPr>
        <p:spPr>
          <a:xfrm>
            <a:off x="3773782" y="1058944"/>
            <a:ext cx="195034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79912" y="1772816"/>
            <a:ext cx="194421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21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2800" b="1" dirty="0" smtClean="0">
                <a:solidFill>
                  <a:srgbClr val="14407A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Раздел </a:t>
            </a:r>
            <a:r>
              <a:rPr lang="en-US" altLang="ru-RU" sz="2800" b="1" dirty="0">
                <a:solidFill>
                  <a:srgbClr val="14407A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II</a:t>
            </a:r>
            <a:r>
              <a:rPr lang="ru-RU" altLang="ru-RU" sz="2800" b="1" dirty="0">
                <a:solidFill>
                  <a:srgbClr val="14407A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lang="ru-RU" sz="2800" b="1" dirty="0">
                <a:solidFill>
                  <a:srgbClr val="14407A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Таможенные платежи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2924944"/>
            <a:ext cx="8186097" cy="10556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Соглашение о некоторых вопросах предоставления  обеспечения уплаты таможенных пошлин, налогов в отношении товаров, перевозимых в соответствии  с процедурой таможенного транзита, особенностях взыскания таможенных пошлин, налогов и порядке перечисления взысканных сумм в отношении таких товаров от 21.05.2010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504" y="2420888"/>
            <a:ext cx="7704856" cy="4429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2. Включение  положений международных соглашений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1484784"/>
            <a:ext cx="7704856" cy="78263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1. Согласованность с терминологией, понятийным аппаратом  и положениями Договора о Со</a:t>
            </a:r>
            <a:r>
              <a:rPr lang="ru-RU" altLang="ru-RU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юзе </a:t>
            </a:r>
            <a:endParaRPr lang="ru-RU" altLang="ru-RU" sz="1400" b="1" i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27584" y="4073698"/>
            <a:ext cx="8186097" cy="57943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altLang="ru-RU" sz="1400" b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Соглашение об основаниях, условиях и порядке изменения сроков уплаты  таможенных пошлин от 21.05.2010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7504" y="5146566"/>
            <a:ext cx="7560840" cy="442674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3. Нововведения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39552" y="1124744"/>
            <a:ext cx="8136904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270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87624" y="130714"/>
            <a:ext cx="64020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ТАМОЖЕННЫЕ ОПЕРАЦИИ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619672" y="500046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595006163"/>
              </p:ext>
            </p:extLst>
          </p:nvPr>
        </p:nvGraphicFramePr>
        <p:xfrm>
          <a:off x="132160" y="1037427"/>
          <a:ext cx="8893661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563888" y="2708920"/>
            <a:ext cx="2016224" cy="2304256"/>
          </a:xfrm>
          <a:prstGeom prst="rect">
            <a:avLst/>
          </a:prstGeom>
          <a:ln w="190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Упрощение и ускорение совершения таможенных операций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55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27584" y="210126"/>
            <a:ext cx="7920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 ЭЛЕКТРОННОГО ТАМОЖЕННОГО ДЕКЛАРИРОВАНИЯ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584246" y="715828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24" y="1305241"/>
            <a:ext cx="4731196" cy="29816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65795" y="4422591"/>
            <a:ext cx="47353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отношении личного имущества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грузовых транспортных средств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почтовых отправлений (акты Всемирного почтового союза)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использовании транспортных, коммерческих документов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сбое информационных систем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лево 9"/>
          <p:cNvSpPr/>
          <p:nvPr/>
        </p:nvSpPr>
        <p:spPr>
          <a:xfrm>
            <a:off x="2813251" y="5440716"/>
            <a:ext cx="1326701" cy="292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07743" y="920991"/>
            <a:ext cx="6512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способ декларирования товаров – электронная форма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24128" y="3308791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Письменная форма таможенного декларирования должна применяться </a:t>
            </a:r>
            <a:r>
              <a:rPr lang="ru-RU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исключительно</a:t>
            </a:r>
            <a:r>
              <a:rPr lang="en-US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6" descr="http://www.ua.all.biz/img/ua/service_catalog/middle/30675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68" y="4652251"/>
            <a:ext cx="2078863" cy="187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3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2483768" y="715828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494856" y="303152"/>
            <a:ext cx="6211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МЕХАНИЗМА «ЕДИНОГО ОКНА»</a:t>
            </a:r>
          </a:p>
          <a:p>
            <a:pPr algn="ctr"/>
            <a:endParaRPr lang="ru-RU" sz="1600" b="1" dirty="0">
              <a:solidFill>
                <a:srgbClr val="1440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3" descr="C:\Documents and Settings\NIbraimov\Рабочий стол\фото для презентаций\Безымянный 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0"/>
            <a:ext cx="9036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287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043608" y="715828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Штриховая стрелка вправо 15"/>
          <p:cNvSpPr/>
          <p:nvPr/>
        </p:nvSpPr>
        <p:spPr>
          <a:xfrm rot="5400000">
            <a:off x="1872808" y="3021471"/>
            <a:ext cx="767109" cy="47999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углом 21"/>
          <p:cNvSpPr/>
          <p:nvPr/>
        </p:nvSpPr>
        <p:spPr>
          <a:xfrm rot="5400000">
            <a:off x="7740352" y="1484784"/>
            <a:ext cx="576064" cy="57606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Стрелка углом 22"/>
          <p:cNvSpPr/>
          <p:nvPr/>
        </p:nvSpPr>
        <p:spPr>
          <a:xfrm rot="16200000" flipH="1">
            <a:off x="827584" y="1484784"/>
            <a:ext cx="576064" cy="57606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2634" y="323945"/>
            <a:ext cx="8609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ПРЕДВАРИТЕЛЬНОЙ ИНФОРМАЦИИ И ЕЕ ИСПОЛЬЗОВАНИЕ</a:t>
            </a:r>
          </a:p>
          <a:p>
            <a:pPr algn="ctr"/>
            <a:endParaRPr lang="ru-RU" sz="1600" b="1" dirty="0">
              <a:solidFill>
                <a:srgbClr val="14407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03648" y="1295450"/>
            <a:ext cx="6336704" cy="54937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представления предварительной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9846" y="2132856"/>
            <a:ext cx="3924281" cy="687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безопасности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87677" y="3701688"/>
            <a:ext cx="3924281" cy="73542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«Минимальный» состав предварительной информации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2634" y="5419449"/>
            <a:ext cx="3929324" cy="67384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Представляется в обязательном порядке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896192" y="2132856"/>
            <a:ext cx="3924280" cy="687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Ускорение таможенных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формальностей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896192" y="3701688"/>
            <a:ext cx="3927768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Развернутый состав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предварительной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96192" y="5412877"/>
            <a:ext cx="3919455" cy="6437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Представляется по желанию лиц</a:t>
            </a:r>
          </a:p>
        </p:txBody>
      </p:sp>
      <p:sp>
        <p:nvSpPr>
          <p:cNvPr id="27" name="Штриховая стрелка вправо 26"/>
          <p:cNvSpPr/>
          <p:nvPr/>
        </p:nvSpPr>
        <p:spPr>
          <a:xfrm rot="5400000">
            <a:off x="6421371" y="3046120"/>
            <a:ext cx="767107" cy="43069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Штриховая стрелка вправо 27"/>
          <p:cNvSpPr/>
          <p:nvPr/>
        </p:nvSpPr>
        <p:spPr>
          <a:xfrm rot="5400000">
            <a:off x="1827445" y="4704300"/>
            <a:ext cx="846587" cy="49124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Штриховая стрелка вправо 29"/>
          <p:cNvSpPr/>
          <p:nvPr/>
        </p:nvSpPr>
        <p:spPr>
          <a:xfrm rot="5400000">
            <a:off x="6411908" y="4704300"/>
            <a:ext cx="846587" cy="49124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63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23" grpId="0" animBg="1"/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27" grpId="0" animBg="1"/>
      <p:bldP spid="28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30714"/>
            <a:ext cx="64020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ТАМОЖЕННЫЕ </a:t>
            </a:r>
            <a:r>
              <a:rPr lang="ky-KG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ПРОЦЕДУРЫ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619672" y="500046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827584" y="764704"/>
            <a:ext cx="7425650" cy="72008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y-KG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1. </a:t>
            </a:r>
            <a:r>
              <a:rPr lang="ky-KG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КОЛИЧЕСТВО </a:t>
            </a:r>
            <a:r>
              <a:rPr lang="ky-KG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ТАМОЖЕННЫХ ПРОЦЕДУР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27584" y="1916831"/>
            <a:ext cx="2880320" cy="10679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таможенных процедур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670458" y="1916830"/>
            <a:ext cx="2357926" cy="10727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таможенных процедур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15310" y="3140968"/>
            <a:ext cx="7501106" cy="4429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2. Включение  положений международных соглашений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2327" y="3640070"/>
            <a:ext cx="8762161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об особенностях таможенного транзита товаров, перемещаемых железнодорожным транспортом по таможенной территории таможенного союза от 21 мая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08604" y="4316987"/>
            <a:ext cx="8762161" cy="3405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 свободных складах и таможенной процедуре свободного склада от 18 июня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02326" y="4820331"/>
            <a:ext cx="8762161" cy="10556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по вопросам свободных (специальных, особых) экономических зон на таможенной территории таможенного союза и таможенной процедуры свободной таможенной зоны от 18 июня 2010 года (положения, касающиеся вопросов применения таможенной процедуры СТЗ, признаются утратившими силу).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3851920" y="2273198"/>
            <a:ext cx="1728192" cy="3637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03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292586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перемещения отдельных категорий товаров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187624" y="908720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251520" y="2204864"/>
            <a:ext cx="8568952" cy="4429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2. Включение  положений международных соглашений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5442" y="2994134"/>
            <a:ext cx="8762161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об особенностях таможенных операций в отношении товаров, пересылаемых в международных почтовых отправлениях, от 18 июня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9921" y="3642206"/>
            <a:ext cx="8762161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Договор о порядке перемещения физическими лицами наличных денежных средств и (или) денежных инструментов через таможенную границу таможенного союза от 5 июля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9921" y="4293096"/>
            <a:ext cx="8762161" cy="10556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об особенностях использования транспортных средств международной перевозки, осуществляющих перевозку пассажиров, а также прицепов, полуприцепов, контейнеров и железнодорожного подвижного состава, осуществляющих перевозку грузов и (или) багажа для внутренней перевозки по таможенной территории таможенного союза, от 18 июня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9921" y="5420067"/>
            <a:ext cx="8796719" cy="8172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 порядке перемещения физическими лицами товаров для личного пользования через таможенную границу Таможенного союза и совершения таможенных операций, связанных с их выпуском, от 18 июня 2010 года.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1520" y="1196752"/>
            <a:ext cx="8568952" cy="783193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1. Пересмотрены количественные нормы беспошлинного ввоза товаров физическими лицами, которые будут устанавливаться Комиссией 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24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30714"/>
            <a:ext cx="64020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</a:t>
            </a:r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Таможенный контроль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187624" y="566235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125442" y="1257896"/>
            <a:ext cx="7936388" cy="4429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1</a:t>
            </a: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. Включены  положения 2 международных </a:t>
            </a: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соглашений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8566" y="2204864"/>
            <a:ext cx="8762161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 взаимной административной помощи таможенных органов государств - членов таможенного союза от 21 мая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8566" y="2994134"/>
            <a:ext cx="8815912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об освобождении от применения таможенными органами государств-членов таможенного союза определенных форм таможенного контроля от 18 июня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8566" y="3961472"/>
            <a:ext cx="8815912" cy="11237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Данный раздел определяет порядок осуществления таможенными органами таможенного контроля путем использования современных информационных систем и технических средств таможенного контроля</a:t>
            </a:r>
            <a:endParaRPr lang="ru-RU" altLang="ru-RU" sz="20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30714"/>
            <a:ext cx="64020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en-US" altLang="ru-RU" sz="2000" b="1" dirty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VII</a:t>
            </a:r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Таможенные органы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187624" y="566235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323528" y="904171"/>
            <a:ext cx="8496944" cy="1804749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1. Обособлен отдельным разделом собранным из различных статей ТК ТС  и международных соглашений регулирующий  правовой статус  таможенных  органов, взаимодействие  с  иными органами, а также ряд иных функций относящихся  к компетенции  таможенных органов. 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3528" y="2842072"/>
            <a:ext cx="8496944" cy="4429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2. Включение  положений международных соглашений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54479" y="3570198"/>
            <a:ext cx="8762161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 взаимной административной помощи таможенных органов государств - членов таможенного союза от 21 мая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8958" y="4218270"/>
            <a:ext cx="8762161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 требованиях к обмену информацией между таможенными органами и иными государственными органами государств- членов таможенного союза от 21 мая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48957" y="4866342"/>
            <a:ext cx="8762161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 едином таможенном реестре объектов интеллектуальной собственности государств - членов таможенного союза от 21 мая 2010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8957" y="5514414"/>
            <a:ext cx="8762161" cy="578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Соглашение об организации обмена информацией для реализации аналитических и контрольных функций таможенных органов государств – членов Таможенного союза от 19 октября 2011 года;</a:t>
            </a:r>
            <a:endParaRPr lang="ru-RU" altLang="ru-RU" sz="1400" b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60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30714"/>
            <a:ext cx="64020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000" b="1" dirty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 </a:t>
            </a:r>
            <a:r>
              <a:rPr lang="en-US" altLang="ru-RU" sz="2000" b="1" dirty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VIII</a:t>
            </a:r>
            <a:r>
              <a:rPr lang="ru-RU" altLang="ru-RU" sz="2000" b="1" dirty="0" smtClean="0">
                <a:solidFill>
                  <a:srgbClr val="14407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 осуществляющие деятельность в околотаможенной сфере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129940" y="838600"/>
            <a:ext cx="6517397" cy="0"/>
          </a:xfrm>
          <a:prstGeom prst="line">
            <a:avLst/>
          </a:prstGeom>
          <a:ln w="19050">
            <a:solidFill>
              <a:srgbClr val="144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611560" y="1225168"/>
            <a:ext cx="7936388" cy="11237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1.Усовершенствование института уполномоченного экономического оператора</a:t>
            </a:r>
            <a:r>
              <a:rPr lang="ru-RU" altLang="ru-RU" sz="2000" b="1" i="1" dirty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 </a:t>
            </a: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путем разделения на 3 типа </a:t>
            </a:r>
            <a:endParaRPr lang="ru-RU" altLang="ru-RU" sz="2000" b="1" i="1" dirty="0">
              <a:solidFill>
                <a:srgbClr val="17375E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(в зависимости от предоставляемых упрощений) 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4393520"/>
            <a:ext cx="8712968" cy="1464231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2. Пересмотрен размер обеспечения уплаты таможенных платежей для таможенных представителей, определяется Комиссией </a:t>
            </a:r>
          </a:p>
          <a:p>
            <a:pPr algn="just">
              <a:defRPr/>
            </a:pPr>
            <a:r>
              <a:rPr lang="ru-RU" altLang="ru-RU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(со вступления в силу ТК ЕАЭС размер снижен 1 000 000 до 500 000 евро).</a:t>
            </a:r>
          </a:p>
          <a:p>
            <a:pPr algn="just">
              <a:defRPr/>
            </a:pP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75856" y="2665328"/>
            <a:ext cx="2520280" cy="11237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2 - тип упрощения в части перевозки товаров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2665328"/>
            <a:ext cx="2808312" cy="11237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1 - тип упрощения в области хранения товаров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921079" y="2665328"/>
            <a:ext cx="2899393" cy="112371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2000" b="1" i="1" dirty="0" smtClean="0">
                <a:solidFill>
                  <a:srgbClr val="17375E"/>
                </a:solidFill>
                <a:latin typeface="Times New Roman" pitchFamily="18" charset="0"/>
                <a:ea typeface="Arial" charset="0"/>
                <a:cs typeface="Times New Roman" pitchFamily="18" charset="0"/>
              </a:rPr>
              <a:t>3 - тип совокупность упрощений 1 и 2 типов</a:t>
            </a:r>
            <a:endParaRPr lang="ru-RU" altLang="ru-RU" sz="2000" b="1" i="1" dirty="0">
              <a:solidFill>
                <a:srgbClr val="FF0000"/>
              </a:solidFill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62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348880"/>
            <a:ext cx="8229600" cy="22608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71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1012</TotalTime>
  <Words>1008</Words>
  <Application>Microsoft Office PowerPoint</Application>
  <PresentationFormat>Экран (4:3)</PresentationFormat>
  <Paragraphs>101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Тема Office</vt:lpstr>
      <vt:lpstr>Таможенный кодекс ЕАЭС </vt:lpstr>
      <vt:lpstr>ЗАДАЧИ ПРИ ПОДГОТОВКЕ ТАМОЖЕННОГО КОДЕКСА ЕАЭС</vt:lpstr>
      <vt:lpstr>Презентация PowerPoint</vt:lpstr>
      <vt:lpstr>Презентация PowerPoint</vt:lpstr>
      <vt:lpstr>Раздел II. Таможенные платежи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Селиванова Марина Анатольевна</dc:creator>
  <cp:lastModifiedBy>Эдиль Байке</cp:lastModifiedBy>
  <cp:revision>100</cp:revision>
  <cp:lastPrinted>2017-09-20T07:33:07Z</cp:lastPrinted>
  <dcterms:created xsi:type="dcterms:W3CDTF">2017-07-04T09:01:16Z</dcterms:created>
  <dcterms:modified xsi:type="dcterms:W3CDTF">2017-12-08T07:32:47Z</dcterms:modified>
</cp:coreProperties>
</file>