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1" r:id="rId15"/>
    <p:sldId id="278" r:id="rId16"/>
    <p:sldId id="277" r:id="rId17"/>
    <p:sldId id="279" r:id="rId18"/>
    <p:sldId id="280" r:id="rId19"/>
    <p:sldId id="281" r:id="rId20"/>
    <p:sldId id="282" r:id="rId21"/>
    <p:sldId id="283" r:id="rId22"/>
    <p:sldId id="284" r:id="rId23"/>
    <p:sldId id="290" r:id="rId24"/>
    <p:sldId id="291" r:id="rId25"/>
    <p:sldId id="295" r:id="rId26"/>
    <p:sldId id="292" r:id="rId27"/>
    <p:sldId id="293" r:id="rId28"/>
    <p:sldId id="296" r:id="rId29"/>
    <p:sldId id="274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927126-3C07-48AD-A934-6708D157D38D}" type="datetimeFigureOut">
              <a:rPr lang="ru-RU" smtClean="0"/>
              <a:t>15.11.2016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BEE271-2F27-46F0-91F5-802AB57D35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97708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06994-A823-488D-AFF8-080DA5DCF9B4}" type="datetimeFigureOut">
              <a:rPr lang="ru-RU" smtClean="0"/>
              <a:t>15.11.2016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08D34-6D9B-4959-9184-C017E5F63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4799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06994-A823-488D-AFF8-080DA5DCF9B4}" type="datetimeFigureOut">
              <a:rPr lang="ru-RU" smtClean="0"/>
              <a:t>15.11.2016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08D34-6D9B-4959-9184-C017E5F63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45090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06994-A823-488D-AFF8-080DA5DCF9B4}" type="datetimeFigureOut">
              <a:rPr lang="ru-RU" smtClean="0"/>
              <a:t>15.11.2016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08D34-6D9B-4959-9184-C017E5F63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29330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06994-A823-488D-AFF8-080DA5DCF9B4}" type="datetimeFigureOut">
              <a:rPr lang="ru-RU" smtClean="0"/>
              <a:t>15.11.2016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08D34-6D9B-4959-9184-C017E5F63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2235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06994-A823-488D-AFF8-080DA5DCF9B4}" type="datetimeFigureOut">
              <a:rPr lang="ru-RU" smtClean="0"/>
              <a:t>15.11.2016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08D34-6D9B-4959-9184-C017E5F63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7104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06994-A823-488D-AFF8-080DA5DCF9B4}" type="datetimeFigureOut">
              <a:rPr lang="ru-RU" smtClean="0"/>
              <a:t>15.11.2016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08D34-6D9B-4959-9184-C017E5F63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8634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06994-A823-488D-AFF8-080DA5DCF9B4}" type="datetimeFigureOut">
              <a:rPr lang="ru-RU" smtClean="0"/>
              <a:t>15.11.2016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08D34-6D9B-4959-9184-C017E5F63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7819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06994-A823-488D-AFF8-080DA5DCF9B4}" type="datetimeFigureOut">
              <a:rPr lang="ru-RU" smtClean="0"/>
              <a:t>15.11.2016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08D34-6D9B-4959-9184-C017E5F63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3653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06994-A823-488D-AFF8-080DA5DCF9B4}" type="datetimeFigureOut">
              <a:rPr lang="ru-RU" smtClean="0"/>
              <a:t>15.11.2016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08D34-6D9B-4959-9184-C017E5F63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841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06994-A823-488D-AFF8-080DA5DCF9B4}" type="datetimeFigureOut">
              <a:rPr lang="ru-RU" smtClean="0"/>
              <a:t>15.11.2016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08D34-6D9B-4959-9184-C017E5F63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17866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06994-A823-488D-AFF8-080DA5DCF9B4}" type="datetimeFigureOut">
              <a:rPr lang="ru-RU" smtClean="0"/>
              <a:t>15.11.2016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08D34-6D9B-4959-9184-C017E5F63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11483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C06994-A823-488D-AFF8-080DA5DCF9B4}" type="datetimeFigureOut">
              <a:rPr lang="ru-RU" smtClean="0"/>
              <a:t>15.11.2016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08D34-6D9B-4959-9184-C017E5F63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5299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gif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5" Type="http://schemas.openxmlformats.org/officeDocument/2006/relationships/image" Target="../media/image14.png"/><Relationship Id="rId10" Type="http://schemas.openxmlformats.org/officeDocument/2006/relationships/image" Target="../media/image9.jpeg"/><Relationship Id="rId19" Type="http://schemas.openxmlformats.org/officeDocument/2006/relationships/image" Target="../media/image18.gif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image" Target="../media/image20.gif"/><Relationship Id="rId7" Type="http://schemas.openxmlformats.org/officeDocument/2006/relationships/image" Target="../media/image2.pn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Relationship Id="rId9" Type="http://schemas.openxmlformats.org/officeDocument/2006/relationships/image" Target="../media/image24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jpeg"/><Relationship Id="rId7" Type="http://schemas.openxmlformats.org/officeDocument/2006/relationships/image" Target="../media/image2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png"/><Relationship Id="rId4" Type="http://schemas.openxmlformats.org/officeDocument/2006/relationships/image" Target="../media/image26.png"/><Relationship Id="rId9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Relationship Id="rId9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0.png"/><Relationship Id="rId7" Type="http://schemas.openxmlformats.org/officeDocument/2006/relationships/image" Target="../media/image36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4.jpeg"/><Relationship Id="rId10" Type="http://schemas.openxmlformats.org/officeDocument/2006/relationships/image" Target="../media/image39.png"/><Relationship Id="rId4" Type="http://schemas.openxmlformats.org/officeDocument/2006/relationships/image" Target="../media/image32.png"/><Relationship Id="rId9" Type="http://schemas.openxmlformats.org/officeDocument/2006/relationships/image" Target="../media/image38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.png"/><Relationship Id="rId7" Type="http://schemas.openxmlformats.org/officeDocument/2006/relationships/image" Target="../media/image4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10" Type="http://schemas.openxmlformats.org/officeDocument/2006/relationships/image" Target="../media/image29.png"/><Relationship Id="rId4" Type="http://schemas.openxmlformats.org/officeDocument/2006/relationships/image" Target="../media/image4.jpeg"/><Relationship Id="rId9" Type="http://schemas.openxmlformats.org/officeDocument/2006/relationships/image" Target="../media/image43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548680"/>
            <a:ext cx="7772400" cy="1800200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</a:rPr>
              <a:t>Опыт применения нового избирательного законодательства КР на выборах ЖК КР в 2015 году</a:t>
            </a:r>
            <a:endParaRPr lang="ru-RU" sz="4000" b="1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2780928"/>
            <a:ext cx="6984776" cy="3456384"/>
          </a:xfrm>
        </p:spPr>
        <p:txBody>
          <a:bodyPr>
            <a:noAutofit/>
          </a:bodyPr>
          <a:lstStyle/>
          <a:p>
            <a:r>
              <a:rPr lang="ru-RU" sz="2800" b="1" dirty="0" err="1" smtClean="0">
                <a:solidFill>
                  <a:srgbClr val="002060"/>
                </a:solidFill>
              </a:rPr>
              <a:t>Бишкекский</a:t>
            </a:r>
            <a:r>
              <a:rPr lang="ru-RU" sz="2800" b="1" dirty="0" smtClean="0">
                <a:solidFill>
                  <a:srgbClr val="002060"/>
                </a:solidFill>
              </a:rPr>
              <a:t> филиал Международного института мониторинга развития демократии, парламентаризма и соблюдения избирательных прав граждан государств-участников  МПА СНГ </a:t>
            </a:r>
          </a:p>
          <a:p>
            <a:endParaRPr lang="ru-RU" sz="2800" b="1" dirty="0">
              <a:solidFill>
                <a:srgbClr val="002060"/>
              </a:solidFill>
            </a:endParaRPr>
          </a:p>
          <a:p>
            <a:r>
              <a:rPr lang="ru-RU" sz="2800" b="1" dirty="0" err="1" smtClean="0">
                <a:solidFill>
                  <a:srgbClr val="002060"/>
                </a:solidFill>
              </a:rPr>
              <a:t>Бишкекский</a:t>
            </a:r>
            <a:r>
              <a:rPr lang="ru-RU" sz="2800" b="1" dirty="0" smtClean="0">
                <a:solidFill>
                  <a:srgbClr val="002060"/>
                </a:solidFill>
              </a:rPr>
              <a:t> Гуманитарный Университет им. </a:t>
            </a:r>
            <a:r>
              <a:rPr lang="ru-RU" sz="2800" b="1" dirty="0" err="1" smtClean="0">
                <a:solidFill>
                  <a:srgbClr val="002060"/>
                </a:solidFill>
              </a:rPr>
              <a:t>К.Карасаева</a:t>
            </a:r>
            <a:endParaRPr lang="ru-RU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2103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5400" dirty="0" smtClean="0">
                <a:solidFill>
                  <a:srgbClr val="002060"/>
                </a:solidFill>
              </a:rPr>
              <a:t>Содержание</a:t>
            </a:r>
            <a:br>
              <a:rPr lang="ru-RU" sz="5400" dirty="0" smtClean="0">
                <a:solidFill>
                  <a:srgbClr val="002060"/>
                </a:solidFill>
              </a:rPr>
            </a:br>
            <a:endParaRPr lang="ru-RU" sz="54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Нормативно-правовая база;</a:t>
            </a:r>
          </a:p>
          <a:p>
            <a:r>
              <a:rPr lang="ru-RU" sz="3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Реализация модели избирательного процесса;</a:t>
            </a:r>
          </a:p>
          <a:p>
            <a:r>
              <a:rPr lang="ru-RU" sz="3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Итоги выборов депутатов </a:t>
            </a:r>
            <a:r>
              <a:rPr lang="ru-RU" sz="30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Жогорку</a:t>
            </a:r>
            <a:r>
              <a:rPr lang="ru-RU" sz="3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30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Кенеша</a:t>
            </a:r>
            <a:r>
              <a:rPr lang="ru-RU" sz="3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КР в 2015 году;</a:t>
            </a:r>
          </a:p>
          <a:p>
            <a:r>
              <a:rPr lang="ru-RU" sz="3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Преимущества инновационных технологий при проведении  выборных процессов.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12940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</a:rPr>
              <a:t>НОРМАТИВНАЯ ПРАВОВАЯ БАЗА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/>
          <a:lstStyle/>
          <a:p>
            <a:pPr marL="0" indent="0">
              <a:buNone/>
            </a:pPr>
            <a:r>
              <a:rPr lang="ru-RU" sz="2000" b="1" dirty="0" smtClean="0"/>
              <a:t>ЗАКОНЫ КЫРГЫЗСКОЙ РЕСПУБЛИКИ:</a:t>
            </a:r>
          </a:p>
          <a:p>
            <a:pPr lvl="1">
              <a:buFont typeface="Wingdings" pitchFamily="2" charset="2"/>
              <a:buChar char="§"/>
            </a:pPr>
            <a:r>
              <a:rPr lang="ru-RU" sz="1600" dirty="0" smtClean="0"/>
              <a:t>Закон КР «О биометрической регистрации граждан КР»;</a:t>
            </a:r>
          </a:p>
          <a:p>
            <a:pPr lvl="1">
              <a:buFont typeface="Wingdings" pitchFamily="2" charset="2"/>
              <a:buChar char="§"/>
            </a:pPr>
            <a:r>
              <a:rPr lang="ru-RU" sz="1600" dirty="0" smtClean="0"/>
              <a:t>Закон КР «Об информации персонального характера»;</a:t>
            </a:r>
          </a:p>
          <a:p>
            <a:pPr lvl="1">
              <a:buFont typeface="Wingdings" pitchFamily="2" charset="2"/>
              <a:buChar char="§"/>
            </a:pPr>
            <a:r>
              <a:rPr lang="ru-RU" sz="1600" dirty="0" smtClean="0"/>
              <a:t>Закон КР «О защите государственных секретов»;</a:t>
            </a:r>
          </a:p>
          <a:p>
            <a:pPr lvl="1">
              <a:buFont typeface="Wingdings" pitchFamily="2" charset="2"/>
              <a:buChar char="§"/>
            </a:pPr>
            <a:r>
              <a:rPr lang="ru-RU" sz="1600" dirty="0" smtClean="0"/>
              <a:t>Закон КР «О Выборах Президента КР и депутатов ЖК КР»;</a:t>
            </a:r>
          </a:p>
          <a:p>
            <a:pPr marL="457200" lvl="1" indent="0">
              <a:buNone/>
            </a:pPr>
            <a:endParaRPr lang="ru-RU" sz="1600" dirty="0" smtClean="0"/>
          </a:p>
          <a:p>
            <a:pPr marL="0" indent="0">
              <a:buNone/>
            </a:pPr>
            <a:endParaRPr lang="ru-RU" sz="2000" dirty="0" smtClean="0"/>
          </a:p>
          <a:p>
            <a:pPr marL="0" indent="0">
              <a:buNone/>
            </a:pPr>
            <a:r>
              <a:rPr lang="ru-RU" sz="2000" b="1" dirty="0" smtClean="0"/>
              <a:t>ПОСТАНОВЛЕНИЕ ПРАВИТЕЛЬСТВА КЫРГЫЗСКОЙ РЕСПУБЛИКИ:</a:t>
            </a:r>
          </a:p>
          <a:p>
            <a:pPr lvl="1">
              <a:buFont typeface="Wingdings" pitchFamily="2" charset="2"/>
              <a:buChar char="§"/>
            </a:pPr>
            <a:r>
              <a:rPr lang="ru-RU" sz="1600" dirty="0" smtClean="0"/>
              <a:t>Порядок биометрической регистрации граждан КР, утвержденный Постановлением ПКР от 27.08.14;</a:t>
            </a:r>
          </a:p>
          <a:p>
            <a:pPr lvl="1">
              <a:buFont typeface="Wingdings" pitchFamily="2" charset="2"/>
              <a:buChar char="§"/>
            </a:pPr>
            <a:r>
              <a:rPr lang="ru-RU" sz="1600" dirty="0" smtClean="0"/>
              <a:t>Порядок обеспечения безопасности, гриф ДСП.</a:t>
            </a:r>
          </a:p>
          <a:p>
            <a:pPr>
              <a:buFont typeface="Wingdings" pitchFamily="2" charset="2"/>
              <a:buChar char="§"/>
            </a:pPr>
            <a:endParaRPr lang="ru-RU" sz="2000" dirty="0" smtClean="0"/>
          </a:p>
          <a:p>
            <a:pPr marL="0" indent="0">
              <a:buNone/>
            </a:pPr>
            <a:r>
              <a:rPr lang="ru-RU" sz="2000" b="1" dirty="0" smtClean="0"/>
              <a:t>РЕГЛАМЕНТ СЛУЖБЫ: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ru-RU" sz="1600" dirty="0" smtClean="0"/>
              <a:t>Регламент биометрической регистрации граждан Кыргызской Республики и обеспечения безопасности данных, гриф ДСП.</a:t>
            </a:r>
            <a:endParaRPr lang="ru-RU" sz="2000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413632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789040"/>
            <a:ext cx="8229600" cy="2337123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90666"/>
          </a:xfr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4800" dirty="0" smtClean="0"/>
              <a:t>Принятый конституционный Закон КР «О выборах Президента КР и депутатов ЖК КР»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2038413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90000"/>
              </a:lnSpc>
              <a:buFont typeface="Wingdings" pitchFamily="2" charset="2"/>
              <a:buChar char="q"/>
            </a:pPr>
            <a:r>
              <a:rPr lang="ru-RU" dirty="0" smtClean="0"/>
              <a:t>Принять участие в выборах смогут граждане, которые уточнили себя в списках за 15 календарных дней до дня голосования и </a:t>
            </a:r>
            <a:r>
              <a:rPr lang="ru-RU" u="sng" dirty="0" smtClean="0"/>
              <a:t>прошли биометрическую регистрацию</a:t>
            </a:r>
            <a:r>
              <a:rPr lang="ru-RU" dirty="0" smtClean="0"/>
              <a:t>;</a:t>
            </a:r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r>
              <a:rPr lang="ru-RU" dirty="0" smtClean="0"/>
              <a:t>ГРС составляет списки избирателей на основе биометрических данных и передает в электронном  виде в ЦИК </a:t>
            </a:r>
            <a:r>
              <a:rPr lang="ru-RU" u="sng" dirty="0" smtClean="0"/>
              <a:t>за 50 календарных дней</a:t>
            </a:r>
            <a:r>
              <a:rPr lang="ru-RU" dirty="0" smtClean="0"/>
              <a:t>.  ЦИК  немедленно распечатывает списки и передает в </a:t>
            </a:r>
            <a:r>
              <a:rPr lang="ru-RU" dirty="0" err="1" smtClean="0"/>
              <a:t>УИКи</a:t>
            </a:r>
            <a:r>
              <a:rPr lang="ru-RU" dirty="0" smtClean="0"/>
              <a:t>. </a:t>
            </a:r>
            <a:r>
              <a:rPr lang="ru-RU" dirty="0" err="1" smtClean="0"/>
              <a:t>УИКи</a:t>
            </a:r>
            <a:r>
              <a:rPr lang="ru-RU" dirty="0" smtClean="0"/>
              <a:t> не позднее </a:t>
            </a:r>
            <a:r>
              <a:rPr lang="ru-RU" u="sng" dirty="0" smtClean="0"/>
              <a:t>45 дней до дня голосования </a:t>
            </a:r>
            <a:r>
              <a:rPr lang="ru-RU" dirty="0" smtClean="0"/>
              <a:t>вывешивают списки для ознакомления.</a:t>
            </a:r>
            <a:r>
              <a:rPr lang="ru-RU" b="1" i="1" dirty="0" smtClean="0"/>
              <a:t> ГРС  обрабатывает и формирует окончательный список избирателей за 10 календарных дней до дня голосования и снова передает в ЦИК.</a:t>
            </a:r>
            <a:r>
              <a:rPr lang="ru-RU" dirty="0" smtClean="0"/>
              <a:t> </a:t>
            </a:r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r>
              <a:rPr lang="ru-RU" dirty="0" smtClean="0"/>
              <a:t>ЦИК распечатывает списки избирателей и за </a:t>
            </a:r>
            <a:r>
              <a:rPr lang="ru-RU" u="sng" dirty="0" smtClean="0"/>
              <a:t>3 дня до дня голосования</a:t>
            </a:r>
            <a:r>
              <a:rPr lang="ru-RU" dirty="0" smtClean="0"/>
              <a:t> пронумерованные, прошнурованные и заверенные печатью ЦИК передает в соответствующие </a:t>
            </a:r>
            <a:r>
              <a:rPr lang="ru-RU" dirty="0" err="1" smtClean="0"/>
              <a:t>УИКи</a:t>
            </a:r>
            <a:r>
              <a:rPr lang="ru-RU" dirty="0" smtClean="0"/>
              <a:t>.</a:t>
            </a:r>
            <a:endParaRPr lang="ru-RU" b="1" i="1" dirty="0" smtClean="0"/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r>
              <a:rPr lang="ru-RU" dirty="0" smtClean="0"/>
              <a:t>Голосование за рубежом проходит по тому же принципу. МИД передает списки избирателей ГРС </a:t>
            </a:r>
            <a:r>
              <a:rPr lang="ru-RU" u="sng" dirty="0" smtClean="0"/>
              <a:t>за 55 дней до дня голосования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bg1"/>
                </a:solidFill>
              </a:rPr>
              <a:t>Концептуальные положения (ст.14,15)</a:t>
            </a:r>
            <a:endParaRPr lang="ru-RU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297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b="1" dirty="0"/>
              <a:t>Исключается досрочное голосование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endParaRPr lang="ru-RU" b="1" dirty="0"/>
          </a:p>
          <a:p>
            <a:pPr>
              <a:buFont typeface="Wingdings" pitchFamily="2" charset="2"/>
              <a:buChar char="q"/>
              <a:defRPr/>
            </a:pPr>
            <a:r>
              <a:rPr lang="ru-RU" b="1" dirty="0"/>
              <a:t>Голосование с 8.00 до 20. 00. </a:t>
            </a:r>
            <a:r>
              <a:rPr lang="ru-RU" dirty="0"/>
              <a:t>В помещении для голосования идентификацию избирателей по его </a:t>
            </a:r>
            <a:r>
              <a:rPr lang="ru-RU" b="1" dirty="0"/>
              <a:t>биометрическим  и персональным данным проводят </a:t>
            </a:r>
            <a:r>
              <a:rPr lang="ru-RU" b="1" u="sng" dirty="0"/>
              <a:t>операторы</a:t>
            </a:r>
            <a:r>
              <a:rPr lang="en-US" b="1" u="sng" dirty="0"/>
              <a:t> </a:t>
            </a:r>
            <a:r>
              <a:rPr lang="ru-RU" b="1" u="sng" dirty="0"/>
              <a:t>ГРС</a:t>
            </a:r>
            <a:r>
              <a:rPr lang="ru-RU" b="1" dirty="0"/>
              <a:t> </a:t>
            </a:r>
            <a:r>
              <a:rPr lang="ru-RU" dirty="0"/>
              <a:t>совместно с членом </a:t>
            </a:r>
            <a:r>
              <a:rPr lang="ru-RU" b="1" dirty="0"/>
              <a:t>УИК. 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Голосование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0740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dirty="0"/>
              <a:t>Остается голосование вне помещений, на основе биометрической идентификации, с использованием стационарной урны. 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dirty="0"/>
              <a:t>Исключается устное обращение избирателя по голосованию вне помещения (только письменное обращение избирателя).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b="1" i="1" dirty="0"/>
              <a:t> УИК за 2 дня до дня голосования на своем участке обязана вывесить реестр избирателей, изъявившие желание проголосовать вне помещения</a:t>
            </a:r>
            <a:r>
              <a:rPr lang="ru-RU" b="1" i="1" dirty="0" smtClean="0"/>
              <a:t>.</a:t>
            </a:r>
            <a:endParaRPr lang="ru-RU" b="1" i="1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Голосование вне помещения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24849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dirty="0"/>
              <a:t>Оборудование для биометрической идентификации, автоматизированные считывающие урны (АСУ) и иное оборудование будут применяться в обязательном порядке в день голосования.</a:t>
            </a:r>
          </a:p>
          <a:p>
            <a:pPr lvl="0">
              <a:buFont typeface="Wingdings" pitchFamily="2" charset="2"/>
              <a:buChar char="q"/>
              <a:defRPr/>
            </a:pPr>
            <a:r>
              <a:rPr lang="ru-RU" dirty="0"/>
              <a:t>Основным списком избирателей для получения бюллетеня является бумажный где избиратель проверяет правильность записей и расписывается в нем.</a:t>
            </a:r>
          </a:p>
          <a:p>
            <a:pPr lvl="0"/>
            <a:r>
              <a:rPr lang="ru-RU" dirty="0" smtClean="0"/>
              <a:t>В случае ее сбоя используется запасная АСУ, в случае сбоя запасной АСУ</a:t>
            </a:r>
            <a:r>
              <a:rPr lang="ru-RU" b="1" dirty="0" smtClean="0"/>
              <a:t> </a:t>
            </a:r>
            <a:r>
              <a:rPr lang="ru-RU" dirty="0" smtClean="0"/>
              <a:t>процесс продолжается с использованием стационарного ящика для голосования.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Статья 31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57431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dirty="0"/>
              <a:t>В случае несовпадения итогов голосования по данным АСУ и по данным ручного подсчета голосов, по требованию представителя кандидата, ПП или наблюдателя производится пересчет. Избирательные бюллетени пересчитываются при непосредственном их участии.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dirty="0"/>
              <a:t>Итоги голосования устанавливаются по результатам ручного подсчета голосов.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b="1" i="1" dirty="0"/>
              <a:t>Извлеченные из переносного ящика избирательные бюллетени должны опускаются в ящики для голосования. </a:t>
            </a:r>
            <a:endParaRPr lang="ru-RU" dirty="0"/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dirty="0"/>
              <a:t>Итоги голосования по каждому УИК не позднее </a:t>
            </a:r>
            <a:r>
              <a:rPr lang="ru-RU" b="1" dirty="0"/>
              <a:t>3 календарных дней </a:t>
            </a:r>
            <a:r>
              <a:rPr lang="ru-RU" dirty="0"/>
              <a:t>размещаются официальном сайте ЦИК</a:t>
            </a:r>
          </a:p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Статья 35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9634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Font typeface="Wingdings" pitchFamily="2" charset="2"/>
              <a:buChar char="q"/>
              <a:defRPr/>
            </a:pPr>
            <a:r>
              <a:rPr lang="ru-RU" dirty="0"/>
              <a:t>Итоги голосования на УИК подводятся на основе выданных бюллетеней и подсчета чеков выданных при идентификации. </a:t>
            </a:r>
            <a:endParaRPr lang="en-US" dirty="0"/>
          </a:p>
          <a:p>
            <a:pPr>
              <a:buFont typeface="Wingdings" pitchFamily="2" charset="2"/>
              <a:buChar char="q"/>
              <a:defRPr/>
            </a:pPr>
            <a:r>
              <a:rPr lang="ru-RU" dirty="0"/>
              <a:t>В случае несовпадения контрольного соотношения определяется причина несовпадения. При выявления и устранения причин (таких причин как устранение бюллетеней не установленного образца) число действительных избирательных бюллетеней в ящике для голосования будет больше, чем число выданных избирателям бюллетеней, все избирательные бюллетени, находящиеся в ящике для голосования, решением территориальной избирательной комиссии признаются недействительными. </a:t>
            </a:r>
          </a:p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4000" dirty="0" smtClean="0"/>
              <a:t>Статья 35 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Спорные моменты при подсчете голосования</a:t>
            </a:r>
            <a:endParaRPr lang="ru-RU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27361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ru-RU" dirty="0" smtClean="0"/>
              <a:t>Возможность обжалования решений, действий (бездействий) ИК в суды первой инстанции исключается, они могут быть обжалованы в вышестоящую ИК </a:t>
            </a:r>
            <a:r>
              <a:rPr lang="ru-RU" b="1" dirty="0" smtClean="0">
                <a:solidFill>
                  <a:srgbClr val="FF0000"/>
                </a:solidFill>
              </a:rPr>
              <a:t>(так как  суды не принимают решения по существу дела!)</a:t>
            </a:r>
          </a:p>
          <a:p>
            <a:pPr>
              <a:buFont typeface="Wingdings" pitchFamily="2" charset="2"/>
              <a:buChar char="q"/>
            </a:pPr>
            <a:r>
              <a:rPr lang="ru-RU" dirty="0" smtClean="0"/>
              <a:t>В судебном порядке могут быть обжалованы только решения, действия (бездействия) ЦИК.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dirty="0" smtClean="0"/>
              <a:t>Статья </a:t>
            </a:r>
            <a:r>
              <a:rPr lang="en-US" dirty="0" smtClean="0"/>
              <a:t>44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84840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400" dirty="0"/>
              <a:t>Увеличение избирательного залога с 5000 на 50 000 кратном размере расчетного показателя (5 млн. с</a:t>
            </a:r>
            <a:r>
              <a:rPr lang="ru-RU" sz="2400" dirty="0" smtClean="0"/>
              <a:t>.)</a:t>
            </a:r>
          </a:p>
          <a:p>
            <a:pPr>
              <a:buFont typeface="Wingdings" pitchFamily="2" charset="2"/>
              <a:buChar char="q"/>
              <a:defRPr/>
            </a:pPr>
            <a:r>
              <a:rPr lang="ru-RU" sz="2400" dirty="0"/>
              <a:t>Внесенный избирательный залог возвращается после проведения выборов политическим партиям, списки которых получили 5 и более процентов голосов избирателей, принявших участие в голосовании. 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400" dirty="0" smtClean="0"/>
              <a:t>Также </a:t>
            </a:r>
            <a:r>
              <a:rPr lang="ru-RU" sz="2400" dirty="0"/>
              <a:t>данной поправкой </a:t>
            </a:r>
            <a:r>
              <a:rPr lang="ru-RU" sz="2400" dirty="0" smtClean="0"/>
              <a:t>установлено, что </a:t>
            </a:r>
            <a:r>
              <a:rPr lang="ru-RU" sz="2400" dirty="0"/>
              <a:t>оставшаяся </a:t>
            </a:r>
            <a:r>
              <a:rPr lang="ru-RU" sz="2400" dirty="0" smtClean="0"/>
              <a:t>сумма </a:t>
            </a:r>
            <a:r>
              <a:rPr lang="ru-RU" sz="2400" dirty="0"/>
              <a:t>залога  не </a:t>
            </a:r>
            <a:r>
              <a:rPr lang="ru-RU" sz="2400" dirty="0" smtClean="0"/>
              <a:t>подлежит </a:t>
            </a:r>
            <a:r>
              <a:rPr lang="ru-RU" sz="2400" dirty="0"/>
              <a:t>к зачету в бюджет, а будет использоваться ЦИКом на подготовку и проведения выборов, совершенствование избирательной системы</a:t>
            </a:r>
            <a:r>
              <a:rPr lang="ru-RU" sz="2400" dirty="0" smtClean="0"/>
              <a:t>.</a:t>
            </a: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dirty="0" smtClean="0"/>
              <a:t>Статья </a:t>
            </a:r>
            <a:r>
              <a:rPr lang="en-US" dirty="0" smtClean="0"/>
              <a:t>61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8066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b="1" u="sng" dirty="0" smtClean="0"/>
              <a:t>Увеличены </a:t>
            </a:r>
            <a:r>
              <a:rPr lang="ru-RU" b="1" u="sng" dirty="0"/>
              <a:t>избирательные фонды ПП, выдвинувшей список кандидатов, в частности:</a:t>
            </a:r>
          </a:p>
          <a:p>
            <a:pPr algn="just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dirty="0"/>
              <a:t>собственные средства кандидата с 5000 на 15 000 раз (1,5 млн сом); </a:t>
            </a:r>
          </a:p>
          <a:p>
            <a:pPr algn="just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dirty="0"/>
              <a:t>собственные средства ПП с 200 000 на 1 000 000 раз (100 млн. сом); </a:t>
            </a:r>
          </a:p>
          <a:p>
            <a:pPr algn="just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dirty="0"/>
              <a:t>пожертвования физических лиц с 1000 на 2000 раз (200 тыс. сом.); </a:t>
            </a:r>
          </a:p>
          <a:p>
            <a:pPr algn="just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dirty="0"/>
              <a:t>пожертвования юридических лиц с 5000 на 30 000 раз (3 </a:t>
            </a:r>
            <a:r>
              <a:rPr lang="ru-RU" dirty="0" err="1"/>
              <a:t>млн.сом</a:t>
            </a:r>
            <a:r>
              <a:rPr lang="ru-RU" dirty="0"/>
              <a:t>). </a:t>
            </a:r>
          </a:p>
          <a:p>
            <a:pPr marL="0" indent="0"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Предельная сумма расходов ПП не может  превышать расчетный показатель более чем в 5 000 000 раз</a:t>
            </a:r>
            <a:b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(500 млн. сом).</a:t>
            </a:r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dirty="0" smtClean="0"/>
              <a:t>Статья </a:t>
            </a:r>
            <a:r>
              <a:rPr lang="en-US" dirty="0" smtClean="0"/>
              <a:t>6</a:t>
            </a:r>
            <a:r>
              <a:rPr lang="ru-RU" dirty="0" smtClean="0"/>
              <a:t>2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04881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dirty="0"/>
              <a:t>Принято концептуально предложение, чтобы список кандидатов, утвержденный на съезде политической партии, был окончательным, не подвергался каким-либо изменениям и ни у кого из кандидатов при получении мандата депутата не было возможности перешагивания через других людей, находящихся в списке в ожидании своей очереди.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q"/>
              <a:defRPr/>
            </a:pPr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dirty="0" smtClean="0"/>
              <a:t>Статья </a:t>
            </a:r>
            <a:r>
              <a:rPr lang="en-US" dirty="0" smtClean="0"/>
              <a:t>6</a:t>
            </a:r>
            <a:r>
              <a:rPr lang="ru-RU" dirty="0" smtClean="0"/>
              <a:t>5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00083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620688"/>
            <a:ext cx="8136904" cy="4392488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solidFill>
                  <a:srgbClr val="002060"/>
                </a:solidFill>
              </a:rPr>
              <a:t>Реализация модели избирательного процесса</a:t>
            </a:r>
            <a:endParaRPr lang="ru-RU" sz="5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36745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Picture 12" descr="C:\Users\User\Desktop\323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82959">
            <a:off x="1984878" y="3501437"/>
            <a:ext cx="1488726" cy="809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12" descr="C:\Users\User\Desktop\323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5893" y="3284984"/>
            <a:ext cx="1474017" cy="801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12" descr="C:\Users\User\Desktop\323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33126">
            <a:off x="4700362" y="3185657"/>
            <a:ext cx="1488726" cy="809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TextBox 45"/>
          <p:cNvSpPr txBox="1"/>
          <p:nvPr/>
        </p:nvSpPr>
        <p:spPr>
          <a:xfrm>
            <a:off x="2699792" y="179348"/>
            <a:ext cx="3656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u="sng" dirty="0" smtClean="0"/>
              <a:t>Модель Избирательного Процесса</a:t>
            </a:r>
            <a:endParaRPr lang="ru-RU" b="1" u="sng" dirty="0"/>
          </a:p>
        </p:txBody>
      </p:sp>
      <p:sp>
        <p:nvSpPr>
          <p:cNvPr id="22" name="TextBox 21"/>
          <p:cNvSpPr txBox="1"/>
          <p:nvPr/>
        </p:nvSpPr>
        <p:spPr>
          <a:xfrm>
            <a:off x="752528" y="672951"/>
            <a:ext cx="17956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>
                <a:latin typeface="Georgia" pitchFamily="18" charset="0"/>
              </a:rPr>
              <a:t>Идентификация</a:t>
            </a:r>
            <a:endParaRPr lang="ru-RU" sz="1400" b="1" dirty="0">
              <a:latin typeface="Georgia" pitchFamily="18" charset="0"/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179511" y="1052319"/>
            <a:ext cx="4948141" cy="2232665"/>
            <a:chOff x="1018156" y="620270"/>
            <a:chExt cx="4948141" cy="2232665"/>
          </a:xfrm>
        </p:grpSpPr>
        <p:sp useBgFill="1">
          <p:nvSpPr>
            <p:cNvPr id="36" name="Овал 35"/>
            <p:cNvSpPr/>
            <p:nvPr/>
          </p:nvSpPr>
          <p:spPr>
            <a:xfrm>
              <a:off x="1018156" y="620270"/>
              <a:ext cx="4948141" cy="2232665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7" name="Рисунок 2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090" r="71655"/>
            <a:stretch>
              <a:fillRect/>
            </a:stretch>
          </p:blipFill>
          <p:spPr>
            <a:xfrm>
              <a:off x="2242293" y="1916831"/>
              <a:ext cx="1162622" cy="904261"/>
            </a:xfrm>
            <a:prstGeom prst="rect">
              <a:avLst/>
            </a:prstGeom>
          </p:spPr>
        </p:pic>
        <p:pic>
          <p:nvPicPr>
            <p:cNvPr id="34" name="Picture 19" descr="http://alpatech.ru/components/com_catalog/images/items/large/c20061ac9d9a7f47fbae2491886a4339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186509" y="855693"/>
              <a:ext cx="783913" cy="629090"/>
            </a:xfrm>
            <a:prstGeom prst="rect">
              <a:avLst/>
            </a:prstGeom>
            <a:noFill/>
          </p:spPr>
        </p:pic>
      </p:grpSp>
      <p:pic>
        <p:nvPicPr>
          <p:cNvPr id="30" name="Picture 9" descr="C:\Users\User\Desktop\Network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7160" y="4005064"/>
            <a:ext cx="470544" cy="579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0" descr="C:\Users\User\Desktop\urna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246" y="4473277"/>
            <a:ext cx="1314450" cy="212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C:\Users\Admin\Desktop\ааааыукыукыу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94911" y="1267762"/>
            <a:ext cx="1673433" cy="1446360"/>
          </a:xfrm>
          <a:prstGeom prst="rect">
            <a:avLst/>
          </a:prstGeom>
          <a:noFill/>
        </p:spPr>
      </p:pic>
      <p:pic>
        <p:nvPicPr>
          <p:cNvPr id="35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170871" y="3812912"/>
            <a:ext cx="622946" cy="7047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7" name="Скругленный прямоугольник 36"/>
          <p:cNvSpPr/>
          <p:nvPr/>
        </p:nvSpPr>
        <p:spPr>
          <a:xfrm>
            <a:off x="5288502" y="3384830"/>
            <a:ext cx="3603978" cy="321252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9" name="Picture 9" descr="C:\Users\User\Desktop\Network2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6815" y="3783568"/>
            <a:ext cx="470544" cy="485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TextBox 42"/>
          <p:cNvSpPr txBox="1"/>
          <p:nvPr/>
        </p:nvSpPr>
        <p:spPr>
          <a:xfrm>
            <a:off x="7066339" y="4553252"/>
            <a:ext cx="18261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b="1" dirty="0" smtClean="0">
                <a:latin typeface="Georgia" pitchFamily="18" charset="0"/>
              </a:rPr>
              <a:t>100%  электронных </a:t>
            </a:r>
          </a:p>
          <a:p>
            <a:pPr algn="ctr"/>
            <a:r>
              <a:rPr lang="ru-RU" sz="1200" b="1" dirty="0" smtClean="0">
                <a:latin typeface="Georgia" pitchFamily="18" charset="0"/>
              </a:rPr>
              <a:t>протоколов УИК</a:t>
            </a:r>
            <a:endParaRPr lang="ru-RU" sz="1200" b="1" dirty="0">
              <a:latin typeface="Georgia" pitchFamily="18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843047" y="3399383"/>
            <a:ext cx="588623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ЦИК</a:t>
            </a:r>
          </a:p>
        </p:txBody>
      </p:sp>
      <p:pic>
        <p:nvPicPr>
          <p:cNvPr id="47" name="Picture 5" descr="C:\Users\User\Desktop\pril_24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5459248"/>
            <a:ext cx="702577" cy="34601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9" descr="C:\Users\User\Desktop\paper_icon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0510" y="4224332"/>
            <a:ext cx="579642" cy="428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TextBox 48"/>
          <p:cNvSpPr txBox="1"/>
          <p:nvPr/>
        </p:nvSpPr>
        <p:spPr>
          <a:xfrm>
            <a:off x="5304738" y="4581128"/>
            <a:ext cx="17155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b="1" dirty="0" smtClean="0">
                <a:latin typeface="Georgia" pitchFamily="18" charset="0"/>
              </a:rPr>
              <a:t>100%  оригиналов </a:t>
            </a:r>
          </a:p>
          <a:p>
            <a:pPr algn="ctr"/>
            <a:r>
              <a:rPr lang="ru-RU" sz="1200" b="1" dirty="0" smtClean="0">
                <a:latin typeface="Georgia" pitchFamily="18" charset="0"/>
              </a:rPr>
              <a:t>протоколов ТИК</a:t>
            </a:r>
            <a:endParaRPr lang="ru-RU" sz="1200" b="1" dirty="0">
              <a:latin typeface="Georgia" pitchFamily="18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6372200" y="5805264"/>
            <a:ext cx="14350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b="1" dirty="0" smtClean="0">
                <a:latin typeface="Georgia" pitchFamily="18" charset="0"/>
              </a:rPr>
              <a:t>Официальные </a:t>
            </a:r>
          </a:p>
          <a:p>
            <a:pPr algn="ctr"/>
            <a:r>
              <a:rPr lang="ru-RU" sz="1200" b="1" dirty="0" smtClean="0">
                <a:latin typeface="Georgia" pitchFamily="18" charset="0"/>
              </a:rPr>
              <a:t>итоги</a:t>
            </a:r>
          </a:p>
          <a:p>
            <a:pPr algn="ctr"/>
            <a:r>
              <a:rPr lang="ru-RU" sz="1200" b="1" dirty="0" smtClean="0">
                <a:latin typeface="Georgia" pitchFamily="18" charset="0"/>
              </a:rPr>
              <a:t>Голосования</a:t>
            </a:r>
            <a:endParaRPr lang="ru-RU" sz="1200" b="1" dirty="0">
              <a:latin typeface="Georgia" pitchFamily="18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167161" y="744542"/>
            <a:ext cx="35092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>
                <a:latin typeface="Georgia" pitchFamily="18" charset="0"/>
              </a:rPr>
              <a:t>Выдача бюллетеня и Голосование</a:t>
            </a:r>
            <a:endParaRPr lang="ru-RU" sz="1400" b="1" dirty="0">
              <a:latin typeface="Georgia" pitchFamily="18" charset="0"/>
            </a:endParaRPr>
          </a:p>
          <a:p>
            <a:pPr algn="ctr"/>
            <a:endParaRPr lang="ru-RU" sz="1400" b="1" dirty="0">
              <a:latin typeface="Georgia" pitchFamily="18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291228" y="3473828"/>
            <a:ext cx="23984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>
                <a:latin typeface="Georgia" pitchFamily="18" charset="0"/>
              </a:rPr>
              <a:t>Протокол результатов </a:t>
            </a:r>
          </a:p>
          <a:p>
            <a:pPr algn="ctr"/>
            <a:r>
              <a:rPr lang="ru-RU" sz="1400" b="1" dirty="0">
                <a:latin typeface="Georgia" pitchFamily="18" charset="0"/>
              </a:rPr>
              <a:t>в</a:t>
            </a:r>
            <a:r>
              <a:rPr lang="ru-RU" sz="1400" b="1" dirty="0" smtClean="0">
                <a:latin typeface="Georgia" pitchFamily="18" charset="0"/>
              </a:rPr>
              <a:t> УИК</a:t>
            </a:r>
            <a:endParaRPr lang="ru-RU" sz="1400" b="1" dirty="0">
              <a:latin typeface="Georgia" pitchFamily="18" charset="0"/>
            </a:endParaRPr>
          </a:p>
        </p:txBody>
      </p:sp>
      <p:pic>
        <p:nvPicPr>
          <p:cNvPr id="56" name="Picture 9" descr="C:\Users\User\Desktop\paper_icon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1389" y="4224332"/>
            <a:ext cx="579642" cy="428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9" descr="C:\Users\User\Desktop\paper_icon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4714" y="4224332"/>
            <a:ext cx="579642" cy="428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9" descr="C:\Users\User\Desktop\paper_icon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5894" y="4222921"/>
            <a:ext cx="579642" cy="428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9" descr="C:\Users\User\Desktop\paper_icon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0103" y="4222921"/>
            <a:ext cx="579642" cy="428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12" descr="C:\Users\User\Desktop\323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48537">
            <a:off x="3262302" y="3274309"/>
            <a:ext cx="1488726" cy="809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382" y="553789"/>
            <a:ext cx="520700" cy="54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572" y="663352"/>
            <a:ext cx="5715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32" y="3832610"/>
            <a:ext cx="533400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5893" y="4535760"/>
            <a:ext cx="558800" cy="55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2792" y="3690932"/>
            <a:ext cx="5080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7" name="Скругленный прямоугольник 66"/>
          <p:cNvSpPr/>
          <p:nvPr/>
        </p:nvSpPr>
        <p:spPr>
          <a:xfrm>
            <a:off x="2548211" y="4437112"/>
            <a:ext cx="2282227" cy="216024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9" name="Picture 9" descr="C:\Users\User\Desktop\paper_icon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270" y="4643122"/>
            <a:ext cx="579642" cy="428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2" name="TextBox 71"/>
          <p:cNvSpPr txBox="1"/>
          <p:nvPr/>
        </p:nvSpPr>
        <p:spPr>
          <a:xfrm>
            <a:off x="2830182" y="5085184"/>
            <a:ext cx="17155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b="1" dirty="0" smtClean="0">
                <a:latin typeface="Georgia" pitchFamily="18" charset="0"/>
              </a:rPr>
              <a:t>100%  оригиналов </a:t>
            </a:r>
          </a:p>
          <a:p>
            <a:pPr algn="ctr"/>
            <a:r>
              <a:rPr lang="ru-RU" sz="1200" b="1" dirty="0" smtClean="0">
                <a:latin typeface="Georgia" pitchFamily="18" charset="0"/>
              </a:rPr>
              <a:t>протоколов УИК</a:t>
            </a:r>
            <a:endParaRPr lang="ru-RU" sz="1200" b="1" dirty="0">
              <a:latin typeface="Georgia" pitchFamily="18" charset="0"/>
            </a:endParaRPr>
          </a:p>
        </p:txBody>
      </p:sp>
      <p:pic>
        <p:nvPicPr>
          <p:cNvPr id="73" name="Picture 9" descr="C:\Users\User\Desktop\paper_icon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7023" y="5805264"/>
            <a:ext cx="579642" cy="428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9" descr="C:\Users\User\Desktop\paper_icon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6294" y="4643122"/>
            <a:ext cx="579642" cy="428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" name="Picture 9" descr="C:\Users\User\Desktop\paper_icon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2318" y="4653136"/>
            <a:ext cx="579642" cy="428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Picture 9" descr="C:\Users\User\Desktop\paper_icon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3800" y="4650610"/>
            <a:ext cx="579642" cy="428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7" name="TextBox 76"/>
          <p:cNvSpPr txBox="1"/>
          <p:nvPr/>
        </p:nvSpPr>
        <p:spPr>
          <a:xfrm>
            <a:off x="2729241" y="3903699"/>
            <a:ext cx="23984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>
                <a:latin typeface="Georgia" pitchFamily="18" charset="0"/>
              </a:rPr>
              <a:t>Протокол результатов </a:t>
            </a:r>
          </a:p>
          <a:p>
            <a:pPr algn="ctr"/>
            <a:r>
              <a:rPr lang="ru-RU" sz="1400" b="1" dirty="0">
                <a:latin typeface="Georgia" pitchFamily="18" charset="0"/>
              </a:rPr>
              <a:t>в</a:t>
            </a:r>
            <a:r>
              <a:rPr lang="ru-RU" sz="1400" b="1" dirty="0" smtClean="0">
                <a:latin typeface="Georgia" pitchFamily="18" charset="0"/>
              </a:rPr>
              <a:t> ТИК</a:t>
            </a:r>
            <a:endParaRPr lang="ru-RU" sz="1400" b="1" dirty="0">
              <a:latin typeface="Georgia" pitchFamily="18" charset="0"/>
            </a:endParaRPr>
          </a:p>
        </p:txBody>
      </p:sp>
      <p:cxnSp>
        <p:nvCxnSpPr>
          <p:cNvPr id="78" name="Прямая со стрелкой 77"/>
          <p:cNvCxnSpPr/>
          <p:nvPr/>
        </p:nvCxnSpPr>
        <p:spPr>
          <a:xfrm>
            <a:off x="1869040" y="4784084"/>
            <a:ext cx="601190" cy="18429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Прямая со стрелкой 78"/>
          <p:cNvCxnSpPr/>
          <p:nvPr/>
        </p:nvCxnSpPr>
        <p:spPr>
          <a:xfrm flipV="1">
            <a:off x="4860032" y="4837290"/>
            <a:ext cx="356462" cy="102580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TextBox 79"/>
          <p:cNvSpPr txBox="1"/>
          <p:nvPr/>
        </p:nvSpPr>
        <p:spPr>
          <a:xfrm>
            <a:off x="3002236" y="6165304"/>
            <a:ext cx="140775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b="1" dirty="0" smtClean="0">
                <a:latin typeface="Georgia" pitchFamily="18" charset="0"/>
              </a:rPr>
              <a:t>Протокол ТИК</a:t>
            </a:r>
            <a:endParaRPr lang="ru-RU" sz="1200" b="1" dirty="0">
              <a:latin typeface="Georgia" pitchFamily="18" charset="0"/>
            </a:endParaRPr>
          </a:p>
        </p:txBody>
      </p:sp>
      <p:cxnSp>
        <p:nvCxnSpPr>
          <p:cNvPr id="81" name="Прямая со стрелкой 80"/>
          <p:cNvCxnSpPr/>
          <p:nvPr/>
        </p:nvCxnSpPr>
        <p:spPr>
          <a:xfrm>
            <a:off x="3775473" y="5517232"/>
            <a:ext cx="0" cy="25841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Прямая со стрелкой 87"/>
          <p:cNvCxnSpPr/>
          <p:nvPr/>
        </p:nvCxnSpPr>
        <p:spPr>
          <a:xfrm>
            <a:off x="7020272" y="4982811"/>
            <a:ext cx="0" cy="33320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TextBox 88"/>
          <p:cNvSpPr txBox="1"/>
          <p:nvPr/>
        </p:nvSpPr>
        <p:spPr>
          <a:xfrm>
            <a:off x="6864620" y="4661272"/>
            <a:ext cx="31130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>
                <a:latin typeface="Georgia" pitchFamily="18" charset="0"/>
              </a:rPr>
              <a:t>=</a:t>
            </a:r>
          </a:p>
        </p:txBody>
      </p:sp>
      <p:pic>
        <p:nvPicPr>
          <p:cNvPr id="3074" name="Picture 2" descr="C:\Users\User\Desktop\notebook.gi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00276" y="-857280"/>
            <a:ext cx="11344276" cy="802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" name="Picture 2" descr="C:\Users\User\Desktop\Untitled.pn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9896" y="1215181"/>
            <a:ext cx="1581944" cy="1205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7" descr="C:\Users\User\Desktop\passport4.gif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196752"/>
            <a:ext cx="1836625" cy="1260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Номер слайда 5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8B252-459A-4B17-B3FE-504508B644B9}" type="slidenum">
              <a:rPr lang="ru-RU" smtClean="0"/>
              <a:pPr/>
              <a:t>16</a:t>
            </a:fld>
            <a:endParaRPr lang="ru-RU"/>
          </a:p>
        </p:txBody>
      </p:sp>
      <p:sp>
        <p:nvSpPr>
          <p:cNvPr id="60" name="Нижний колонтитул 5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9837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User\Desktop\voter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5738" y="727075"/>
            <a:ext cx="4048125" cy="2695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User\Desktop\monitor1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96952" y="200413"/>
            <a:ext cx="11344275" cy="802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Группа 44"/>
          <p:cNvGrpSpPr/>
          <p:nvPr/>
        </p:nvGrpSpPr>
        <p:grpSpPr>
          <a:xfrm>
            <a:off x="1841556" y="1541344"/>
            <a:ext cx="6445220" cy="5019497"/>
            <a:chOff x="1782053" y="1739830"/>
            <a:chExt cx="6445220" cy="5019497"/>
          </a:xfrm>
        </p:grpSpPr>
        <p:sp useBgFill="1">
          <p:nvSpPr>
            <p:cNvPr id="36" name="Овал 35"/>
            <p:cNvSpPr/>
            <p:nvPr/>
          </p:nvSpPr>
          <p:spPr>
            <a:xfrm>
              <a:off x="6340984" y="1739830"/>
              <a:ext cx="1886289" cy="167163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7411" name="Picture 3" descr="C:\Users\Admin\Desktop\observers.png"/>
            <p:cNvPicPr>
              <a:picLocks noChangeAspect="1" noChangeArrowheads="1"/>
            </p:cNvPicPr>
            <p:nvPr/>
          </p:nvPicPr>
          <p:blipFill>
            <a:blip r:embed="rId4" cstate="print"/>
            <a:srcRect r="39576" b="19850"/>
            <a:stretch>
              <a:fillRect/>
            </a:stretch>
          </p:blipFill>
          <p:spPr bwMode="auto">
            <a:xfrm flipH="1">
              <a:off x="2430834" y="4401873"/>
              <a:ext cx="3714776" cy="2357454"/>
            </a:xfrm>
            <a:prstGeom prst="rect">
              <a:avLst/>
            </a:prstGeom>
            <a:noFill/>
          </p:spPr>
        </p:pic>
        <p:pic>
          <p:nvPicPr>
            <p:cNvPr id="17413" name="Picture 5" descr="C:\Users\Admin\Desktop\dsdsdsds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936433" y="1925514"/>
              <a:ext cx="1027374" cy="765868"/>
            </a:xfrm>
            <a:prstGeom prst="rect">
              <a:avLst/>
            </a:prstGeom>
            <a:noFill/>
            <a:scene3d>
              <a:camera prst="orthographicFront">
                <a:rot lat="21000000" lon="2400000" rev="21000000"/>
              </a:camera>
              <a:lightRig rig="threePt" dir="t"/>
            </a:scene3d>
          </p:spPr>
        </p:pic>
        <p:pic>
          <p:nvPicPr>
            <p:cNvPr id="23" name="Рисунок 2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090" r="71655"/>
            <a:stretch>
              <a:fillRect/>
            </a:stretch>
          </p:blipFill>
          <p:spPr>
            <a:xfrm>
              <a:off x="4872537" y="2231194"/>
              <a:ext cx="499089" cy="388180"/>
            </a:xfrm>
            <a:prstGeom prst="rect">
              <a:avLst/>
            </a:prstGeom>
          </p:spPr>
        </p:pic>
        <p:pic>
          <p:nvPicPr>
            <p:cNvPr id="27" name="Рисунок 2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090" r="71655"/>
            <a:stretch>
              <a:fillRect/>
            </a:stretch>
          </p:blipFill>
          <p:spPr>
            <a:xfrm>
              <a:off x="6402678" y="2145299"/>
              <a:ext cx="1350180" cy="1050139"/>
            </a:xfrm>
            <a:prstGeom prst="rect">
              <a:avLst/>
            </a:prstGeom>
          </p:spPr>
        </p:pic>
        <p:cxnSp>
          <p:nvCxnSpPr>
            <p:cNvPr id="40" name="Прямая со стрелкой 39"/>
            <p:cNvCxnSpPr>
              <a:endCxn id="36" idx="2"/>
            </p:cNvCxnSpPr>
            <p:nvPr/>
          </p:nvCxnSpPr>
          <p:spPr>
            <a:xfrm>
              <a:off x="5397134" y="2225993"/>
              <a:ext cx="943850" cy="349653"/>
            </a:xfrm>
            <a:prstGeom prst="straightConnector1">
              <a:avLst/>
            </a:prstGeom>
            <a:ln w="2222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Соединительная линия уступом 41"/>
            <p:cNvCxnSpPr/>
            <p:nvPr/>
          </p:nvCxnSpPr>
          <p:spPr>
            <a:xfrm rot="10800000" flipV="1">
              <a:off x="1782053" y="2593151"/>
              <a:ext cx="2631889" cy="1846167"/>
            </a:xfrm>
            <a:prstGeom prst="bentConnector3">
              <a:avLst>
                <a:gd name="adj1" fmla="val 50000"/>
              </a:avLst>
            </a:prstGeom>
            <a:ln w="158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TextBox 45"/>
          <p:cNvSpPr txBox="1"/>
          <p:nvPr/>
        </p:nvSpPr>
        <p:spPr>
          <a:xfrm>
            <a:off x="2786730" y="214290"/>
            <a:ext cx="3142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u="sng" dirty="0" smtClean="0"/>
              <a:t>Идентификация избирателей</a:t>
            </a:r>
            <a:endParaRPr lang="ru-RU" b="1" u="sng" dirty="0"/>
          </a:p>
        </p:txBody>
      </p:sp>
      <p:sp>
        <p:nvSpPr>
          <p:cNvPr id="22" name="TextBox 21"/>
          <p:cNvSpPr txBox="1"/>
          <p:nvPr/>
        </p:nvSpPr>
        <p:spPr>
          <a:xfrm>
            <a:off x="4972502" y="3933056"/>
            <a:ext cx="151996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>
                <a:latin typeface="Georgia" pitchFamily="18" charset="0"/>
              </a:rPr>
              <a:t>Наблюдатели</a:t>
            </a:r>
            <a:endParaRPr lang="ru-RU" sz="1400" b="1" dirty="0">
              <a:latin typeface="Georgia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788024" y="692696"/>
            <a:ext cx="133722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>
                <a:latin typeface="Georgia" pitchFamily="18" charset="0"/>
              </a:rPr>
              <a:t>Избиратель</a:t>
            </a:r>
            <a:endParaRPr lang="ru-RU" sz="1400" b="1" dirty="0">
              <a:latin typeface="Georgia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004657" y="1249015"/>
            <a:ext cx="16450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>
                <a:latin typeface="Georgia" pitchFamily="18" charset="0"/>
              </a:rPr>
              <a:t>Сотрудник ГРС</a:t>
            </a:r>
            <a:endParaRPr lang="ru-RU" sz="1400" b="1" dirty="0">
              <a:latin typeface="Georgia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364088" y="3140968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Устройство для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считывания</a:t>
            </a:r>
          </a:p>
          <a:p>
            <a:pPr algn="ctr"/>
            <a:r>
              <a:rPr lang="en-US" sz="1400" b="1" dirty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ID-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карт и отпечатков пальцев</a:t>
            </a:r>
            <a:endParaRPr lang="ru-RU" sz="1400" dirty="0"/>
          </a:p>
        </p:txBody>
      </p:sp>
      <p:pic>
        <p:nvPicPr>
          <p:cNvPr id="34" name="Picture 19" descr="http://alpatech.ru/components/com_catalog/images/items/large/c20061ac9d9a7f47fbae2491886a4339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24391" y="639670"/>
            <a:ext cx="783913" cy="629090"/>
          </a:xfrm>
          <a:prstGeom prst="rect">
            <a:avLst/>
          </a:prstGeom>
          <a:noFill/>
        </p:spPr>
      </p:pic>
      <p:sp>
        <p:nvSpPr>
          <p:cNvPr id="38" name="Прямоугольник 37"/>
          <p:cNvSpPr/>
          <p:nvPr/>
        </p:nvSpPr>
        <p:spPr>
          <a:xfrm>
            <a:off x="6720187" y="816967"/>
            <a:ext cx="260434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Видеокамера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0" y="642918"/>
            <a:ext cx="338003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/>
            <a:r>
              <a:rPr lang="ru-RU" sz="1400" dirty="0" smtClean="0">
                <a:latin typeface="Georgia" pitchFamily="18" charset="0"/>
              </a:rPr>
              <a:t>Данные идентифицированного </a:t>
            </a:r>
          </a:p>
          <a:p>
            <a:r>
              <a:rPr lang="ru-RU" sz="1400" dirty="0" smtClean="0">
                <a:latin typeface="Georgia" pitchFamily="18" charset="0"/>
              </a:rPr>
              <a:t>избирателя отображаются как на </a:t>
            </a:r>
          </a:p>
          <a:p>
            <a:r>
              <a:rPr lang="ru-RU" sz="1400" dirty="0">
                <a:latin typeface="Georgia" pitchFamily="18" charset="0"/>
              </a:rPr>
              <a:t>к</a:t>
            </a:r>
            <a:r>
              <a:rPr lang="ru-RU" sz="1400" dirty="0" smtClean="0">
                <a:latin typeface="Georgia" pitchFamily="18" charset="0"/>
              </a:rPr>
              <a:t>омпьютере  оператора под наблюдением   члена комиссии, </a:t>
            </a:r>
          </a:p>
          <a:p>
            <a:r>
              <a:rPr lang="ru-RU" sz="1400" dirty="0" smtClean="0">
                <a:latin typeface="Georgia" pitchFamily="18" charset="0"/>
              </a:rPr>
              <a:t>так и на большом мониторе </a:t>
            </a:r>
          </a:p>
          <a:p>
            <a:r>
              <a:rPr lang="ru-RU" sz="1400" dirty="0" smtClean="0">
                <a:latin typeface="Georgia" pitchFamily="18" charset="0"/>
              </a:rPr>
              <a:t>для наблюдателей</a:t>
            </a:r>
            <a:endParaRPr lang="ru-RU" sz="1400" dirty="0">
              <a:latin typeface="Georgia" pitchFamily="18" charset="0"/>
            </a:endParaRPr>
          </a:p>
        </p:txBody>
      </p:sp>
      <p:pic>
        <p:nvPicPr>
          <p:cNvPr id="2054" name="Picture 6" descr="C:\Users\User\Desktop\screen.gi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2701" y="733425"/>
            <a:ext cx="4048125" cy="2695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Номер слайда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8B252-459A-4B17-B3FE-504508B644B9}" type="slidenum">
              <a:rPr lang="ru-RU" smtClean="0"/>
              <a:pPr/>
              <a:t>17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5831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3"/>
          <p:cNvGrpSpPr/>
          <p:nvPr/>
        </p:nvGrpSpPr>
        <p:grpSpPr>
          <a:xfrm>
            <a:off x="6086155" y="2948908"/>
            <a:ext cx="2086245" cy="3000372"/>
            <a:chOff x="6572264" y="3857628"/>
            <a:chExt cx="2086245" cy="3000372"/>
          </a:xfrm>
        </p:grpSpPr>
        <p:pic>
          <p:nvPicPr>
            <p:cNvPr id="5" name="Picture 13" descr="C:\Users\Admin\Desktop\Без имени-3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572264" y="4357694"/>
              <a:ext cx="1791310" cy="2500306"/>
            </a:xfrm>
            <a:prstGeom prst="rect">
              <a:avLst/>
            </a:prstGeom>
            <a:noFill/>
          </p:spPr>
        </p:pic>
        <p:sp>
          <p:nvSpPr>
            <p:cNvPr id="6" name="TextBox 5"/>
            <p:cNvSpPr txBox="1"/>
            <p:nvPr/>
          </p:nvSpPr>
          <p:spPr>
            <a:xfrm>
              <a:off x="6580696" y="3857628"/>
              <a:ext cx="207781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400" b="1" dirty="0" smtClean="0">
                  <a:solidFill>
                    <a:schemeClr val="accent2">
                      <a:lumMod val="75000"/>
                    </a:schemeClr>
                  </a:solidFill>
                  <a:latin typeface="Georgia" pitchFamily="18" charset="0"/>
                </a:rPr>
                <a:t>Автоматически</a:t>
              </a:r>
            </a:p>
            <a:p>
              <a:pPr algn="ctr"/>
              <a:r>
                <a:rPr lang="ru-RU" sz="1400" b="1" dirty="0" smtClean="0">
                  <a:solidFill>
                    <a:schemeClr val="accent2">
                      <a:lumMod val="75000"/>
                    </a:schemeClr>
                  </a:solidFill>
                  <a:latin typeface="Georgia" pitchFamily="18" charset="0"/>
                </a:rPr>
                <a:t>считывающая урна</a:t>
              </a:r>
              <a:endParaRPr lang="ru-RU" sz="1400" b="1" dirty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endParaRPr>
            </a:p>
          </p:txBody>
        </p:sp>
      </p:grpSp>
      <p:pic>
        <p:nvPicPr>
          <p:cNvPr id="18434" name="Picture 2" descr="C:\Users\Admin\Desktop\ааааыукыукыу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4957" y="3665658"/>
            <a:ext cx="2308891" cy="199559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539552" y="721189"/>
            <a:ext cx="4421402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1600" dirty="0" smtClean="0">
                <a:latin typeface="Georgia" pitchFamily="18" charset="0"/>
              </a:rPr>
              <a:t>Допускаются только идентифицированные</a:t>
            </a:r>
          </a:p>
          <a:p>
            <a:r>
              <a:rPr lang="ru-RU" dirty="0" smtClean="0">
                <a:latin typeface="Georgia" pitchFamily="18" charset="0"/>
              </a:rPr>
              <a:t>избиратели</a:t>
            </a:r>
            <a:endParaRPr lang="ru-RU" sz="1600" dirty="0">
              <a:latin typeface="Georgia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9552" y="1639684"/>
            <a:ext cx="39068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1600" dirty="0" smtClean="0">
                <a:latin typeface="Georgia" pitchFamily="18" charset="0"/>
              </a:rPr>
              <a:t>Избирательный</a:t>
            </a:r>
            <a:endParaRPr lang="ru-RU" sz="1600" dirty="0">
              <a:latin typeface="Georgia" pitchFamily="18" charset="0"/>
            </a:endParaRPr>
          </a:p>
          <a:p>
            <a:r>
              <a:rPr lang="ru-RU" sz="1600" dirty="0" smtClean="0">
                <a:latin typeface="Georgia" pitchFamily="18" charset="0"/>
              </a:rPr>
              <a:t>бюллетень выдается </a:t>
            </a:r>
            <a:r>
              <a:rPr lang="ru-RU" sz="1600" dirty="0">
                <a:latin typeface="Georgia" pitchFamily="18" charset="0"/>
              </a:rPr>
              <a:t>в </a:t>
            </a:r>
            <a:r>
              <a:rPr lang="ru-RU" sz="1600" dirty="0" smtClean="0">
                <a:latin typeface="Georgia" pitchFamily="18" charset="0"/>
              </a:rPr>
              <a:t>бумажном виде </a:t>
            </a:r>
            <a:endParaRPr lang="ru-RU" sz="1600" dirty="0">
              <a:latin typeface="Georgia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41623" y="2492896"/>
            <a:ext cx="59025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1600" dirty="0" smtClean="0">
                <a:latin typeface="Georgia" pitchFamily="18" charset="0"/>
              </a:rPr>
              <a:t>После проставления отметки о волеизъявлении избирателя в избирательном бюллетене, бюллетень пропускается в автоматически считывающую урну</a:t>
            </a:r>
            <a:endParaRPr lang="ru-RU" sz="1600" dirty="0">
              <a:latin typeface="Georgia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64113" y="214290"/>
            <a:ext cx="27366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u="sng" dirty="0" smtClean="0"/>
              <a:t>Проведение голосования</a:t>
            </a:r>
            <a:endParaRPr lang="ru-RU" b="1" u="sng" dirty="0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8B252-459A-4B17-B3FE-504508B644B9}" type="slidenum">
              <a:rPr lang="ru-RU" smtClean="0"/>
              <a:pPr/>
              <a:t>18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9414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" name="Picture 12" descr="C:\Users\User\Desktop\323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66787">
            <a:off x="4838764" y="3632008"/>
            <a:ext cx="2362200" cy="809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9" descr="C:\Users\User\Desktop\Network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556" y="3068960"/>
            <a:ext cx="470544" cy="579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12" descr="C:\Users\User\Desktop\323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66787">
            <a:off x="4198194" y="3519350"/>
            <a:ext cx="2362200" cy="809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869160"/>
            <a:ext cx="2501255" cy="1585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 descr="C:\Users\User\Desktop\ewe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4649" y="583508"/>
            <a:ext cx="1967431" cy="1693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0" name="Скругленный прямоугольник 79"/>
          <p:cNvSpPr/>
          <p:nvPr/>
        </p:nvSpPr>
        <p:spPr>
          <a:xfrm>
            <a:off x="323528" y="620688"/>
            <a:ext cx="5228632" cy="596737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2" name="Picture 12" descr="C:\Users\User\Desktop\323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801217">
            <a:off x="6714055" y="2277815"/>
            <a:ext cx="1560652" cy="809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3" name="Picture 12" descr="C:\Users\User\Desktop\323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2860">
            <a:off x="1942581" y="3114293"/>
            <a:ext cx="2362200" cy="809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TextBox 45"/>
          <p:cNvSpPr txBox="1"/>
          <p:nvPr/>
        </p:nvSpPr>
        <p:spPr>
          <a:xfrm>
            <a:off x="323528" y="44624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 dirty="0" smtClean="0"/>
              <a:t>Подсчет голосов в Участковой Избирательной Комиссии</a:t>
            </a:r>
            <a:endParaRPr lang="ru-RU" b="1" u="sng" dirty="0"/>
          </a:p>
          <a:p>
            <a:endParaRPr lang="ru-RU" b="1" u="sng" dirty="0"/>
          </a:p>
        </p:txBody>
      </p:sp>
      <p:sp>
        <p:nvSpPr>
          <p:cNvPr id="22" name="TextBox 21"/>
          <p:cNvSpPr txBox="1"/>
          <p:nvPr/>
        </p:nvSpPr>
        <p:spPr>
          <a:xfrm>
            <a:off x="2308288" y="4941168"/>
            <a:ext cx="13276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b="1" dirty="0" smtClean="0">
                <a:latin typeface="Georgia" pitchFamily="18" charset="0"/>
              </a:rPr>
              <a:t>Наблюдатели</a:t>
            </a:r>
            <a:endParaRPr lang="ru-RU" sz="1200" b="1" dirty="0">
              <a:latin typeface="Georgia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275856" y="631721"/>
            <a:ext cx="16049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b="1" dirty="0" smtClean="0">
                <a:latin typeface="Georgia" pitchFamily="18" charset="0"/>
              </a:rPr>
              <a:t>Член</a:t>
            </a:r>
            <a:r>
              <a:rPr lang="ru-RU" sz="1200" b="1" dirty="0">
                <a:latin typeface="Georgia" pitchFamily="18" charset="0"/>
              </a:rPr>
              <a:t>ы</a:t>
            </a:r>
            <a:r>
              <a:rPr lang="ru-RU" sz="1200" b="1" dirty="0" smtClean="0">
                <a:latin typeface="Georgia" pitchFamily="18" charset="0"/>
              </a:rPr>
              <a:t> комиссии</a:t>
            </a:r>
            <a:endParaRPr lang="ru-RU" sz="1200" b="1" dirty="0">
              <a:latin typeface="Georgia" pitchFamily="18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323528" y="1252498"/>
            <a:ext cx="2880575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Georgia" pitchFamily="18" charset="0"/>
              </a:rPr>
              <a:t>      После завершения голосования, Автоматически Считывающая Урна производит распечатку результатов подсчета голосов для УИК, наблюдателей, представителей,</a:t>
            </a:r>
          </a:p>
          <a:p>
            <a:pPr algn="ctr"/>
            <a:r>
              <a:rPr lang="ru-RU" sz="1400" dirty="0" smtClean="0">
                <a:latin typeface="Georgia" pitchFamily="18" charset="0"/>
              </a:rPr>
              <a:t> полит. партий и кандидатов</a:t>
            </a:r>
            <a:endParaRPr lang="ru-RU" sz="1400" dirty="0">
              <a:latin typeface="Georgia" pitchFamily="18" charset="0"/>
            </a:endParaRPr>
          </a:p>
        </p:txBody>
      </p:sp>
      <p:pic>
        <p:nvPicPr>
          <p:cNvPr id="1029" name="Picture 5" descr="C:\Users\User\Desktop\pril_2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237" y="2062980"/>
            <a:ext cx="1518894" cy="1051541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1" name="Прямая со стрелкой 30"/>
          <p:cNvCxnSpPr>
            <a:stCxn id="1029" idx="0"/>
          </p:cNvCxnSpPr>
          <p:nvPr/>
        </p:nvCxnSpPr>
        <p:spPr>
          <a:xfrm flipH="1" flipV="1">
            <a:off x="4211960" y="1772816"/>
            <a:ext cx="417724" cy="2901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>
            <a:stCxn id="1029" idx="0"/>
          </p:cNvCxnSpPr>
          <p:nvPr/>
        </p:nvCxnSpPr>
        <p:spPr>
          <a:xfrm flipV="1">
            <a:off x="4629684" y="1423432"/>
            <a:ext cx="181250" cy="6395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>
            <a:stCxn id="1029" idx="2"/>
          </p:cNvCxnSpPr>
          <p:nvPr/>
        </p:nvCxnSpPr>
        <p:spPr>
          <a:xfrm flipH="1">
            <a:off x="3324649" y="3114521"/>
            <a:ext cx="1305035" cy="251114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>
            <a:stCxn id="1029" idx="2"/>
          </p:cNvCxnSpPr>
          <p:nvPr/>
        </p:nvCxnSpPr>
        <p:spPr>
          <a:xfrm flipH="1">
            <a:off x="4383151" y="3114521"/>
            <a:ext cx="246533" cy="187783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>
            <a:stCxn id="1029" idx="2"/>
          </p:cNvCxnSpPr>
          <p:nvPr/>
        </p:nvCxnSpPr>
        <p:spPr>
          <a:xfrm flipH="1">
            <a:off x="3977166" y="3114521"/>
            <a:ext cx="652518" cy="208507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 flipH="1">
            <a:off x="3635896" y="3114521"/>
            <a:ext cx="993788" cy="232335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51" name="Picture 8" descr="C:\Users\User\Desktop\Untitled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770143"/>
            <a:ext cx="3143755" cy="215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5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99853" y="4026679"/>
            <a:ext cx="622946" cy="842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8" name="Picture 9" descr="C:\Users\User\Desktop\Network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309" y="4052728"/>
            <a:ext cx="470544" cy="579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3" name="TextBox 122"/>
          <p:cNvSpPr txBox="1"/>
          <p:nvPr/>
        </p:nvSpPr>
        <p:spPr>
          <a:xfrm>
            <a:off x="7405837" y="4941168"/>
            <a:ext cx="13885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b="1" dirty="0" smtClean="0">
                <a:latin typeface="Georgia" pitchFamily="18" charset="0"/>
              </a:rPr>
              <a:t>Центральный </a:t>
            </a:r>
          </a:p>
          <a:p>
            <a:pPr algn="ctr"/>
            <a:r>
              <a:rPr lang="ru-RU" sz="1200" b="1" dirty="0" smtClean="0">
                <a:latin typeface="Georgia" pitchFamily="18" charset="0"/>
              </a:rPr>
              <a:t>Сервер </a:t>
            </a:r>
          </a:p>
        </p:txBody>
      </p:sp>
      <p:sp>
        <p:nvSpPr>
          <p:cNvPr id="168" name="TextBox 167"/>
          <p:cNvSpPr txBox="1"/>
          <p:nvPr/>
        </p:nvSpPr>
        <p:spPr>
          <a:xfrm>
            <a:off x="6337481" y="415697"/>
            <a:ext cx="226696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b="1" dirty="0" smtClean="0">
                <a:latin typeface="Georgia" pitchFamily="18" charset="0"/>
              </a:rPr>
              <a:t>Официальный сайт ЦИК</a:t>
            </a:r>
            <a:endParaRPr lang="ru-RU" sz="1200" b="1" dirty="0">
              <a:solidFill>
                <a:schemeClr val="accent2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85" name="Скругленный прямоугольник 84"/>
          <p:cNvSpPr/>
          <p:nvPr/>
        </p:nvSpPr>
        <p:spPr>
          <a:xfrm>
            <a:off x="7363947" y="3645024"/>
            <a:ext cx="1472303" cy="208823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5" name="Picture 10" descr="C:\Users\User\Desktop\urna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0" y="3537173"/>
            <a:ext cx="1314450" cy="212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35" name="Прямая со стрелкой 1034"/>
          <p:cNvCxnSpPr>
            <a:endCxn id="1029" idx="1"/>
          </p:cNvCxnSpPr>
          <p:nvPr/>
        </p:nvCxnSpPr>
        <p:spPr>
          <a:xfrm flipV="1">
            <a:off x="1324828" y="2588751"/>
            <a:ext cx="2545409" cy="1060080"/>
          </a:xfrm>
          <a:prstGeom prst="straightConnector1">
            <a:avLst/>
          </a:prstGeom>
          <a:ln w="25400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7" name="TextBox 176"/>
          <p:cNvSpPr txBox="1"/>
          <p:nvPr/>
        </p:nvSpPr>
        <p:spPr>
          <a:xfrm>
            <a:off x="668640" y="692696"/>
            <a:ext cx="2459328" cy="64633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Участковая Избирательная</a:t>
            </a:r>
          </a:p>
          <a:p>
            <a:pPr algn="ctr"/>
            <a:r>
              <a:rPr lang="ru-RU" sz="1200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Комиссия</a:t>
            </a:r>
            <a:endParaRPr lang="ru-RU" sz="1200" b="1" dirty="0">
              <a:solidFill>
                <a:schemeClr val="accent2">
                  <a:lumMod val="75000"/>
                </a:schemeClr>
              </a:solidFill>
              <a:latin typeface="Georgia" pitchFamily="18" charset="0"/>
            </a:endParaRPr>
          </a:p>
          <a:p>
            <a:pPr algn="ctr"/>
            <a:endParaRPr lang="ru-RU" sz="1200" b="1" dirty="0" smtClean="0">
              <a:solidFill>
                <a:schemeClr val="accent2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274202" y="3068960"/>
            <a:ext cx="9989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b="1" dirty="0" smtClean="0">
                <a:latin typeface="Georgia" pitchFamily="18" charset="0"/>
              </a:rPr>
              <a:t>Протокол</a:t>
            </a:r>
            <a:endParaRPr lang="ru-RU" sz="1200" b="1" dirty="0">
              <a:latin typeface="Georgia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774571" y="3695391"/>
            <a:ext cx="5886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b="1" dirty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ЦИК</a:t>
            </a:r>
          </a:p>
          <a:p>
            <a:pPr algn="ctr"/>
            <a:endParaRPr lang="ru-RU" sz="1200" b="1" dirty="0" smtClean="0">
              <a:latin typeface="Georgia" pitchFamily="18" charset="0"/>
            </a:endParaRPr>
          </a:p>
        </p:txBody>
      </p:sp>
      <p:sp>
        <p:nvSpPr>
          <p:cNvPr id="33" name="Номер слайда 3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8B252-459A-4B17-B3FE-504508B644B9}" type="slidenum">
              <a:rPr lang="ru-RU" smtClean="0"/>
              <a:pPr/>
              <a:t>19</a:t>
            </a:fld>
            <a:endParaRPr lang="ru-RU"/>
          </a:p>
        </p:txBody>
      </p:sp>
      <p:sp>
        <p:nvSpPr>
          <p:cNvPr id="34" name="Нижний колонтитул 3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354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Скругленный прямоугольник 79"/>
          <p:cNvSpPr/>
          <p:nvPr/>
        </p:nvSpPr>
        <p:spPr>
          <a:xfrm>
            <a:off x="333947" y="2276872"/>
            <a:ext cx="3157933" cy="424847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TextBox 45"/>
          <p:cNvSpPr txBox="1"/>
          <p:nvPr/>
        </p:nvSpPr>
        <p:spPr>
          <a:xfrm>
            <a:off x="2495183" y="179348"/>
            <a:ext cx="4078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u="sng" dirty="0" smtClean="0"/>
              <a:t>Подведение итогов голосования в УИК</a:t>
            </a:r>
            <a:endParaRPr lang="ru-RU" b="1" u="sng" dirty="0"/>
          </a:p>
        </p:txBody>
      </p:sp>
      <p:sp>
        <p:nvSpPr>
          <p:cNvPr id="47" name="TextBox 46"/>
          <p:cNvSpPr txBox="1"/>
          <p:nvPr/>
        </p:nvSpPr>
        <p:spPr>
          <a:xfrm>
            <a:off x="333947" y="5517233"/>
            <a:ext cx="20778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>
                <a:latin typeface="Georgia" pitchFamily="18" charset="0"/>
              </a:rPr>
              <a:t>Автоматически</a:t>
            </a:r>
          </a:p>
          <a:p>
            <a:pPr algn="ctr"/>
            <a:r>
              <a:rPr lang="ru-RU" sz="1400" b="1" dirty="0" smtClean="0">
                <a:latin typeface="Georgia" pitchFamily="18" charset="0"/>
              </a:rPr>
              <a:t>считывающая урна</a:t>
            </a:r>
            <a:endParaRPr lang="ru-RU" sz="1400" b="1" dirty="0">
              <a:latin typeface="Georgia" pitchFamily="18" charset="0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7157893" y="4417948"/>
            <a:ext cx="13548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>
                <a:latin typeface="Georgia" pitchFamily="18" charset="0"/>
              </a:rPr>
              <a:t>Сравнение </a:t>
            </a:r>
          </a:p>
          <a:p>
            <a:pPr algn="ctr"/>
            <a:r>
              <a:rPr lang="ru-RU" sz="1400" b="1" dirty="0" smtClean="0">
                <a:latin typeface="Georgia" pitchFamily="18" charset="0"/>
              </a:rPr>
              <a:t>результатов</a:t>
            </a:r>
            <a:endParaRPr lang="ru-RU" sz="1400" b="1" dirty="0">
              <a:latin typeface="Georgia" pitchFamily="18" charset="0"/>
            </a:endParaRPr>
          </a:p>
        </p:txBody>
      </p:sp>
      <p:sp>
        <p:nvSpPr>
          <p:cNvPr id="124" name="TextBox 123"/>
          <p:cNvSpPr txBox="1"/>
          <p:nvPr/>
        </p:nvSpPr>
        <p:spPr>
          <a:xfrm>
            <a:off x="6983166" y="3140968"/>
            <a:ext cx="1704313" cy="1015663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ru-RU" sz="1200" b="1" dirty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Территориальная </a:t>
            </a:r>
          </a:p>
          <a:p>
            <a:pPr algn="ctr"/>
            <a:r>
              <a:rPr lang="ru-RU" sz="1200" b="1" dirty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Избирательная </a:t>
            </a:r>
          </a:p>
          <a:p>
            <a:pPr algn="ctr"/>
            <a:r>
              <a:rPr lang="ru-RU" sz="1200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Комиссия</a:t>
            </a:r>
          </a:p>
          <a:p>
            <a:pPr algn="ctr"/>
            <a:endParaRPr lang="ru-RU" sz="1200" b="1" dirty="0">
              <a:solidFill>
                <a:schemeClr val="accent2">
                  <a:lumMod val="75000"/>
                </a:schemeClr>
              </a:solidFill>
              <a:latin typeface="Georgia" pitchFamily="18" charset="0"/>
            </a:endParaRPr>
          </a:p>
          <a:p>
            <a:pPr algn="ctr"/>
            <a:r>
              <a:rPr lang="ru-RU" sz="1200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( ТИК )</a:t>
            </a:r>
          </a:p>
        </p:txBody>
      </p:sp>
      <p:sp>
        <p:nvSpPr>
          <p:cNvPr id="82" name="Скругленный прямоугольник 81"/>
          <p:cNvSpPr/>
          <p:nvPr/>
        </p:nvSpPr>
        <p:spPr>
          <a:xfrm>
            <a:off x="6574160" y="3135720"/>
            <a:ext cx="2462336" cy="323457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" name="Группа 3"/>
          <p:cNvGrpSpPr/>
          <p:nvPr/>
        </p:nvGrpSpPr>
        <p:grpSpPr>
          <a:xfrm>
            <a:off x="3779912" y="4028631"/>
            <a:ext cx="2582363" cy="1200569"/>
            <a:chOff x="4653933" y="3501008"/>
            <a:chExt cx="2870395" cy="1200569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53933" y="3501008"/>
              <a:ext cx="2870395" cy="1200569"/>
            </a:xfrm>
            <a:prstGeom prst="rect">
              <a:avLst/>
            </a:prstGeom>
            <a:solidFill>
              <a:schemeClr val="accent1">
                <a:alpha val="0"/>
              </a:schemeClr>
            </a:solidFill>
            <a:ln>
              <a:noFill/>
            </a:ln>
            <a:effectLst/>
            <a:scene3d>
              <a:camera prst="orthographicFront">
                <a:rot lat="0" lon="10800000" rev="0"/>
              </a:camera>
              <a:lightRig rig="threePt" dir="t"/>
            </a:scene3d>
          </p:spPr>
        </p:pic>
        <p:pic>
          <p:nvPicPr>
            <p:cNvPr id="2056" name="Picture 8" descr="C:\Users\User\Desktop\usbSTICK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4409" y="3765473"/>
              <a:ext cx="713359" cy="5350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7" name="Picture 9" descr="C:\Users\User\Desktop\paper_icon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58519" y="3621457"/>
              <a:ext cx="735929" cy="5854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55" name="Picture 8" descr="C:\Users\User\Desktop\usbSTICK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766189"/>
            <a:ext cx="713359" cy="535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4" name="TextBox 63"/>
          <p:cNvSpPr txBox="1"/>
          <p:nvPr/>
        </p:nvSpPr>
        <p:spPr>
          <a:xfrm>
            <a:off x="606032" y="2348880"/>
            <a:ext cx="2459327" cy="83099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ru-RU" sz="1200" b="1" dirty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Участковая Избирательная</a:t>
            </a:r>
          </a:p>
          <a:p>
            <a:pPr algn="ctr"/>
            <a:r>
              <a:rPr lang="ru-RU" sz="1200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Комиссия</a:t>
            </a:r>
          </a:p>
          <a:p>
            <a:pPr algn="ctr"/>
            <a:endParaRPr lang="ru-RU" sz="1200" b="1" dirty="0">
              <a:solidFill>
                <a:schemeClr val="accent2">
                  <a:lumMod val="75000"/>
                </a:schemeClr>
              </a:solidFill>
              <a:latin typeface="Georgia" pitchFamily="18" charset="0"/>
            </a:endParaRPr>
          </a:p>
          <a:p>
            <a:pPr algn="ctr"/>
            <a:r>
              <a:rPr lang="ru-RU" sz="1200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( УИК )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4205200" y="1088272"/>
            <a:ext cx="309634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Georgia" pitchFamily="18" charset="0"/>
              </a:rPr>
              <a:t>      </a:t>
            </a:r>
            <a:endParaRPr lang="ru-RU" sz="1400" dirty="0">
              <a:latin typeface="Georgia" pitchFamily="18" charset="0"/>
            </a:endParaRPr>
          </a:p>
        </p:txBody>
      </p:sp>
      <p:pic>
        <p:nvPicPr>
          <p:cNvPr id="75" name="Picture 8" descr="C:\Users\User\Desktop\usbSTICK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2402" y="5227490"/>
            <a:ext cx="665942" cy="499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" name="Picture 9" descr="C:\Users\User\Desktop\paper_icon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9822" y="5182821"/>
            <a:ext cx="615325" cy="544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" name="TextBox 87"/>
          <p:cNvSpPr txBox="1"/>
          <p:nvPr/>
        </p:nvSpPr>
        <p:spPr>
          <a:xfrm>
            <a:off x="7713102" y="5261138"/>
            <a:ext cx="3658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>
                <a:latin typeface="Georgia" pitchFamily="18" charset="0"/>
              </a:rPr>
              <a:t>=</a:t>
            </a:r>
          </a:p>
        </p:txBody>
      </p:sp>
      <p:sp>
        <p:nvSpPr>
          <p:cNvPr id="103" name="TextBox 102"/>
          <p:cNvSpPr txBox="1"/>
          <p:nvPr/>
        </p:nvSpPr>
        <p:spPr>
          <a:xfrm>
            <a:off x="2733982" y="764704"/>
            <a:ext cx="383149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>
                <a:latin typeface="Georgia" pitchFamily="18" charset="0"/>
              </a:rPr>
              <a:t>Распечатка результатов голосования </a:t>
            </a:r>
          </a:p>
          <a:p>
            <a:pPr algn="ctr"/>
            <a:r>
              <a:rPr lang="ru-RU" sz="1400" b="1" dirty="0" smtClean="0">
                <a:latin typeface="Georgia" pitchFamily="18" charset="0"/>
              </a:rPr>
              <a:t>УИК вместе с электронной версией, </a:t>
            </a:r>
          </a:p>
          <a:p>
            <a:pPr algn="ctr"/>
            <a:r>
              <a:rPr lang="ru-RU" sz="1400" b="1" dirty="0" smtClean="0">
                <a:latin typeface="Georgia" pitchFamily="18" charset="0"/>
              </a:rPr>
              <a:t>записанной на защищенном </a:t>
            </a:r>
          </a:p>
          <a:p>
            <a:pPr algn="ctr"/>
            <a:r>
              <a:rPr lang="ru-RU" sz="1400" b="1" dirty="0" smtClean="0">
                <a:latin typeface="Georgia" pitchFamily="18" charset="0"/>
              </a:rPr>
              <a:t>электронном носителе </a:t>
            </a:r>
          </a:p>
          <a:p>
            <a:pPr algn="ctr"/>
            <a:r>
              <a:rPr lang="ru-RU" sz="1400" b="1" dirty="0" smtClean="0">
                <a:latin typeface="Georgia" pitchFamily="18" charset="0"/>
              </a:rPr>
              <a:t>(флэш-карте), </a:t>
            </a:r>
          </a:p>
          <a:p>
            <a:pPr algn="ctr"/>
            <a:r>
              <a:rPr lang="ru-RU" sz="1400" b="1" dirty="0" smtClean="0">
                <a:latin typeface="Georgia" pitchFamily="18" charset="0"/>
              </a:rPr>
              <a:t>направляется в вышестоящую ТИК.</a:t>
            </a:r>
            <a:endParaRPr lang="ru-RU" sz="1400" b="1" dirty="0">
              <a:latin typeface="Georgia" pitchFamily="18" charset="0"/>
            </a:endParaRPr>
          </a:p>
        </p:txBody>
      </p:sp>
      <p:pic>
        <p:nvPicPr>
          <p:cNvPr id="104" name="Picture 9" descr="C:\Users\User\Desktop\paper_icon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0630" y="684180"/>
            <a:ext cx="579642" cy="512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" name="Picture 8" descr="C:\Users\User\Desktop\usbSTICK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8916" y="1373794"/>
            <a:ext cx="713359" cy="535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User\Desktop\urna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0" y="3328297"/>
            <a:ext cx="1314450" cy="212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7" name="Прямая со стрелкой 56"/>
          <p:cNvCxnSpPr/>
          <p:nvPr/>
        </p:nvCxnSpPr>
        <p:spPr>
          <a:xfrm>
            <a:off x="1619672" y="3938543"/>
            <a:ext cx="864096" cy="100262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5" name="Picture 9" descr="C:\Users\User\Desktop\paper_ico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603444"/>
            <a:ext cx="662082" cy="585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6" name="Прямая со стрелкой 115"/>
          <p:cNvCxnSpPr/>
          <p:nvPr/>
        </p:nvCxnSpPr>
        <p:spPr>
          <a:xfrm>
            <a:off x="1277682" y="3528988"/>
            <a:ext cx="1217501" cy="26005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Номер слайда 2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8B252-459A-4B17-B3FE-504508B644B9}" type="slidenum">
              <a:rPr lang="ru-RU" smtClean="0"/>
              <a:pPr/>
              <a:t>20</a:t>
            </a:fld>
            <a:endParaRPr lang="ru-RU"/>
          </a:p>
        </p:txBody>
      </p:sp>
      <p:sp>
        <p:nvSpPr>
          <p:cNvPr id="26" name="Нижний колонтитул 2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4561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Box 45"/>
          <p:cNvSpPr txBox="1"/>
          <p:nvPr/>
        </p:nvSpPr>
        <p:spPr>
          <a:xfrm>
            <a:off x="2495183" y="179348"/>
            <a:ext cx="41183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u="sng" dirty="0" smtClean="0"/>
              <a:t>Подведение итогов голосования в ТИК</a:t>
            </a:r>
            <a:endParaRPr lang="ru-RU" b="1" u="sng" dirty="0"/>
          </a:p>
        </p:txBody>
      </p:sp>
      <p:sp>
        <p:nvSpPr>
          <p:cNvPr id="101" name="TextBox 100"/>
          <p:cNvSpPr txBox="1"/>
          <p:nvPr/>
        </p:nvSpPr>
        <p:spPr>
          <a:xfrm>
            <a:off x="7064712" y="4633972"/>
            <a:ext cx="13548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>
                <a:latin typeface="Georgia" pitchFamily="18" charset="0"/>
              </a:rPr>
              <a:t>Сравнение </a:t>
            </a:r>
          </a:p>
          <a:p>
            <a:pPr algn="ctr"/>
            <a:r>
              <a:rPr lang="ru-RU" sz="1400" b="1" dirty="0" smtClean="0">
                <a:latin typeface="Georgia" pitchFamily="18" charset="0"/>
              </a:rPr>
              <a:t>результатов</a:t>
            </a:r>
            <a:endParaRPr lang="ru-RU" sz="1400" b="1" dirty="0">
              <a:latin typeface="Georgia" pitchFamily="18" charset="0"/>
            </a:endParaRPr>
          </a:p>
        </p:txBody>
      </p:sp>
      <p:pic>
        <p:nvPicPr>
          <p:cNvPr id="9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81939" y="3704016"/>
            <a:ext cx="622946" cy="842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2" name="Скругленный прямоугольник 81"/>
          <p:cNvSpPr/>
          <p:nvPr/>
        </p:nvSpPr>
        <p:spPr>
          <a:xfrm>
            <a:off x="6357966" y="3135720"/>
            <a:ext cx="2678530" cy="323457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" name="Группа 3"/>
          <p:cNvGrpSpPr/>
          <p:nvPr/>
        </p:nvGrpSpPr>
        <p:grpSpPr>
          <a:xfrm>
            <a:off x="3707904" y="4025638"/>
            <a:ext cx="2582363" cy="1200569"/>
            <a:chOff x="4653933" y="3501008"/>
            <a:chExt cx="2870395" cy="1200569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53933" y="3501008"/>
              <a:ext cx="2870395" cy="1200569"/>
            </a:xfrm>
            <a:prstGeom prst="rect">
              <a:avLst/>
            </a:prstGeom>
            <a:solidFill>
              <a:schemeClr val="accent1">
                <a:alpha val="0"/>
              </a:schemeClr>
            </a:solidFill>
            <a:ln>
              <a:noFill/>
            </a:ln>
            <a:effectLst/>
            <a:scene3d>
              <a:camera prst="orthographicFront">
                <a:rot lat="0" lon="10800000" rev="0"/>
              </a:camera>
              <a:lightRig rig="threePt" dir="t"/>
            </a:scene3d>
          </p:spPr>
        </p:pic>
        <p:pic>
          <p:nvPicPr>
            <p:cNvPr id="2057" name="Picture 9" descr="C:\Users\User\Desktop\paper_icon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74473" y="3600627"/>
              <a:ext cx="735929" cy="5854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51" name="Picture 9" descr="C:\Users\User\Desktop\Network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3864" y="3785233"/>
            <a:ext cx="470544" cy="579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2" name="Прямая со стрелкой 61"/>
          <p:cNvCxnSpPr/>
          <p:nvPr/>
        </p:nvCxnSpPr>
        <p:spPr>
          <a:xfrm flipV="1">
            <a:off x="2180879" y="4511886"/>
            <a:ext cx="2270665" cy="1293379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Box 72"/>
          <p:cNvSpPr txBox="1"/>
          <p:nvPr/>
        </p:nvSpPr>
        <p:spPr>
          <a:xfrm>
            <a:off x="4205200" y="1088272"/>
            <a:ext cx="309634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Georgia" pitchFamily="18" charset="0"/>
              </a:rPr>
              <a:t>      </a:t>
            </a:r>
            <a:endParaRPr lang="ru-RU" sz="1400" dirty="0">
              <a:latin typeface="Georgia" pitchFamily="18" charset="0"/>
            </a:endParaRPr>
          </a:p>
        </p:txBody>
      </p:sp>
      <p:pic>
        <p:nvPicPr>
          <p:cNvPr id="77" name="Picture 9" descr="C:\Users\User\Desktop\paper_icon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5962" y="5282815"/>
            <a:ext cx="579642" cy="512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7" name="TextBox 86"/>
          <p:cNvSpPr txBox="1"/>
          <p:nvPr/>
        </p:nvSpPr>
        <p:spPr>
          <a:xfrm>
            <a:off x="7549541" y="5377747"/>
            <a:ext cx="554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Georgia" pitchFamily="18" charset="0"/>
              </a:rPr>
              <a:t>=</a:t>
            </a:r>
          </a:p>
        </p:txBody>
      </p:sp>
      <p:pic>
        <p:nvPicPr>
          <p:cNvPr id="89" name="Picture 5" descr="C:\Users\User\Desktop\pril_24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5303882"/>
            <a:ext cx="620208" cy="42937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0" name="Прямая со стрелкой 89"/>
          <p:cNvCxnSpPr>
            <a:endCxn id="89" idx="0"/>
          </p:cNvCxnSpPr>
          <p:nvPr/>
        </p:nvCxnSpPr>
        <p:spPr>
          <a:xfrm flipH="1">
            <a:off x="8554512" y="4625922"/>
            <a:ext cx="38900" cy="67796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Прямая со стрелкой 91"/>
          <p:cNvCxnSpPr/>
          <p:nvPr/>
        </p:nvCxnSpPr>
        <p:spPr>
          <a:xfrm>
            <a:off x="5083479" y="4514402"/>
            <a:ext cx="1936793" cy="731813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TextBox 102"/>
          <p:cNvSpPr txBox="1"/>
          <p:nvPr/>
        </p:nvSpPr>
        <p:spPr>
          <a:xfrm>
            <a:off x="3563888" y="894199"/>
            <a:ext cx="558815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sz="1400" b="1" dirty="0" smtClean="0">
                <a:latin typeface="Georgia" pitchFamily="18" charset="0"/>
              </a:rPr>
              <a:t>В ТИК производится сверка бумажной и электронной версии итогов голосования в УИК.</a:t>
            </a:r>
          </a:p>
          <a:p>
            <a:pPr marL="285750" indent="-285750">
              <a:buFont typeface="Arial" pitchFamily="34" charset="0"/>
              <a:buChar char="•"/>
            </a:pPr>
            <a:endParaRPr lang="ru-RU" sz="1400" b="1" dirty="0" smtClean="0">
              <a:latin typeface="Georgia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sz="1400" b="1" dirty="0" smtClean="0">
                <a:latin typeface="Georgia" pitchFamily="18" charset="0"/>
              </a:rPr>
              <a:t>Итоговый протокол о результатах голосования ТИК формируется на основании результатов, поступивших от 100% УИК.</a:t>
            </a:r>
          </a:p>
          <a:p>
            <a:pPr marL="285750" indent="-285750">
              <a:buFont typeface="Arial" pitchFamily="34" charset="0"/>
              <a:buChar char="•"/>
            </a:pPr>
            <a:endParaRPr lang="ru-RU" sz="1400" b="1" dirty="0" smtClean="0">
              <a:latin typeface="Georgia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sz="1400" b="1" dirty="0" smtClean="0">
                <a:latin typeface="Georgia" pitchFamily="18" charset="0"/>
              </a:rPr>
              <a:t>Итоговый протокол и сводная таблица о результатах </a:t>
            </a:r>
          </a:p>
          <a:p>
            <a:r>
              <a:rPr lang="ru-RU" sz="1400" b="1" dirty="0" smtClean="0">
                <a:latin typeface="Georgia" pitchFamily="18" charset="0"/>
              </a:rPr>
              <a:t>      ТИК направляется в ЦИК.</a:t>
            </a:r>
          </a:p>
          <a:p>
            <a:endParaRPr lang="ru-RU" sz="1400" b="1" dirty="0">
              <a:latin typeface="Georgia" pitchFamily="18" charset="0"/>
            </a:endParaRP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79635" y="690136"/>
            <a:ext cx="3470870" cy="591001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4"/>
          <p:cNvGrpSpPr/>
          <p:nvPr/>
        </p:nvGrpSpPr>
        <p:grpSpPr>
          <a:xfrm>
            <a:off x="431872" y="1628800"/>
            <a:ext cx="6922178" cy="3194774"/>
            <a:chOff x="675846" y="4720593"/>
            <a:chExt cx="6922178" cy="3316519"/>
          </a:xfrm>
        </p:grpSpPr>
        <p:sp>
          <p:nvSpPr>
            <p:cNvPr id="40" name="TextBox 39"/>
            <p:cNvSpPr txBox="1"/>
            <p:nvPr/>
          </p:nvSpPr>
          <p:spPr>
            <a:xfrm>
              <a:off x="1614483" y="5241570"/>
              <a:ext cx="997389" cy="28755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200" b="1" dirty="0" smtClean="0">
                  <a:solidFill>
                    <a:schemeClr val="accent2">
                      <a:lumMod val="75000"/>
                    </a:schemeClr>
                  </a:solidFill>
                  <a:latin typeface="Georgia" pitchFamily="18" charset="0"/>
                </a:rPr>
                <a:t>УИК </a:t>
              </a:r>
              <a:r>
                <a:rPr lang="en-US" sz="1200" b="1" dirty="0" smtClean="0">
                  <a:solidFill>
                    <a:schemeClr val="accent2">
                      <a:lumMod val="75000"/>
                    </a:schemeClr>
                  </a:solidFill>
                  <a:latin typeface="Georgia" pitchFamily="18" charset="0"/>
                </a:rPr>
                <a:t>000</a:t>
              </a:r>
              <a:r>
                <a:rPr lang="ru-RU" sz="1200" b="1" dirty="0" smtClean="0">
                  <a:solidFill>
                    <a:schemeClr val="accent2">
                      <a:lumMod val="75000"/>
                    </a:schemeClr>
                  </a:solidFill>
                  <a:latin typeface="Georgia" pitchFamily="18" charset="0"/>
                </a:rPr>
                <a:t>1</a:t>
              </a:r>
            </a:p>
          </p:txBody>
        </p:sp>
        <p:pic>
          <p:nvPicPr>
            <p:cNvPr id="43" name="Picture 8" descr="C:\Users\User\Desktop\usbSTICK.pn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59590" y="4818347"/>
              <a:ext cx="567652" cy="4257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5" name="Picture 9" descr="C:\Users\User\Desktop\paper_icon.pn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37750" y="4759377"/>
              <a:ext cx="579642" cy="5125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9" name="TextBox 48"/>
            <p:cNvSpPr txBox="1"/>
            <p:nvPr/>
          </p:nvSpPr>
          <p:spPr>
            <a:xfrm>
              <a:off x="1926446" y="4839901"/>
              <a:ext cx="31130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400" b="1" dirty="0">
                  <a:latin typeface="Georgia" pitchFamily="18" charset="0"/>
                </a:rPr>
                <a:t>=</a:t>
              </a:r>
            </a:p>
          </p:txBody>
        </p:sp>
        <p:sp>
          <p:nvSpPr>
            <p:cNvPr id="53" name="Скругленный прямоугольник 52"/>
            <p:cNvSpPr/>
            <p:nvPr/>
          </p:nvSpPr>
          <p:spPr>
            <a:xfrm>
              <a:off x="675846" y="4720593"/>
              <a:ext cx="2801989" cy="828385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4" name="Picture 8" descr="C:\Users\User\Desktop\usbSTICK.pn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6110" y="7348301"/>
              <a:ext cx="567652" cy="4257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7" name="Picture 8" descr="C:\Users\User\Desktop\usbSTICK.pn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69181" y="7428719"/>
              <a:ext cx="567652" cy="4257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8" name="Picture 8" descr="C:\Users\User\Desktop\usbSTICK.pn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41812" y="7532213"/>
              <a:ext cx="567652" cy="4257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0" name="Picture 8" descr="C:\Users\User\Desktop\usbSTICK.pn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30372" y="7611373"/>
              <a:ext cx="567652" cy="4257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" name="Группа 53"/>
          <p:cNvGrpSpPr/>
          <p:nvPr/>
        </p:nvGrpSpPr>
        <p:grpSpPr>
          <a:xfrm>
            <a:off x="395536" y="2499843"/>
            <a:ext cx="2801989" cy="797976"/>
            <a:chOff x="675846" y="4720593"/>
            <a:chExt cx="2801989" cy="828385"/>
          </a:xfrm>
        </p:grpSpPr>
        <p:sp>
          <p:nvSpPr>
            <p:cNvPr id="56" name="TextBox 55"/>
            <p:cNvSpPr txBox="1"/>
            <p:nvPr/>
          </p:nvSpPr>
          <p:spPr>
            <a:xfrm>
              <a:off x="1604064" y="5241570"/>
              <a:ext cx="1018228" cy="28755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200" b="1" dirty="0" smtClean="0">
                  <a:solidFill>
                    <a:schemeClr val="accent2">
                      <a:lumMod val="75000"/>
                    </a:schemeClr>
                  </a:solidFill>
                  <a:latin typeface="Georgia" pitchFamily="18" charset="0"/>
                </a:rPr>
                <a:t>УИК </a:t>
              </a:r>
              <a:r>
                <a:rPr lang="en-US" sz="1200" b="1" dirty="0" smtClean="0">
                  <a:solidFill>
                    <a:schemeClr val="accent2">
                      <a:lumMod val="75000"/>
                    </a:schemeClr>
                  </a:solidFill>
                  <a:latin typeface="Georgia" pitchFamily="18" charset="0"/>
                </a:rPr>
                <a:t>000</a:t>
              </a:r>
              <a:r>
                <a:rPr lang="ru-RU" sz="1200" b="1" dirty="0" smtClean="0">
                  <a:solidFill>
                    <a:schemeClr val="accent2">
                      <a:lumMod val="75000"/>
                    </a:schemeClr>
                  </a:solidFill>
                  <a:latin typeface="Georgia" pitchFamily="18" charset="0"/>
                </a:rPr>
                <a:t>2</a:t>
              </a:r>
            </a:p>
          </p:txBody>
        </p:sp>
        <p:pic>
          <p:nvPicPr>
            <p:cNvPr id="58" name="Picture 8" descr="C:\Users\User\Desktop\usbSTICK.pn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78284" y="4818347"/>
              <a:ext cx="567652" cy="4257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9" name="Picture 9" descr="C:\Users\User\Desktop\paper_icon.pn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6444" y="4759377"/>
              <a:ext cx="579642" cy="5125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3" name="TextBox 62"/>
            <p:cNvSpPr txBox="1"/>
            <p:nvPr/>
          </p:nvSpPr>
          <p:spPr>
            <a:xfrm>
              <a:off x="1945140" y="4839901"/>
              <a:ext cx="31130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400" b="1" dirty="0">
                  <a:latin typeface="Georgia" pitchFamily="18" charset="0"/>
                </a:rPr>
                <a:t>=</a:t>
              </a:r>
            </a:p>
          </p:txBody>
        </p:sp>
        <p:sp>
          <p:nvSpPr>
            <p:cNvPr id="66" name="Скругленный прямоугольник 65"/>
            <p:cNvSpPr/>
            <p:nvPr/>
          </p:nvSpPr>
          <p:spPr>
            <a:xfrm>
              <a:off x="675846" y="4720593"/>
              <a:ext cx="2801989" cy="828385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5" name="Группа 66"/>
          <p:cNvGrpSpPr/>
          <p:nvPr/>
        </p:nvGrpSpPr>
        <p:grpSpPr>
          <a:xfrm>
            <a:off x="468206" y="3990909"/>
            <a:ext cx="2801989" cy="828385"/>
            <a:chOff x="675846" y="4720593"/>
            <a:chExt cx="2801989" cy="828385"/>
          </a:xfrm>
        </p:grpSpPr>
        <p:sp>
          <p:nvSpPr>
            <p:cNvPr id="71" name="TextBox 70"/>
            <p:cNvSpPr txBox="1"/>
            <p:nvPr/>
          </p:nvSpPr>
          <p:spPr>
            <a:xfrm>
              <a:off x="1602463" y="5241570"/>
              <a:ext cx="1021434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200" b="1" dirty="0" smtClean="0">
                  <a:solidFill>
                    <a:schemeClr val="accent2">
                      <a:lumMod val="75000"/>
                    </a:schemeClr>
                  </a:solidFill>
                  <a:latin typeface="Georgia" pitchFamily="18" charset="0"/>
                </a:rPr>
                <a:t>УИК 0060</a:t>
              </a:r>
            </a:p>
          </p:txBody>
        </p:sp>
        <p:pic>
          <p:nvPicPr>
            <p:cNvPr id="74" name="Picture 8" descr="C:\Users\User\Desktop\usbSTICK.png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3256" y="4818347"/>
              <a:ext cx="567652" cy="4257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6" name="Picture 9" descr="C:\Users\User\Desktop\paper_icon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01416" y="4759377"/>
              <a:ext cx="579642" cy="5125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9" name="TextBox 78"/>
            <p:cNvSpPr txBox="1"/>
            <p:nvPr/>
          </p:nvSpPr>
          <p:spPr>
            <a:xfrm>
              <a:off x="1890112" y="4839901"/>
              <a:ext cx="31130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400" b="1" dirty="0">
                  <a:latin typeface="Georgia" pitchFamily="18" charset="0"/>
                </a:rPr>
                <a:t>=</a:t>
              </a:r>
            </a:p>
          </p:txBody>
        </p:sp>
        <p:sp>
          <p:nvSpPr>
            <p:cNvPr id="83" name="Скругленный прямоугольник 82"/>
            <p:cNvSpPr/>
            <p:nvPr/>
          </p:nvSpPr>
          <p:spPr>
            <a:xfrm>
              <a:off x="675846" y="4720593"/>
              <a:ext cx="2801989" cy="828385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4" name="TextBox 83"/>
          <p:cNvSpPr txBox="1"/>
          <p:nvPr/>
        </p:nvSpPr>
        <p:spPr>
          <a:xfrm>
            <a:off x="1691680" y="3212976"/>
            <a:ext cx="223138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900" b="1" dirty="0" smtClean="0">
                <a:latin typeface="Georgia" pitchFamily="18" charset="0"/>
              </a:rPr>
              <a:t>.</a:t>
            </a:r>
          </a:p>
          <a:p>
            <a:pPr algn="ctr"/>
            <a:r>
              <a:rPr lang="ru-RU" sz="900" b="1" dirty="0" smtClean="0">
                <a:latin typeface="Georgia" pitchFamily="18" charset="0"/>
              </a:rPr>
              <a:t>.</a:t>
            </a:r>
          </a:p>
          <a:p>
            <a:pPr algn="ctr"/>
            <a:r>
              <a:rPr lang="ru-RU" sz="900" b="1" dirty="0" smtClean="0">
                <a:latin typeface="Georgia" pitchFamily="18" charset="0"/>
              </a:rPr>
              <a:t>.</a:t>
            </a:r>
          </a:p>
          <a:p>
            <a:pPr algn="ctr"/>
            <a:r>
              <a:rPr lang="ru-RU" sz="900" b="1" dirty="0" smtClean="0">
                <a:latin typeface="Georgia" pitchFamily="18" charset="0"/>
              </a:rPr>
              <a:t>.</a:t>
            </a:r>
          </a:p>
          <a:p>
            <a:pPr algn="ctr"/>
            <a:r>
              <a:rPr lang="ru-RU" sz="900" b="1" dirty="0">
                <a:latin typeface="Georgia" pitchFamily="18" charset="0"/>
              </a:rPr>
              <a:t>.</a:t>
            </a:r>
          </a:p>
        </p:txBody>
      </p:sp>
      <p:pic>
        <p:nvPicPr>
          <p:cNvPr id="86" name="Picture 9" descr="C:\Users\User\Desktop\paper_icon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3428" y="5724740"/>
            <a:ext cx="579642" cy="512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3" name="TextBox 92"/>
          <p:cNvSpPr txBox="1"/>
          <p:nvPr/>
        </p:nvSpPr>
        <p:spPr>
          <a:xfrm>
            <a:off x="480856" y="6145559"/>
            <a:ext cx="260680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>
                <a:latin typeface="Georgia" pitchFamily="18" charset="0"/>
              </a:rPr>
              <a:t>Итоговый протокол ТИК</a:t>
            </a:r>
            <a:endParaRPr lang="ru-RU" sz="1400" b="1" dirty="0">
              <a:latin typeface="Georgia" pitchFamily="18" charset="0"/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1249214" y="5075311"/>
            <a:ext cx="116730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>
                <a:latin typeface="Georgia" pitchFamily="18" charset="0"/>
              </a:rPr>
              <a:t>100% УИК</a:t>
            </a:r>
            <a:endParaRPr lang="ru-RU" sz="1400" b="1" dirty="0">
              <a:latin typeface="Georgia" pitchFamily="18" charset="0"/>
            </a:endParaRPr>
          </a:p>
        </p:txBody>
      </p:sp>
      <p:cxnSp>
        <p:nvCxnSpPr>
          <p:cNvPr id="96" name="Прямая со стрелкой 95"/>
          <p:cNvCxnSpPr/>
          <p:nvPr/>
        </p:nvCxnSpPr>
        <p:spPr>
          <a:xfrm>
            <a:off x="1835696" y="4831182"/>
            <a:ext cx="10805" cy="830066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TextBox 97"/>
          <p:cNvSpPr txBox="1"/>
          <p:nvPr/>
        </p:nvSpPr>
        <p:spPr>
          <a:xfrm>
            <a:off x="972990" y="766445"/>
            <a:ext cx="1704313" cy="64633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Территориальная </a:t>
            </a:r>
          </a:p>
          <a:p>
            <a:pPr algn="ctr"/>
            <a:r>
              <a:rPr lang="ru-RU" sz="1200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Избирательная </a:t>
            </a:r>
          </a:p>
          <a:p>
            <a:pPr algn="ctr"/>
            <a:r>
              <a:rPr lang="ru-RU" sz="1200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Комиссия</a:t>
            </a:r>
          </a:p>
        </p:txBody>
      </p:sp>
      <p:sp>
        <p:nvSpPr>
          <p:cNvPr id="99" name="TextBox 98"/>
          <p:cNvSpPr txBox="1"/>
          <p:nvPr/>
        </p:nvSpPr>
        <p:spPr>
          <a:xfrm>
            <a:off x="7380312" y="3286725"/>
            <a:ext cx="588624" cy="4616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ЦИК</a:t>
            </a:r>
            <a:endParaRPr lang="ru-RU" sz="1200" b="1" dirty="0">
              <a:solidFill>
                <a:schemeClr val="accent2">
                  <a:lumMod val="75000"/>
                </a:schemeClr>
              </a:solidFill>
              <a:latin typeface="Georgia" pitchFamily="18" charset="0"/>
            </a:endParaRPr>
          </a:p>
          <a:p>
            <a:pPr algn="ctr"/>
            <a:endParaRPr lang="ru-RU" sz="1200" b="1" dirty="0" smtClean="0">
              <a:solidFill>
                <a:schemeClr val="accent2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52" name="Номер слайда 5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8B252-459A-4B17-B3FE-504508B644B9}" type="slidenum">
              <a:rPr lang="ru-RU" smtClean="0"/>
              <a:pPr/>
              <a:t>21</a:t>
            </a:fld>
            <a:endParaRPr lang="ru-RU"/>
          </a:p>
        </p:txBody>
      </p:sp>
      <p:sp>
        <p:nvSpPr>
          <p:cNvPr id="54" name="Нижний колонтитул 5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5335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" name="Picture 12" descr="C:\Users\User\Desktop\323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605338">
            <a:off x="5148609" y="1837528"/>
            <a:ext cx="1030681" cy="809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7" name="Picture 12" descr="C:\Users\User\Desktop\323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648551">
            <a:off x="4235259" y="1813043"/>
            <a:ext cx="1007190" cy="809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TextBox 45"/>
          <p:cNvSpPr txBox="1"/>
          <p:nvPr/>
        </p:nvSpPr>
        <p:spPr>
          <a:xfrm>
            <a:off x="2495183" y="46365"/>
            <a:ext cx="37782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u="sng" dirty="0" smtClean="0"/>
              <a:t>Подведение итогов голосования и </a:t>
            </a:r>
          </a:p>
          <a:p>
            <a:r>
              <a:rPr lang="ru-RU" b="1" u="sng" dirty="0" smtClean="0"/>
              <a:t>определение результатов выборов</a:t>
            </a:r>
            <a:endParaRPr lang="ru-RU" b="1" u="sng" dirty="0"/>
          </a:p>
        </p:txBody>
      </p:sp>
      <p:cxnSp>
        <p:nvCxnSpPr>
          <p:cNvPr id="62" name="Прямая со стрелкой 61"/>
          <p:cNvCxnSpPr/>
          <p:nvPr/>
        </p:nvCxnSpPr>
        <p:spPr>
          <a:xfrm>
            <a:off x="1319933" y="2930556"/>
            <a:ext cx="934072" cy="41724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Box 72"/>
          <p:cNvSpPr txBox="1"/>
          <p:nvPr/>
        </p:nvSpPr>
        <p:spPr>
          <a:xfrm>
            <a:off x="3779912" y="1106705"/>
            <a:ext cx="309634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Georgia" pitchFamily="18" charset="0"/>
              </a:rPr>
              <a:t>      </a:t>
            </a:r>
            <a:endParaRPr lang="ru-RU" sz="1400" dirty="0">
              <a:latin typeface="Georgia" pitchFamily="18" charset="0"/>
            </a:endParaRPr>
          </a:p>
        </p:txBody>
      </p:sp>
      <p:pic>
        <p:nvPicPr>
          <p:cNvPr id="3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3356992"/>
            <a:ext cx="622946" cy="842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1" name="Скругленный прямоугольник 40"/>
          <p:cNvSpPr/>
          <p:nvPr/>
        </p:nvSpPr>
        <p:spPr>
          <a:xfrm>
            <a:off x="2307512" y="2832364"/>
            <a:ext cx="3960847" cy="351277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2" name="Picture 9" descr="C:\Users\User\Desktop\Network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356992"/>
            <a:ext cx="470544" cy="579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5" name="TextBox 94"/>
          <p:cNvSpPr txBox="1"/>
          <p:nvPr/>
        </p:nvSpPr>
        <p:spPr>
          <a:xfrm>
            <a:off x="4294551" y="4191471"/>
            <a:ext cx="18261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b="1" dirty="0" smtClean="0">
                <a:latin typeface="Georgia" pitchFamily="18" charset="0"/>
              </a:rPr>
              <a:t>100%  электронных </a:t>
            </a:r>
          </a:p>
          <a:p>
            <a:pPr algn="ctr"/>
            <a:r>
              <a:rPr lang="ru-RU" sz="1200" b="1" dirty="0" smtClean="0">
                <a:latin typeface="Georgia" pitchFamily="18" charset="0"/>
              </a:rPr>
              <a:t>протоколов УИК</a:t>
            </a:r>
            <a:endParaRPr lang="ru-RU" sz="1200" b="1" dirty="0">
              <a:latin typeface="Georgia" pitchFamily="18" charset="0"/>
            </a:endParaRPr>
          </a:p>
        </p:txBody>
      </p:sp>
      <p:cxnSp>
        <p:nvCxnSpPr>
          <p:cNvPr id="96" name="Прямая со стрелкой 95"/>
          <p:cNvCxnSpPr>
            <a:endCxn id="131" idx="1"/>
          </p:cNvCxnSpPr>
          <p:nvPr/>
        </p:nvCxnSpPr>
        <p:spPr>
          <a:xfrm>
            <a:off x="6131050" y="3925300"/>
            <a:ext cx="601190" cy="18429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TextBox 96"/>
          <p:cNvSpPr txBox="1"/>
          <p:nvPr/>
        </p:nvSpPr>
        <p:spPr>
          <a:xfrm>
            <a:off x="2957296" y="2901714"/>
            <a:ext cx="2611613" cy="64633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Центральная Избирательная</a:t>
            </a:r>
            <a:endParaRPr lang="ru-RU" sz="1200" b="1" dirty="0">
              <a:solidFill>
                <a:schemeClr val="accent2">
                  <a:lumMod val="75000"/>
                </a:schemeClr>
              </a:solidFill>
              <a:latin typeface="Georgia" pitchFamily="18" charset="0"/>
            </a:endParaRPr>
          </a:p>
          <a:p>
            <a:pPr algn="ctr"/>
            <a:r>
              <a:rPr lang="ru-RU" sz="1200" b="1" dirty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Комиссия</a:t>
            </a:r>
          </a:p>
          <a:p>
            <a:pPr algn="ctr"/>
            <a:endParaRPr lang="ru-RU" sz="1200" b="1" dirty="0" smtClean="0">
              <a:solidFill>
                <a:schemeClr val="accent2">
                  <a:lumMod val="75000"/>
                </a:schemeClr>
              </a:solidFill>
              <a:latin typeface="Georgia" pitchFamily="18" charset="0"/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4187829" y="765007"/>
            <a:ext cx="889987" cy="999513"/>
            <a:chOff x="4613117" y="1268760"/>
            <a:chExt cx="889987" cy="1080119"/>
          </a:xfrm>
        </p:grpSpPr>
        <p:sp>
          <p:nvSpPr>
            <p:cNvPr id="40" name="TextBox 39"/>
            <p:cNvSpPr txBox="1"/>
            <p:nvPr/>
          </p:nvSpPr>
          <p:spPr>
            <a:xfrm>
              <a:off x="4613117" y="1268760"/>
              <a:ext cx="889987" cy="498896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endParaRPr lang="ru-RU" sz="1200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endParaRPr>
            </a:p>
            <a:p>
              <a:pPr algn="ctr"/>
              <a:r>
                <a:rPr lang="ru-RU" sz="1200" b="1" dirty="0" smtClean="0">
                  <a:solidFill>
                    <a:schemeClr val="accent2">
                      <a:lumMod val="75000"/>
                    </a:schemeClr>
                  </a:solidFill>
                  <a:latin typeface="Georgia" pitchFamily="18" charset="0"/>
                </a:rPr>
                <a:t>УИК </a:t>
              </a:r>
              <a:r>
                <a:rPr lang="en-US" sz="1200" b="1" dirty="0" smtClean="0">
                  <a:solidFill>
                    <a:schemeClr val="accent2">
                      <a:lumMod val="75000"/>
                    </a:schemeClr>
                  </a:solidFill>
                  <a:latin typeface="Georgia" pitchFamily="18" charset="0"/>
                </a:rPr>
                <a:t>00</a:t>
              </a:r>
              <a:r>
                <a:rPr lang="ru-RU" sz="1200" b="1" dirty="0" smtClean="0">
                  <a:solidFill>
                    <a:schemeClr val="accent2">
                      <a:lumMod val="75000"/>
                    </a:schemeClr>
                  </a:solidFill>
                  <a:latin typeface="Georgia" pitchFamily="18" charset="0"/>
                </a:rPr>
                <a:t>1</a:t>
              </a:r>
            </a:p>
          </p:txBody>
        </p:sp>
        <p:sp>
          <p:nvSpPr>
            <p:cNvPr id="53" name="Скругленный прямоугольник 52"/>
            <p:cNvSpPr/>
            <p:nvPr/>
          </p:nvSpPr>
          <p:spPr>
            <a:xfrm>
              <a:off x="4616605" y="1313570"/>
              <a:ext cx="855494" cy="1035309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2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980607" y="1780973"/>
              <a:ext cx="311473" cy="4212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55" name="Picture 9" descr="C:\Users\User\Desktop\Network2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20517" y="1834463"/>
              <a:ext cx="235272" cy="2899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" name="Группа 59"/>
          <p:cNvGrpSpPr/>
          <p:nvPr/>
        </p:nvGrpSpPr>
        <p:grpSpPr>
          <a:xfrm>
            <a:off x="5309426" y="783139"/>
            <a:ext cx="910827" cy="981382"/>
            <a:chOff x="4602697" y="1268760"/>
            <a:chExt cx="910827" cy="1080119"/>
          </a:xfrm>
        </p:grpSpPr>
        <p:sp>
          <p:nvSpPr>
            <p:cNvPr id="64" name="TextBox 63"/>
            <p:cNvSpPr txBox="1"/>
            <p:nvPr/>
          </p:nvSpPr>
          <p:spPr>
            <a:xfrm>
              <a:off x="4602697" y="1268760"/>
              <a:ext cx="910827" cy="508113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endParaRPr lang="ru-RU" sz="1200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endParaRPr>
            </a:p>
            <a:p>
              <a:pPr algn="ctr"/>
              <a:r>
                <a:rPr lang="ru-RU" sz="1200" b="1" dirty="0" smtClean="0">
                  <a:solidFill>
                    <a:schemeClr val="accent2">
                      <a:lumMod val="75000"/>
                    </a:schemeClr>
                  </a:solidFill>
                  <a:latin typeface="Georgia" pitchFamily="18" charset="0"/>
                </a:rPr>
                <a:t>УИК </a:t>
              </a:r>
              <a:r>
                <a:rPr lang="en-US" sz="1200" b="1" dirty="0" smtClean="0">
                  <a:solidFill>
                    <a:schemeClr val="accent2">
                      <a:lumMod val="75000"/>
                    </a:schemeClr>
                  </a:solidFill>
                  <a:latin typeface="Georgia" pitchFamily="18" charset="0"/>
                </a:rPr>
                <a:t>00</a:t>
              </a:r>
              <a:r>
                <a:rPr lang="ru-RU" sz="1200" b="1" dirty="0" smtClean="0">
                  <a:solidFill>
                    <a:schemeClr val="accent2">
                      <a:lumMod val="75000"/>
                    </a:schemeClr>
                  </a:solidFill>
                  <a:latin typeface="Georgia" pitchFamily="18" charset="0"/>
                </a:rPr>
                <a:t>2</a:t>
              </a:r>
            </a:p>
          </p:txBody>
        </p:sp>
        <p:sp>
          <p:nvSpPr>
            <p:cNvPr id="69" name="Скругленный прямоугольник 68"/>
            <p:cNvSpPr/>
            <p:nvPr/>
          </p:nvSpPr>
          <p:spPr>
            <a:xfrm>
              <a:off x="4616605" y="1313570"/>
              <a:ext cx="855494" cy="1035309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0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980607" y="1778262"/>
              <a:ext cx="311473" cy="4212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72" name="Picture 9" descr="C:\Users\User\Desktop\Network2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20517" y="1830314"/>
              <a:ext cx="235272" cy="2899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" name="Группа 74"/>
          <p:cNvGrpSpPr/>
          <p:nvPr/>
        </p:nvGrpSpPr>
        <p:grpSpPr>
          <a:xfrm>
            <a:off x="7187435" y="764704"/>
            <a:ext cx="969111" cy="999818"/>
            <a:chOff x="4616605" y="1268760"/>
            <a:chExt cx="855494" cy="1080119"/>
          </a:xfrm>
        </p:grpSpPr>
        <p:sp>
          <p:nvSpPr>
            <p:cNvPr id="80" name="TextBox 79"/>
            <p:cNvSpPr txBox="1"/>
            <p:nvPr/>
          </p:nvSpPr>
          <p:spPr>
            <a:xfrm>
              <a:off x="4648304" y="1268760"/>
              <a:ext cx="819608" cy="465494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endParaRPr lang="ru-RU" sz="1100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endParaRPr>
            </a:p>
            <a:p>
              <a:pPr algn="ctr"/>
              <a:r>
                <a:rPr lang="ru-RU" sz="1100" b="1" dirty="0" smtClean="0">
                  <a:solidFill>
                    <a:schemeClr val="accent2">
                      <a:lumMod val="75000"/>
                    </a:schemeClr>
                  </a:solidFill>
                  <a:latin typeface="Georgia" pitchFamily="18" charset="0"/>
                </a:rPr>
                <a:t>УИК </a:t>
              </a:r>
              <a:r>
                <a:rPr lang="en-US" sz="1100" b="1" dirty="0" smtClean="0">
                  <a:solidFill>
                    <a:schemeClr val="accent2">
                      <a:lumMod val="75000"/>
                    </a:schemeClr>
                  </a:solidFill>
                  <a:latin typeface="Georgia" pitchFamily="18" charset="0"/>
                </a:rPr>
                <a:t>2320</a:t>
              </a:r>
              <a:endParaRPr lang="ru-RU" sz="1100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endParaRPr>
            </a:p>
          </p:txBody>
        </p:sp>
        <p:sp>
          <p:nvSpPr>
            <p:cNvPr id="88" name="Скругленный прямоугольник 87"/>
            <p:cNvSpPr/>
            <p:nvPr/>
          </p:nvSpPr>
          <p:spPr>
            <a:xfrm>
              <a:off x="4616605" y="1313570"/>
              <a:ext cx="855494" cy="1035309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91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980607" y="1781015"/>
              <a:ext cx="311473" cy="4212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98" name="Picture 9" descr="C:\Users\User\Desktop\Network2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20517" y="1834529"/>
              <a:ext cx="235272" cy="2899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0" name="TextBox 99"/>
          <p:cNvSpPr txBox="1"/>
          <p:nvPr/>
        </p:nvSpPr>
        <p:spPr>
          <a:xfrm>
            <a:off x="6274336" y="1123433"/>
            <a:ext cx="8579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>
                <a:latin typeface="Georgia" pitchFamily="18" charset="0"/>
              </a:rPr>
              <a:t>…………</a:t>
            </a:r>
          </a:p>
        </p:txBody>
      </p:sp>
      <p:grpSp>
        <p:nvGrpSpPr>
          <p:cNvPr id="5" name="Группа 101"/>
          <p:cNvGrpSpPr/>
          <p:nvPr/>
        </p:nvGrpSpPr>
        <p:grpSpPr>
          <a:xfrm>
            <a:off x="441334" y="954481"/>
            <a:ext cx="855494" cy="1080119"/>
            <a:chOff x="4616605" y="1268760"/>
            <a:chExt cx="855494" cy="1080119"/>
          </a:xfrm>
        </p:grpSpPr>
        <p:sp>
          <p:nvSpPr>
            <p:cNvPr id="104" name="TextBox 103"/>
            <p:cNvSpPr txBox="1"/>
            <p:nvPr/>
          </p:nvSpPr>
          <p:spPr>
            <a:xfrm>
              <a:off x="4670023" y="1268760"/>
              <a:ext cx="776175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200" b="1" dirty="0">
                  <a:solidFill>
                    <a:schemeClr val="accent2">
                      <a:lumMod val="75000"/>
                    </a:schemeClr>
                  </a:solidFill>
                  <a:latin typeface="Georgia" pitchFamily="18" charset="0"/>
                </a:rPr>
                <a:t>Т</a:t>
              </a:r>
              <a:r>
                <a:rPr lang="ru-RU" sz="1200" b="1" dirty="0" smtClean="0">
                  <a:solidFill>
                    <a:schemeClr val="accent2">
                      <a:lumMod val="75000"/>
                    </a:schemeClr>
                  </a:solidFill>
                  <a:latin typeface="Georgia" pitchFamily="18" charset="0"/>
                </a:rPr>
                <a:t>ИК </a:t>
              </a:r>
              <a:r>
                <a:rPr lang="en-US" sz="1200" b="1" dirty="0" smtClean="0">
                  <a:solidFill>
                    <a:schemeClr val="accent2">
                      <a:lumMod val="75000"/>
                    </a:schemeClr>
                  </a:solidFill>
                  <a:latin typeface="Georgia" pitchFamily="18" charset="0"/>
                </a:rPr>
                <a:t>0</a:t>
              </a:r>
              <a:r>
                <a:rPr lang="ru-RU" sz="1200" b="1" dirty="0" smtClean="0">
                  <a:solidFill>
                    <a:schemeClr val="accent2">
                      <a:lumMod val="75000"/>
                    </a:schemeClr>
                  </a:solidFill>
                  <a:latin typeface="Georgia" pitchFamily="18" charset="0"/>
                </a:rPr>
                <a:t>1</a:t>
              </a:r>
            </a:p>
          </p:txBody>
        </p:sp>
        <p:sp>
          <p:nvSpPr>
            <p:cNvPr id="106" name="Скругленный прямоугольник 105"/>
            <p:cNvSpPr/>
            <p:nvPr/>
          </p:nvSpPr>
          <p:spPr>
            <a:xfrm>
              <a:off x="4616605" y="1313570"/>
              <a:ext cx="855494" cy="1035309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6" name="Группа 108"/>
          <p:cNvGrpSpPr/>
          <p:nvPr/>
        </p:nvGrpSpPr>
        <p:grpSpPr>
          <a:xfrm>
            <a:off x="455092" y="2269900"/>
            <a:ext cx="855494" cy="1080119"/>
            <a:chOff x="4616605" y="1268760"/>
            <a:chExt cx="855494" cy="1080119"/>
          </a:xfrm>
        </p:grpSpPr>
        <p:sp>
          <p:nvSpPr>
            <p:cNvPr id="110" name="TextBox 109"/>
            <p:cNvSpPr txBox="1"/>
            <p:nvPr/>
          </p:nvSpPr>
          <p:spPr>
            <a:xfrm>
              <a:off x="4659603" y="1268760"/>
              <a:ext cx="797014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200" b="1" dirty="0">
                  <a:solidFill>
                    <a:schemeClr val="accent2">
                      <a:lumMod val="75000"/>
                    </a:schemeClr>
                  </a:solidFill>
                  <a:latin typeface="Georgia" pitchFamily="18" charset="0"/>
                </a:rPr>
                <a:t>Т</a:t>
              </a:r>
              <a:r>
                <a:rPr lang="ru-RU" sz="1200" b="1" dirty="0" smtClean="0">
                  <a:solidFill>
                    <a:schemeClr val="accent2">
                      <a:lumMod val="75000"/>
                    </a:schemeClr>
                  </a:solidFill>
                  <a:latin typeface="Georgia" pitchFamily="18" charset="0"/>
                </a:rPr>
                <a:t>ИК </a:t>
              </a:r>
              <a:r>
                <a:rPr lang="en-US" sz="1200" b="1" dirty="0" smtClean="0">
                  <a:solidFill>
                    <a:schemeClr val="accent2">
                      <a:lumMod val="75000"/>
                    </a:schemeClr>
                  </a:solidFill>
                  <a:latin typeface="Georgia" pitchFamily="18" charset="0"/>
                </a:rPr>
                <a:t>0</a:t>
              </a:r>
              <a:r>
                <a:rPr lang="ru-RU" sz="1200" b="1" dirty="0" smtClean="0">
                  <a:solidFill>
                    <a:schemeClr val="accent2">
                      <a:lumMod val="75000"/>
                    </a:schemeClr>
                  </a:solidFill>
                  <a:latin typeface="Georgia" pitchFamily="18" charset="0"/>
                </a:rPr>
                <a:t>2</a:t>
              </a:r>
            </a:p>
          </p:txBody>
        </p:sp>
        <p:sp>
          <p:nvSpPr>
            <p:cNvPr id="112" name="Скругленный прямоугольник 111"/>
            <p:cNvSpPr/>
            <p:nvPr/>
          </p:nvSpPr>
          <p:spPr>
            <a:xfrm>
              <a:off x="4616605" y="1313570"/>
              <a:ext cx="855494" cy="1035309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7" name="Группа 114"/>
          <p:cNvGrpSpPr/>
          <p:nvPr/>
        </p:nvGrpSpPr>
        <p:grpSpPr>
          <a:xfrm>
            <a:off x="453479" y="4228177"/>
            <a:ext cx="884684" cy="1080119"/>
            <a:chOff x="4672091" y="1268760"/>
            <a:chExt cx="800008" cy="1080119"/>
          </a:xfrm>
        </p:grpSpPr>
        <p:sp>
          <p:nvSpPr>
            <p:cNvPr id="116" name="TextBox 115"/>
            <p:cNvSpPr txBox="1"/>
            <p:nvPr/>
          </p:nvSpPr>
          <p:spPr>
            <a:xfrm>
              <a:off x="4805741" y="1268760"/>
              <a:ext cx="504741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100" b="1" dirty="0">
                  <a:solidFill>
                    <a:schemeClr val="accent2">
                      <a:lumMod val="75000"/>
                    </a:schemeClr>
                  </a:solidFill>
                  <a:latin typeface="Georgia" pitchFamily="18" charset="0"/>
                </a:rPr>
                <a:t>Т</a:t>
              </a:r>
              <a:r>
                <a:rPr lang="ru-RU" sz="1100" b="1" dirty="0" smtClean="0">
                  <a:solidFill>
                    <a:schemeClr val="accent2">
                      <a:lumMod val="75000"/>
                    </a:schemeClr>
                  </a:solidFill>
                  <a:latin typeface="Georgia" pitchFamily="18" charset="0"/>
                </a:rPr>
                <a:t>ИК </a:t>
              </a:r>
            </a:p>
            <a:p>
              <a:pPr algn="ctr"/>
              <a:r>
                <a:rPr lang="en-US" sz="1100" b="1" dirty="0" smtClean="0">
                  <a:solidFill>
                    <a:schemeClr val="accent2">
                      <a:lumMod val="75000"/>
                    </a:schemeClr>
                  </a:solidFill>
                  <a:latin typeface="Georgia" pitchFamily="18" charset="0"/>
                </a:rPr>
                <a:t>55</a:t>
              </a:r>
              <a:endParaRPr lang="ru-RU" sz="1100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endParaRPr>
            </a:p>
          </p:txBody>
        </p:sp>
        <p:sp>
          <p:nvSpPr>
            <p:cNvPr id="118" name="Скругленный прямоугольник 117"/>
            <p:cNvSpPr/>
            <p:nvPr/>
          </p:nvSpPr>
          <p:spPr>
            <a:xfrm>
              <a:off x="4672091" y="1313570"/>
              <a:ext cx="800008" cy="1035309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22" name="Picture 9" descr="C:\Users\User\Desktop\paper_icon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678" y="1336958"/>
            <a:ext cx="579642" cy="512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" name="Picture 9" descr="C:\Users\User\Desktop\paper_icon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10" y="2645428"/>
            <a:ext cx="579642" cy="512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5" name="Picture 9" descr="C:\Users\User\Desktop\paper_icon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424" y="4674963"/>
            <a:ext cx="579642" cy="512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6" name="Picture 12" descr="C:\Users\User\Desktop\323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253909">
            <a:off x="6009715" y="1983280"/>
            <a:ext cx="1438106" cy="809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0" name="Picture 5" descr="C:\Users\User\Desktop\pril_24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3911" y="4994740"/>
            <a:ext cx="702577" cy="41361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1" name="Picture 8" descr="C:\Users\User\Desktop\Untitled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350019"/>
            <a:ext cx="2216356" cy="1519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2" name="TextBox 131"/>
          <p:cNvSpPr txBox="1"/>
          <p:nvPr/>
        </p:nvSpPr>
        <p:spPr>
          <a:xfrm>
            <a:off x="7092280" y="2852936"/>
            <a:ext cx="15982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Georgia" pitchFamily="18" charset="0"/>
              </a:rPr>
              <a:t>Официальный сайт ЦИК</a:t>
            </a:r>
            <a:endParaRPr lang="ru-RU" sz="1200" b="1" dirty="0">
              <a:solidFill>
                <a:schemeClr val="accent2">
                  <a:lumMod val="75000"/>
                </a:schemeClr>
              </a:solidFill>
              <a:latin typeface="Georgia" pitchFamily="18" charset="0"/>
            </a:endParaRPr>
          </a:p>
        </p:txBody>
      </p:sp>
      <p:pic>
        <p:nvPicPr>
          <p:cNvPr id="133" name="Picture 9" descr="C:\Users\User\Desktop\paper_icon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7306" y="3282088"/>
            <a:ext cx="579642" cy="512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4" name="Picture 9" descr="C:\Users\User\Desktop\paper_icon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4538" y="3437663"/>
            <a:ext cx="579642" cy="512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5" name="Picture 9" descr="C:\Users\User\Desktop\paper_icon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4538" y="3566617"/>
            <a:ext cx="579642" cy="512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6" name="Picture 9" descr="C:\Users\User\Desktop\paper_icon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0982" y="3715605"/>
            <a:ext cx="579642" cy="512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8" name="TextBox 137"/>
          <p:cNvSpPr txBox="1"/>
          <p:nvPr/>
        </p:nvSpPr>
        <p:spPr>
          <a:xfrm>
            <a:off x="2341281" y="4183559"/>
            <a:ext cx="17155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b="1" dirty="0" smtClean="0">
                <a:latin typeface="Georgia" pitchFamily="18" charset="0"/>
              </a:rPr>
              <a:t>100%  оригиналов </a:t>
            </a:r>
          </a:p>
          <a:p>
            <a:pPr algn="ctr"/>
            <a:r>
              <a:rPr lang="ru-RU" sz="1200" b="1" dirty="0" smtClean="0">
                <a:latin typeface="Georgia" pitchFamily="18" charset="0"/>
              </a:rPr>
              <a:t>протоколов ТИК</a:t>
            </a:r>
            <a:endParaRPr lang="ru-RU" sz="1200" b="1" dirty="0">
              <a:latin typeface="Georgia" pitchFamily="18" charset="0"/>
            </a:endParaRPr>
          </a:p>
        </p:txBody>
      </p:sp>
      <p:sp>
        <p:nvSpPr>
          <p:cNvPr id="139" name="TextBox 138"/>
          <p:cNvSpPr txBox="1"/>
          <p:nvPr/>
        </p:nvSpPr>
        <p:spPr>
          <a:xfrm>
            <a:off x="3545599" y="5517232"/>
            <a:ext cx="14350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b="1" dirty="0" smtClean="0">
                <a:latin typeface="Georgia" pitchFamily="18" charset="0"/>
              </a:rPr>
              <a:t>Официальные </a:t>
            </a:r>
          </a:p>
          <a:p>
            <a:pPr algn="ctr"/>
            <a:r>
              <a:rPr lang="ru-RU" sz="1200" b="1" dirty="0" smtClean="0">
                <a:latin typeface="Georgia" pitchFamily="18" charset="0"/>
              </a:rPr>
              <a:t>итоги</a:t>
            </a:r>
          </a:p>
          <a:p>
            <a:pPr algn="ctr"/>
            <a:r>
              <a:rPr lang="ru-RU" sz="1200" b="1" dirty="0" smtClean="0">
                <a:latin typeface="Georgia" pitchFamily="18" charset="0"/>
              </a:rPr>
              <a:t>Голосования </a:t>
            </a:r>
            <a:endParaRPr lang="ru-RU" sz="1200" b="1" dirty="0">
              <a:latin typeface="Georgia" pitchFamily="18" charset="0"/>
            </a:endParaRPr>
          </a:p>
        </p:txBody>
      </p:sp>
      <p:cxnSp>
        <p:nvCxnSpPr>
          <p:cNvPr id="140" name="Прямая со стрелкой 139"/>
          <p:cNvCxnSpPr/>
          <p:nvPr/>
        </p:nvCxnSpPr>
        <p:spPr>
          <a:xfrm>
            <a:off x="1296828" y="1579821"/>
            <a:ext cx="954263" cy="146977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TextBox 141"/>
          <p:cNvSpPr txBox="1"/>
          <p:nvPr/>
        </p:nvSpPr>
        <p:spPr>
          <a:xfrm>
            <a:off x="7020272" y="4941168"/>
            <a:ext cx="17443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b="1" dirty="0" smtClean="0">
                <a:latin typeface="Georgia" pitchFamily="18" charset="0"/>
              </a:rPr>
              <a:t>Предварительные </a:t>
            </a:r>
          </a:p>
          <a:p>
            <a:pPr algn="ctr"/>
            <a:r>
              <a:rPr lang="ru-RU" sz="1200" b="1" dirty="0" smtClean="0">
                <a:latin typeface="Georgia" pitchFamily="18" charset="0"/>
              </a:rPr>
              <a:t>итоги</a:t>
            </a:r>
          </a:p>
          <a:p>
            <a:pPr algn="ctr"/>
            <a:r>
              <a:rPr lang="ru-RU" sz="1200" b="1" dirty="0" smtClean="0">
                <a:latin typeface="Georgia" pitchFamily="18" charset="0"/>
              </a:rPr>
              <a:t>Голосования</a:t>
            </a:r>
            <a:endParaRPr lang="ru-RU" sz="1200" b="1" dirty="0">
              <a:latin typeface="Georgia" pitchFamily="18" charset="0"/>
            </a:endParaRPr>
          </a:p>
        </p:txBody>
      </p:sp>
      <p:sp>
        <p:nvSpPr>
          <p:cNvPr id="143" name="TextBox 142"/>
          <p:cNvSpPr txBox="1"/>
          <p:nvPr/>
        </p:nvSpPr>
        <p:spPr>
          <a:xfrm>
            <a:off x="3998390" y="4228177"/>
            <a:ext cx="31130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>
                <a:latin typeface="Georgia" pitchFamily="18" charset="0"/>
              </a:rPr>
              <a:t>=</a:t>
            </a:r>
          </a:p>
        </p:txBody>
      </p:sp>
      <p:cxnSp>
        <p:nvCxnSpPr>
          <p:cNvPr id="153" name="Прямая со стрелкой 152"/>
          <p:cNvCxnSpPr/>
          <p:nvPr/>
        </p:nvCxnSpPr>
        <p:spPr>
          <a:xfrm flipV="1">
            <a:off x="1400417" y="3925300"/>
            <a:ext cx="769382" cy="922351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4" name="TextBox 153"/>
          <p:cNvSpPr txBox="1"/>
          <p:nvPr/>
        </p:nvSpPr>
        <p:spPr>
          <a:xfrm>
            <a:off x="755576" y="3356992"/>
            <a:ext cx="223138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900" b="1" dirty="0" smtClean="0">
                <a:latin typeface="Georgia" pitchFamily="18" charset="0"/>
              </a:rPr>
              <a:t>.</a:t>
            </a:r>
          </a:p>
          <a:p>
            <a:pPr algn="ctr"/>
            <a:r>
              <a:rPr lang="ru-RU" sz="900" b="1" dirty="0" smtClean="0">
                <a:latin typeface="Georgia" pitchFamily="18" charset="0"/>
              </a:rPr>
              <a:t>.</a:t>
            </a:r>
          </a:p>
          <a:p>
            <a:pPr algn="ctr"/>
            <a:r>
              <a:rPr lang="ru-RU" sz="900" b="1" dirty="0" smtClean="0">
                <a:latin typeface="Georgia" pitchFamily="18" charset="0"/>
              </a:rPr>
              <a:t>.</a:t>
            </a:r>
          </a:p>
          <a:p>
            <a:pPr algn="ctr"/>
            <a:r>
              <a:rPr lang="ru-RU" sz="900" b="1" dirty="0" smtClean="0">
                <a:latin typeface="Georgia" pitchFamily="18" charset="0"/>
              </a:rPr>
              <a:t>.</a:t>
            </a:r>
          </a:p>
          <a:p>
            <a:pPr algn="ctr"/>
            <a:r>
              <a:rPr lang="ru-RU" sz="900" b="1" dirty="0">
                <a:latin typeface="Georgia" pitchFamily="18" charset="0"/>
              </a:rPr>
              <a:t>.</a:t>
            </a:r>
          </a:p>
        </p:txBody>
      </p:sp>
      <p:cxnSp>
        <p:nvCxnSpPr>
          <p:cNvPr id="155" name="Прямая со стрелкой 154"/>
          <p:cNvCxnSpPr/>
          <p:nvPr/>
        </p:nvCxnSpPr>
        <p:spPr>
          <a:xfrm>
            <a:off x="4172274" y="4535955"/>
            <a:ext cx="0" cy="33320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Номер слайда 5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8B252-459A-4B17-B3FE-504508B644B9}" type="slidenum">
              <a:rPr lang="ru-RU" smtClean="0"/>
              <a:pPr/>
              <a:t>22</a:t>
            </a:fld>
            <a:endParaRPr lang="ru-RU"/>
          </a:p>
        </p:txBody>
      </p:sp>
      <p:sp>
        <p:nvSpPr>
          <p:cNvPr id="58" name="Нижний колонтитул 5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5468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gradFill>
            <a:gsLst>
              <a:gs pos="100000">
                <a:schemeClr val="bg1">
                  <a:lumMod val="65000"/>
                </a:schemeClr>
              </a:gs>
              <a:gs pos="10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>
            <a:normAutofit fontScale="90000"/>
          </a:bodyPr>
          <a:lstStyle/>
          <a:p>
            <a:r>
              <a:rPr lang="ru-RU" dirty="0" smtClean="0"/>
              <a:t>Итоги выборов депутатов </a:t>
            </a:r>
            <a:r>
              <a:rPr lang="ru-RU" dirty="0" err="1" smtClean="0"/>
              <a:t>Жогорку</a:t>
            </a:r>
            <a:r>
              <a:rPr lang="ru-RU" dirty="0" smtClean="0"/>
              <a:t> </a:t>
            </a:r>
            <a:r>
              <a:rPr lang="ru-RU" dirty="0" err="1" smtClean="0"/>
              <a:t>Кенеша</a:t>
            </a:r>
            <a:r>
              <a:rPr lang="ru-RU" dirty="0" smtClean="0"/>
              <a:t> КР 2015 года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solidFill>
            <a:schemeClr val="accent5">
              <a:lumMod val="75000"/>
              <a:alpha val="49000"/>
            </a:schemeClr>
          </a:solidFill>
        </p:spPr>
        <p:txBody>
          <a:bodyPr>
            <a:normAutofit fontScale="62500" lnSpcReduction="20000"/>
          </a:bodyPr>
          <a:lstStyle/>
          <a:p>
            <a:pPr marL="0" indent="0" algn="ctr" fontAlgn="base">
              <a:buNone/>
            </a:pP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Сколько голосов за каждую партию на выборах парламента Кыргызстана в 2015 году</a:t>
            </a:r>
          </a:p>
          <a:p>
            <a:pPr marL="0" indent="0" fontAlgn="base">
              <a:buNone/>
            </a:pPr>
            <a:r>
              <a:rPr lang="ru-RU" b="1" dirty="0"/>
              <a:t>1. </a:t>
            </a:r>
            <a:r>
              <a:rPr lang="ru-RU" b="1" dirty="0" smtClean="0"/>
              <a:t>«СДПК» </a:t>
            </a:r>
            <a:r>
              <a:rPr lang="ru-RU" b="1" dirty="0"/>
              <a:t>— 27,56%, 432 </a:t>
            </a:r>
            <a:r>
              <a:rPr lang="ru-RU" b="1" dirty="0" err="1"/>
              <a:t>тыс</a:t>
            </a:r>
            <a:r>
              <a:rPr lang="ru-RU" b="1" dirty="0"/>
              <a:t> 804 человека</a:t>
            </a:r>
            <a:br>
              <a:rPr lang="ru-RU" b="1" dirty="0"/>
            </a:br>
            <a:r>
              <a:rPr lang="ru-RU" b="1" dirty="0"/>
              <a:t>2. «Республика – </a:t>
            </a:r>
            <a:r>
              <a:rPr lang="ru-RU" b="1" dirty="0" err="1"/>
              <a:t>Ата-Журт</a:t>
            </a:r>
            <a:r>
              <a:rPr lang="ru-RU" b="1" dirty="0"/>
              <a:t>» - 20,26%, 318 </a:t>
            </a:r>
            <a:r>
              <a:rPr lang="ru-RU" b="1" dirty="0" err="1"/>
              <a:t>тыс</a:t>
            </a:r>
            <a:r>
              <a:rPr lang="ru-RU" b="1" dirty="0"/>
              <a:t> 266 человек</a:t>
            </a:r>
            <a:br>
              <a:rPr lang="ru-RU" b="1" dirty="0"/>
            </a:br>
            <a:r>
              <a:rPr lang="ru-RU" b="1" dirty="0"/>
              <a:t>3. «Кыргызстан» - 13,07%, 205 </a:t>
            </a:r>
            <a:r>
              <a:rPr lang="ru-RU" b="1" dirty="0" err="1"/>
              <a:t>тыс</a:t>
            </a:r>
            <a:r>
              <a:rPr lang="ru-RU" b="1" dirty="0"/>
              <a:t> 268 человек </a:t>
            </a:r>
            <a:br>
              <a:rPr lang="ru-RU" b="1" dirty="0"/>
            </a:br>
            <a:r>
              <a:rPr lang="ru-RU" b="1" dirty="0"/>
              <a:t>4. «</a:t>
            </a:r>
            <a:r>
              <a:rPr lang="ru-RU" b="1" dirty="0" err="1"/>
              <a:t>Онугуу</a:t>
            </a:r>
            <a:r>
              <a:rPr lang="ru-RU" b="1" dirty="0"/>
              <a:t>-Прогресс» - 9,39%, 147 </a:t>
            </a:r>
            <a:r>
              <a:rPr lang="ru-RU" b="1" dirty="0" err="1"/>
              <a:t>тыс</a:t>
            </a:r>
            <a:r>
              <a:rPr lang="ru-RU" b="1" dirty="0"/>
              <a:t> 515 человек </a:t>
            </a:r>
            <a:br>
              <a:rPr lang="ru-RU" b="1" dirty="0"/>
            </a:br>
            <a:r>
              <a:rPr lang="ru-RU" b="1" dirty="0"/>
              <a:t>5. «</a:t>
            </a:r>
            <a:r>
              <a:rPr lang="ru-RU" b="1" dirty="0" err="1"/>
              <a:t>Бир</a:t>
            </a:r>
            <a:r>
              <a:rPr lang="ru-RU" b="1" dirty="0"/>
              <a:t> Бол» - 8,59%, 134 тыс. 909 человек </a:t>
            </a:r>
            <a:br>
              <a:rPr lang="ru-RU" b="1" dirty="0"/>
            </a:br>
            <a:r>
              <a:rPr lang="ru-RU" b="1" dirty="0"/>
              <a:t>6. «</a:t>
            </a:r>
            <a:r>
              <a:rPr lang="ru-RU" b="1" dirty="0" err="1"/>
              <a:t>Ата</a:t>
            </a:r>
            <a:r>
              <a:rPr lang="ru-RU" b="1" dirty="0"/>
              <a:t> </a:t>
            </a:r>
            <a:r>
              <a:rPr lang="ru-RU" b="1" dirty="0" err="1"/>
              <a:t>Мекен</a:t>
            </a:r>
            <a:r>
              <a:rPr lang="ru-RU" b="1" dirty="0"/>
              <a:t>» - 7,8%, 122 </a:t>
            </a:r>
            <a:r>
              <a:rPr lang="ru-RU" b="1" dirty="0" err="1"/>
              <a:t>тыс</a:t>
            </a:r>
            <a:r>
              <a:rPr lang="ru-RU" b="1" dirty="0"/>
              <a:t> 723 человек</a:t>
            </a:r>
            <a:br>
              <a:rPr lang="ru-RU" b="1" dirty="0"/>
            </a:br>
            <a:r>
              <a:rPr lang="ru-RU" b="1" dirty="0"/>
              <a:t>7. «</a:t>
            </a:r>
            <a:r>
              <a:rPr lang="ru-RU" b="1" dirty="0" err="1"/>
              <a:t>Бутун</a:t>
            </a:r>
            <a:r>
              <a:rPr lang="ru-RU" b="1" dirty="0"/>
              <a:t> Кыргызстан </a:t>
            </a:r>
            <a:r>
              <a:rPr lang="ru-RU" b="1" dirty="0" err="1"/>
              <a:t>Эмгек</a:t>
            </a:r>
            <a:r>
              <a:rPr lang="ru-RU" b="1" dirty="0"/>
              <a:t>» - 6,14%, 96 680</a:t>
            </a:r>
            <a:br>
              <a:rPr lang="ru-RU" b="1" dirty="0"/>
            </a:br>
            <a:r>
              <a:rPr lang="ru-RU" b="1" dirty="0"/>
              <a:t>8. «</a:t>
            </a:r>
            <a:r>
              <a:rPr lang="ru-RU" b="1" dirty="0" err="1"/>
              <a:t>Замандаш</a:t>
            </a:r>
            <a:r>
              <a:rPr lang="ru-RU" b="1" dirty="0"/>
              <a:t>» - 2,73%, 43 032</a:t>
            </a:r>
            <a:br>
              <a:rPr lang="ru-RU" b="1" dirty="0"/>
            </a:br>
            <a:r>
              <a:rPr lang="ru-RU" b="1" dirty="0"/>
              <a:t>9. «</a:t>
            </a:r>
            <a:r>
              <a:rPr lang="ru-RU" b="1" dirty="0" err="1"/>
              <a:t>Улуу</a:t>
            </a:r>
            <a:r>
              <a:rPr lang="ru-RU" b="1" dirty="0"/>
              <a:t> Кыргызстан» - 1,5%, 23 548</a:t>
            </a:r>
            <a:br>
              <a:rPr lang="ru-RU" b="1" dirty="0"/>
            </a:br>
            <a:r>
              <a:rPr lang="ru-RU" b="1" dirty="0"/>
              <a:t>10. «Ар-</a:t>
            </a:r>
            <a:r>
              <a:rPr lang="ru-RU" b="1" dirty="0" err="1"/>
              <a:t>Намыс</a:t>
            </a:r>
            <a:r>
              <a:rPr lang="ru-RU" b="1" dirty="0"/>
              <a:t>» - 0,79%, 12 496</a:t>
            </a:r>
            <a:br>
              <a:rPr lang="ru-RU" b="1" dirty="0"/>
            </a:br>
            <a:r>
              <a:rPr lang="ru-RU" b="1" dirty="0"/>
              <a:t>11. «</a:t>
            </a:r>
            <a:r>
              <a:rPr lang="ru-RU" b="1" dirty="0" err="1"/>
              <a:t>Мекен</a:t>
            </a:r>
            <a:r>
              <a:rPr lang="ru-RU" b="1" dirty="0"/>
              <a:t> </a:t>
            </a:r>
            <a:r>
              <a:rPr lang="ru-RU" b="1" dirty="0" err="1"/>
              <a:t>Ынтымагы</a:t>
            </a:r>
            <a:r>
              <a:rPr lang="ru-RU" b="1" dirty="0"/>
              <a:t>» - 0,79%, 12 475</a:t>
            </a:r>
            <a:br>
              <a:rPr lang="ru-RU" b="1" dirty="0"/>
            </a:br>
            <a:r>
              <a:rPr lang="ru-RU" b="1" dirty="0"/>
              <a:t>12. «Конгресс народов Кыргызстана» - 0,6%, 9 478</a:t>
            </a:r>
            <a:br>
              <a:rPr lang="ru-RU" b="1" dirty="0"/>
            </a:br>
            <a:r>
              <a:rPr lang="ru-RU" b="1" dirty="0"/>
              <a:t>13. «</a:t>
            </a:r>
            <a:r>
              <a:rPr lang="ru-RU" b="1" dirty="0" err="1"/>
              <a:t>Аалам</a:t>
            </a:r>
            <a:r>
              <a:rPr lang="ru-RU" b="1" dirty="0"/>
              <a:t>» - 0,4%, 6 267</a:t>
            </a:r>
            <a:br>
              <a:rPr lang="ru-RU" b="1" dirty="0"/>
            </a:br>
            <a:r>
              <a:rPr lang="ru-RU" b="1" dirty="0"/>
              <a:t>14. «</a:t>
            </a:r>
            <a:r>
              <a:rPr lang="ru-RU" b="1" dirty="0" err="1"/>
              <a:t>Азаттык</a:t>
            </a:r>
            <a:r>
              <a:rPr lang="ru-RU" b="1" dirty="0"/>
              <a:t>» - 0,33%, 5 253</a:t>
            </a:r>
          </a:p>
          <a:p>
            <a:pPr marL="0" indent="0" algn="ctr" fontAlgn="base">
              <a:buNone/>
            </a:pPr>
            <a:r>
              <a:rPr lang="ru-RU" b="1" dirty="0"/>
              <a:t>Против всех высказались 12 тысяч 273 избирателей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784076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65000"/>
            </a:schemeClr>
          </a:solidFill>
        </p:spPr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rgbClr val="002060"/>
                </a:solidFill>
              </a:rPr>
              <a:t/>
            </a:r>
            <a:br>
              <a:rPr lang="ru-RU" sz="3600" dirty="0" smtClean="0">
                <a:solidFill>
                  <a:srgbClr val="002060"/>
                </a:solidFill>
              </a:rPr>
            </a:br>
            <a:r>
              <a:rPr lang="ru-RU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Партии </a:t>
            </a:r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допущенные к распределению мандатов:</a:t>
            </a:r>
            <a:b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ru-RU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solidFill>
            <a:schemeClr val="accent5">
              <a:lumMod val="60000"/>
              <a:lumOff val="40000"/>
            </a:schemeClr>
          </a:solidFill>
        </p:spPr>
        <p:txBody>
          <a:bodyPr>
            <a:normAutofit fontScale="92500" lnSpcReduction="10000"/>
          </a:bodyPr>
          <a:lstStyle/>
          <a:p>
            <a:pPr marL="0" indent="0" fontAlgn="base">
              <a:buNone/>
            </a:pPr>
            <a:r>
              <a:rPr lang="ru-RU" dirty="0" smtClean="0"/>
              <a:t>1</a:t>
            </a:r>
            <a:r>
              <a:rPr lang="ru-RU" dirty="0"/>
              <a:t>. </a:t>
            </a:r>
            <a:r>
              <a:rPr lang="ru-RU" dirty="0" smtClean="0"/>
              <a:t>«СДПК» </a:t>
            </a:r>
            <a:r>
              <a:rPr lang="ru-RU" dirty="0"/>
              <a:t>— 27,56%, 432 </a:t>
            </a:r>
            <a:r>
              <a:rPr lang="ru-RU" dirty="0" smtClean="0"/>
              <a:t>тыс. </a:t>
            </a:r>
            <a:r>
              <a:rPr lang="ru-RU" dirty="0"/>
              <a:t>804 человека </a:t>
            </a:r>
            <a:br>
              <a:rPr lang="ru-RU" dirty="0"/>
            </a:br>
            <a:r>
              <a:rPr lang="ru-RU" dirty="0"/>
              <a:t>2. «Республика – </a:t>
            </a:r>
            <a:r>
              <a:rPr lang="ru-RU" dirty="0" err="1"/>
              <a:t>Ата-Журт</a:t>
            </a:r>
            <a:r>
              <a:rPr lang="ru-RU" dirty="0"/>
              <a:t>» - 20,26%,  318 </a:t>
            </a:r>
            <a:r>
              <a:rPr lang="ru-RU" dirty="0" smtClean="0"/>
              <a:t>тыс. </a:t>
            </a:r>
            <a:r>
              <a:rPr lang="ru-RU" dirty="0"/>
              <a:t>266 человек </a:t>
            </a:r>
            <a:br>
              <a:rPr lang="ru-RU" dirty="0"/>
            </a:br>
            <a:r>
              <a:rPr lang="ru-RU" dirty="0"/>
              <a:t>3. «Кыргызстан» - 13,07%, 205 </a:t>
            </a:r>
            <a:r>
              <a:rPr lang="ru-RU" dirty="0" smtClean="0"/>
              <a:t>тыс. </a:t>
            </a:r>
            <a:r>
              <a:rPr lang="ru-RU" dirty="0"/>
              <a:t>268 человек</a:t>
            </a:r>
            <a:br>
              <a:rPr lang="ru-RU" dirty="0"/>
            </a:br>
            <a:r>
              <a:rPr lang="ru-RU" dirty="0"/>
              <a:t>4. «</a:t>
            </a:r>
            <a:r>
              <a:rPr lang="ru-RU" dirty="0" err="1"/>
              <a:t>Онугуу</a:t>
            </a:r>
            <a:r>
              <a:rPr lang="ru-RU" dirty="0"/>
              <a:t>-Прогресс» - 9,39%, 147 </a:t>
            </a:r>
            <a:r>
              <a:rPr lang="ru-RU" dirty="0" smtClean="0"/>
              <a:t>тыс. </a:t>
            </a:r>
            <a:r>
              <a:rPr lang="ru-RU" dirty="0"/>
              <a:t>515 человек </a:t>
            </a:r>
            <a:br>
              <a:rPr lang="ru-RU" dirty="0"/>
            </a:br>
            <a:r>
              <a:rPr lang="ru-RU" dirty="0"/>
              <a:t>5. «</a:t>
            </a:r>
            <a:r>
              <a:rPr lang="ru-RU" dirty="0" err="1"/>
              <a:t>Бир</a:t>
            </a:r>
            <a:r>
              <a:rPr lang="ru-RU" dirty="0"/>
              <a:t> Бол» - 8,59%, 134 тыс. 909 человек</a:t>
            </a:r>
            <a:br>
              <a:rPr lang="ru-RU" dirty="0"/>
            </a:br>
            <a:r>
              <a:rPr lang="ru-RU" dirty="0"/>
              <a:t>6. «</a:t>
            </a:r>
            <a:r>
              <a:rPr lang="ru-RU" dirty="0" err="1"/>
              <a:t>Ата</a:t>
            </a:r>
            <a:r>
              <a:rPr lang="ru-RU" dirty="0"/>
              <a:t> </a:t>
            </a:r>
            <a:r>
              <a:rPr lang="ru-RU" dirty="0" err="1"/>
              <a:t>Мекен</a:t>
            </a:r>
            <a:r>
              <a:rPr lang="ru-RU" dirty="0"/>
              <a:t>» - 7,8%, 122 </a:t>
            </a:r>
            <a:r>
              <a:rPr lang="ru-RU" dirty="0" smtClean="0"/>
              <a:t>тыс. </a:t>
            </a:r>
            <a:r>
              <a:rPr lang="ru-RU" dirty="0"/>
              <a:t>723 человек</a:t>
            </a:r>
          </a:p>
          <a:p>
            <a:pPr marL="0" indent="0" algn="ctr" fontAlgn="base">
              <a:buNone/>
            </a:pPr>
            <a:r>
              <a:rPr lang="ru-RU" b="1" dirty="0"/>
              <a:t>Всего за 6 партий проголосовало: 1 млн. 361 тыс. 485 избирателей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492280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solidFill>
            <a:schemeClr val="accent5">
              <a:lumMod val="60000"/>
              <a:lumOff val="40000"/>
            </a:schemeClr>
          </a:solidFill>
        </p:spPr>
        <p:txBody>
          <a:bodyPr>
            <a:normAutofit fontScale="25000" lnSpcReduction="20000"/>
          </a:bodyPr>
          <a:lstStyle/>
          <a:p>
            <a:pPr marL="0" indent="0" algn="just" fontAlgn="base">
              <a:buNone/>
            </a:pPr>
            <a:r>
              <a:rPr lang="ru-RU" sz="7600" dirty="0">
                <a:latin typeface="Times New Roman" pitchFamily="18" charset="0"/>
                <a:cs typeface="Times New Roman" pitchFamily="18" charset="0"/>
              </a:rPr>
              <a:t>Всего за 6 партий проголосовало: 1 млн. 361 тыс. 485 </a:t>
            </a:r>
            <a:r>
              <a:rPr lang="ru-RU" sz="7600" dirty="0" smtClean="0">
                <a:latin typeface="Times New Roman" pitchFamily="18" charset="0"/>
                <a:cs typeface="Times New Roman" pitchFamily="18" charset="0"/>
              </a:rPr>
              <a:t>избирателей</a:t>
            </a:r>
            <a:r>
              <a:rPr lang="en-US" sz="7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76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 fontAlgn="base">
              <a:buNone/>
            </a:pPr>
            <a:endParaRPr lang="ru-RU" sz="7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 fontAlgn="base">
              <a:buNone/>
            </a:pPr>
            <a:r>
              <a:rPr lang="ru-RU" sz="7600" dirty="0" smtClean="0">
                <a:latin typeface="Times New Roman" pitchFamily="18" charset="0"/>
                <a:cs typeface="Times New Roman" pitchFamily="18" charset="0"/>
              </a:rPr>
              <a:t>Эта </a:t>
            </a:r>
            <a:r>
              <a:rPr lang="ru-RU" sz="7600" dirty="0">
                <a:latin typeface="Times New Roman" pitchFamily="18" charset="0"/>
                <a:cs typeface="Times New Roman" pitchFamily="18" charset="0"/>
              </a:rPr>
              <a:t>сумма голосов избирателей делится на 120 - число депутатских мандатов, распределяемых по единому избирательному округу. Полученный результат есть первое избирательное частное (квота для получения одного мандата</a:t>
            </a:r>
            <a:r>
              <a:rPr lang="ru-RU" sz="76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 algn="just" fontAlgn="base">
              <a:buNone/>
            </a:pPr>
            <a:endParaRPr lang="ru-RU" sz="7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 fontAlgn="base">
              <a:buNone/>
            </a:pPr>
            <a:r>
              <a:rPr lang="ru-RU" sz="7600" dirty="0" smtClean="0">
                <a:latin typeface="Times New Roman" pitchFamily="18" charset="0"/>
                <a:cs typeface="Times New Roman" pitchFamily="18" charset="0"/>
              </a:rPr>
              <a:t>1 361 485</a:t>
            </a:r>
            <a:r>
              <a:rPr lang="en-US" sz="7600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sz="7600" dirty="0" smtClean="0">
                <a:latin typeface="Times New Roman" pitchFamily="18" charset="0"/>
                <a:cs typeface="Times New Roman" pitchFamily="18" charset="0"/>
              </a:rPr>
              <a:t>120 = 11 </a:t>
            </a:r>
            <a:r>
              <a:rPr lang="ru-RU" sz="7600" dirty="0">
                <a:latin typeface="Times New Roman" pitchFamily="18" charset="0"/>
                <a:cs typeface="Times New Roman" pitchFamily="18" charset="0"/>
              </a:rPr>
              <a:t>345</a:t>
            </a:r>
            <a:r>
              <a:rPr lang="ru-RU" sz="7600" dirty="0" smtClean="0">
                <a:latin typeface="Times New Roman" pitchFamily="18" charset="0"/>
                <a:cs typeface="Times New Roman" pitchFamily="18" charset="0"/>
              </a:rPr>
              <a:t>. Это квота для получения одного мандата. </a:t>
            </a:r>
          </a:p>
          <a:p>
            <a:pPr marL="0" indent="0" algn="just">
              <a:buNone/>
            </a:pPr>
            <a:endParaRPr lang="ru-RU" sz="7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7600" dirty="0" smtClean="0">
                <a:latin typeface="Times New Roman" pitchFamily="18" charset="0"/>
                <a:cs typeface="Times New Roman" pitchFamily="18" charset="0"/>
              </a:rPr>
              <a:t>После </a:t>
            </a:r>
            <a:r>
              <a:rPr lang="ru-RU" sz="7600" dirty="0">
                <a:latin typeface="Times New Roman" pitchFamily="18" charset="0"/>
                <a:cs typeface="Times New Roman" pitchFamily="18" charset="0"/>
              </a:rPr>
              <a:t>чего, количество проголосовавших избирателей каждой партии делим на </a:t>
            </a:r>
            <a:r>
              <a:rPr lang="ru-RU" sz="7600" dirty="0" smtClean="0">
                <a:latin typeface="Times New Roman" pitchFamily="18" charset="0"/>
                <a:cs typeface="Times New Roman" pitchFamily="18" charset="0"/>
              </a:rPr>
              <a:t>полученную квоту. </a:t>
            </a:r>
            <a:endParaRPr lang="ru-RU" sz="76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7600" dirty="0" smtClean="0">
                <a:latin typeface="Times New Roman" pitchFamily="18" charset="0"/>
                <a:cs typeface="Times New Roman" pitchFamily="18" charset="0"/>
              </a:rPr>
              <a:t>К примеру, СДПК</a:t>
            </a:r>
            <a:r>
              <a:rPr lang="ru-RU" sz="7600" dirty="0">
                <a:latin typeface="Times New Roman" pitchFamily="18" charset="0"/>
                <a:cs typeface="Times New Roman" pitchFamily="18" charset="0"/>
              </a:rPr>
              <a:t>: 432 тыс. 804 человека делим на коэффициент 11345, 70  = 38 мандатов</a:t>
            </a:r>
            <a:r>
              <a:rPr lang="ru-RU" sz="7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ru-RU" sz="7600" dirty="0" smtClean="0">
              <a:latin typeface="Times New Roman" pitchFamily="18" charset="0"/>
              <a:cs typeface="Times New Roman" pitchFamily="18" charset="0"/>
            </a:endParaRPr>
          </a:p>
          <a:p>
            <a:pPr algn="just" fontAlgn="base"/>
            <a:r>
              <a:rPr lang="ru-RU" sz="7600" b="1" dirty="0" smtClean="0">
                <a:latin typeface="Times New Roman" pitchFamily="18" charset="0"/>
                <a:cs typeface="Times New Roman" pitchFamily="18" charset="0"/>
              </a:rPr>
              <a:t>ВНИМАНИЕ!!! К распределению </a:t>
            </a:r>
            <a:r>
              <a:rPr lang="ru-RU" sz="7600" b="1" dirty="0">
                <a:latin typeface="Times New Roman" pitchFamily="18" charset="0"/>
                <a:cs typeface="Times New Roman" pitchFamily="18" charset="0"/>
              </a:rPr>
              <a:t>мандатов допускаются партии, преодолевшие 7 процентный барьер по республике от всего числа проголосовавших и получившие 0,7 процентов </a:t>
            </a:r>
            <a:r>
              <a:rPr lang="ru-RU" sz="7600" b="1" dirty="0" smtClean="0">
                <a:latin typeface="Times New Roman" pitchFamily="18" charset="0"/>
                <a:cs typeface="Times New Roman" pitchFamily="18" charset="0"/>
              </a:rPr>
              <a:t>голосов в </a:t>
            </a:r>
            <a:r>
              <a:rPr lang="ru-RU" sz="7600" b="1" dirty="0">
                <a:latin typeface="Times New Roman" pitchFamily="18" charset="0"/>
                <a:cs typeface="Times New Roman" pitchFamily="18" charset="0"/>
              </a:rPr>
              <a:t>каждом регионе страны.  </a:t>
            </a:r>
          </a:p>
          <a:p>
            <a:pPr marL="0" indent="0" fontAlgn="base">
              <a:buNone/>
            </a:pPr>
            <a:r>
              <a:rPr lang="ru-RU" sz="68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6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800" dirty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65000"/>
            </a:schemeClr>
          </a:solidFill>
        </p:spPr>
        <p:txBody>
          <a:bodyPr>
            <a:normAutofit fontScale="90000"/>
          </a:bodyPr>
          <a:lstStyle/>
          <a:p>
            <a:r>
              <a:rPr lang="ru-RU" b="1" dirty="0" smtClean="0"/>
              <a:t>Система распределения мандатов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6669832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65000"/>
            </a:schemeClr>
          </a:solidFill>
        </p:spPr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Таким образом, мандаты распределены так:</a:t>
            </a:r>
            <a:b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ru-RU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solidFill>
            <a:schemeClr val="accent5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1</a:t>
            </a:r>
            <a:r>
              <a:rPr lang="ru-RU" dirty="0"/>
              <a:t>. </a:t>
            </a:r>
            <a:r>
              <a:rPr lang="ru-RU" dirty="0" smtClean="0"/>
              <a:t>«СДПК» </a:t>
            </a:r>
            <a:r>
              <a:rPr lang="ru-RU" dirty="0"/>
              <a:t>— 38 мандатов</a:t>
            </a:r>
            <a:br>
              <a:rPr lang="ru-RU" dirty="0"/>
            </a:br>
            <a:r>
              <a:rPr lang="ru-RU" dirty="0"/>
              <a:t>2. «Республика – </a:t>
            </a:r>
            <a:r>
              <a:rPr lang="ru-RU" dirty="0" err="1"/>
              <a:t>Ата-Журт</a:t>
            </a:r>
            <a:r>
              <a:rPr lang="ru-RU" dirty="0"/>
              <a:t>» — 28 мандатов</a:t>
            </a:r>
            <a:br>
              <a:rPr lang="ru-RU" dirty="0"/>
            </a:br>
            <a:r>
              <a:rPr lang="ru-RU" dirty="0"/>
              <a:t>3. «Кыргызстан» — 18 мандатов</a:t>
            </a:r>
            <a:br>
              <a:rPr lang="ru-RU" dirty="0"/>
            </a:br>
            <a:r>
              <a:rPr lang="ru-RU" dirty="0"/>
              <a:t>4. «</a:t>
            </a:r>
            <a:r>
              <a:rPr lang="ru-RU" dirty="0" err="1"/>
              <a:t>Онугуу</a:t>
            </a:r>
            <a:r>
              <a:rPr lang="ru-RU" dirty="0"/>
              <a:t>-Прогресс» — 13 мандатов</a:t>
            </a:r>
            <a:br>
              <a:rPr lang="ru-RU" dirty="0"/>
            </a:br>
            <a:r>
              <a:rPr lang="ru-RU" dirty="0"/>
              <a:t>5. «</a:t>
            </a:r>
            <a:r>
              <a:rPr lang="ru-RU" dirty="0" err="1"/>
              <a:t>Бир</a:t>
            </a:r>
            <a:r>
              <a:rPr lang="ru-RU" dirty="0"/>
              <a:t> Бол» — 12 мандатов</a:t>
            </a:r>
            <a:br>
              <a:rPr lang="ru-RU" dirty="0"/>
            </a:br>
            <a:r>
              <a:rPr lang="ru-RU" dirty="0"/>
              <a:t>6. «</a:t>
            </a:r>
            <a:r>
              <a:rPr lang="ru-RU" dirty="0" err="1"/>
              <a:t>Ата</a:t>
            </a:r>
            <a:r>
              <a:rPr lang="ru-RU" dirty="0"/>
              <a:t> </a:t>
            </a:r>
            <a:r>
              <a:rPr lang="ru-RU" dirty="0" err="1"/>
              <a:t>Мекен</a:t>
            </a:r>
            <a:r>
              <a:rPr lang="ru-RU" dirty="0"/>
              <a:t>» — 11 мандатов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                       </a:t>
            </a:r>
            <a:r>
              <a:rPr lang="ru-RU" b="1" dirty="0" smtClean="0"/>
              <a:t>Итого </a:t>
            </a:r>
            <a:r>
              <a:rPr lang="ru-RU" b="1" dirty="0"/>
              <a:t>120 мандатов.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534021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65000"/>
            </a:schemeClr>
          </a:solidFill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Преимущество инновационных технологий при проведении выборных процессов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solidFill>
            <a:schemeClr val="accent5">
              <a:lumMod val="60000"/>
              <a:lumOff val="40000"/>
            </a:schemeClr>
          </a:solidFill>
        </p:spPr>
        <p:txBody>
          <a:bodyPr>
            <a:normAutofit fontScale="40000" lnSpcReduction="20000"/>
          </a:bodyPr>
          <a:lstStyle/>
          <a:p>
            <a:r>
              <a:rPr lang="ru-RU" sz="4800" dirty="0" smtClean="0"/>
              <a:t> </a:t>
            </a:r>
            <a:r>
              <a:rPr lang="ru-RU" sz="4800" b="1" dirty="0" smtClean="0"/>
              <a:t>Контроль подсчета голосов </a:t>
            </a:r>
          </a:p>
          <a:p>
            <a:pPr marL="0" indent="0">
              <a:buNone/>
            </a:pPr>
            <a:r>
              <a:rPr lang="ru-RU" sz="4800" i="1" dirty="0" smtClean="0"/>
              <a:t>Результаты </a:t>
            </a:r>
            <a:r>
              <a:rPr lang="ru-RU" sz="4800" i="1" dirty="0"/>
              <a:t>голосования были тщательно проанализированы с сопоставлением трёх основных компонентов, это: отчёт идентификации, отчёт АСУ и протокол ручного подсчёта. То есть если раньше анализировались только протоколы ручного подсчёта и не имелось возможности выявить фальсификации, то новая модель позволяет выявить сомнительные участки и провести уже точную, тщательную проверку. </a:t>
            </a:r>
          </a:p>
          <a:p>
            <a:r>
              <a:rPr lang="ru-RU" sz="4800" b="1" dirty="0" smtClean="0"/>
              <a:t>Биометрическая идентификация </a:t>
            </a:r>
          </a:p>
          <a:p>
            <a:pPr marL="0" indent="0">
              <a:buNone/>
            </a:pPr>
            <a:r>
              <a:rPr lang="ru-RU" sz="4800" i="1" dirty="0"/>
              <a:t>Биометрическая идентификация дала нам возможность предотвращения фальсификаций, а именно «каруселей», то есть один избиратель – один голос, так как отпечатки у каждого только единственные</a:t>
            </a:r>
            <a:r>
              <a:rPr lang="ru-RU" sz="4800" i="1" dirty="0" smtClean="0"/>
              <a:t>.</a:t>
            </a:r>
          </a:p>
          <a:p>
            <a:r>
              <a:rPr lang="ru-RU" sz="4800" b="1" dirty="0"/>
              <a:t>Мгновенная отправка результатов с участков на сайт ЦИК</a:t>
            </a:r>
            <a:endParaRPr lang="ru-RU" sz="4800" b="1" i="1" dirty="0"/>
          </a:p>
          <a:p>
            <a:pPr marL="0" indent="0">
              <a:buNone/>
            </a:pPr>
            <a:r>
              <a:rPr lang="ru-RU" sz="4800" i="1" dirty="0"/>
              <a:t>АСУ и серверная инфраструктура, дала нам прозрачность и повышение доверия к избирательному процессу и избирательному институту. Как я уже ранее отметил, 95 процентов предварительных итогов были получены в течение нескольких часов после завершения голосования.</a:t>
            </a:r>
          </a:p>
          <a:p>
            <a:pPr marL="0" indent="0">
              <a:buNone/>
            </a:pPr>
            <a:endParaRPr lang="ru-RU" b="1" dirty="0" smtClean="0"/>
          </a:p>
        </p:txBody>
      </p:sp>
    </p:spTree>
    <p:extLst>
      <p:ext uri="{BB962C8B-B14F-4D97-AF65-F5344CB8AC3E}">
        <p14:creationId xmlns:p14="http://schemas.microsoft.com/office/powerpoint/2010/main" val="228143167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576064"/>
          </a:xfrm>
          <a:solidFill>
            <a:srgbClr val="FF0000"/>
          </a:solidFill>
        </p:spPr>
        <p:txBody>
          <a:bodyPr>
            <a:noAutofit/>
          </a:bodyPr>
          <a:lstStyle/>
          <a:p>
            <a:r>
              <a:rPr lang="ru-RU" sz="1800" b="1" cap="all" dirty="0">
                <a:solidFill>
                  <a:schemeClr val="tx1">
                    <a:lumMod val="95000"/>
                    <a:lumOff val="5000"/>
                  </a:schemeClr>
                </a:solidFill>
              </a:rPr>
              <a:t>ВНИМАНИЕ!</a:t>
            </a:r>
            <a:br>
              <a:rPr lang="ru-RU" sz="1800" b="1" cap="all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ru-RU" sz="1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340768"/>
            <a:ext cx="8229600" cy="4896544"/>
          </a:xfrm>
          <a:solidFill>
            <a:schemeClr val="accent5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r>
              <a:rPr lang="ru-RU" sz="1400" dirty="0"/>
              <a:t>Согласно статьи 12 Закона КР «О выборах депутатов местных </a:t>
            </a:r>
            <a:r>
              <a:rPr lang="ru-RU" sz="1400" dirty="0" err="1"/>
              <a:t>кенешей</a:t>
            </a:r>
            <a:r>
              <a:rPr lang="ru-RU" sz="1400" dirty="0"/>
              <a:t> Кыргызской Республики» в список избирателей включаются все граждане Кыргызской Республики, обладающие на день голосования активным избирательным правом, являющиеся членами местного сообщества и прошедшие биометрическую регистрацию в порядке, установленном Законом Кыргызской Республики "О биометрической регистрации граждан Кыргызской Республики". </a:t>
            </a:r>
            <a:br>
              <a:rPr lang="ru-RU" sz="1400" dirty="0"/>
            </a:br>
            <a:r>
              <a:rPr lang="ru-RU" sz="1400" b="1" dirty="0"/>
              <a:t>Примечание:</a:t>
            </a:r>
            <a:r>
              <a:rPr lang="ru-RU" sz="1400" dirty="0"/>
              <a:t> </a:t>
            </a:r>
            <a:br>
              <a:rPr lang="ru-RU" sz="1400" dirty="0"/>
            </a:br>
            <a:r>
              <a:rPr lang="ru-RU" sz="1400" dirty="0"/>
              <a:t>Член местного сообщества - гражданин Кыргызской Республики, постоянно проживающий на территории соответствующего </a:t>
            </a:r>
            <a:r>
              <a:rPr lang="ru-RU" sz="1400" dirty="0" err="1"/>
              <a:t>айылного</a:t>
            </a:r>
            <a:r>
              <a:rPr lang="ru-RU" sz="1400" dirty="0"/>
              <a:t> аймака, города и связанный с местным сообществом общими интересами в решении вопросов местного значения. Членство избирателя в местном сообществе определяется отметкой о регистрации места жительства в паспорте гражданина (ID-карте).</a:t>
            </a:r>
          </a:p>
          <a:p>
            <a:pPr marL="0" indent="0">
              <a:buNone/>
            </a:pPr>
            <a:r>
              <a:rPr lang="ru-RU" sz="1400" b="1" cap="all" dirty="0"/>
              <a:t>ПРОСИМ ОБРАТИТЬ ВАШЕ ВНИМАНИЕ:</a:t>
            </a:r>
          </a:p>
          <a:p>
            <a:r>
              <a:rPr lang="ru-RU" sz="1400" dirty="0"/>
              <a:t>Если Вы не обнаружили себя в списках избирателей позвоните на номер </a:t>
            </a:r>
            <a:r>
              <a:rPr lang="ru-RU" sz="1400" dirty="0" err="1"/>
              <a:t>колл</a:t>
            </a:r>
            <a:r>
              <a:rPr lang="ru-RU" sz="1400" dirty="0"/>
              <a:t>-центра ГРС - 119 (звонок бесплатный для всех операторов связи), а также подайте заявление по Форме 3 в УИК по месту прописки до </a:t>
            </a:r>
            <a:r>
              <a:rPr lang="ru-RU" sz="1400" b="1" dirty="0"/>
              <a:t>24-ноября 2016 года.</a:t>
            </a:r>
            <a:endParaRPr lang="ru-RU" sz="1400" dirty="0"/>
          </a:p>
          <a:p>
            <a:r>
              <a:rPr lang="ru-RU" sz="1400" dirty="0"/>
              <a:t>Если Вы не прошли биометрическую регистрацию, необходимо пройти в ближайший пункт сбора для регистрации до </a:t>
            </a:r>
            <a:r>
              <a:rPr lang="ru-RU" sz="1400" b="1" dirty="0"/>
              <a:t>24-ноября 2016 года.</a:t>
            </a:r>
            <a:endParaRPr lang="ru-RU" sz="1400" dirty="0"/>
          </a:p>
          <a:p>
            <a:r>
              <a:rPr lang="ru-RU" sz="1400" dirty="0"/>
              <a:t>Сведения на Портале обновляются по мере поступления новых данных и их обработки.</a:t>
            </a:r>
          </a:p>
          <a:p>
            <a:pPr marL="0" indent="0">
              <a:buNone/>
            </a:pPr>
            <a:r>
              <a:rPr lang="ru-RU" sz="1400" b="1" cap="all" dirty="0"/>
              <a:t>НАПОМИНАЕМ, ЧТО ПРИНЯТЬ УЧАСТИЕ В ГОЛОСОВАНИИ НА ВЫБОРАХ ВЫ СМОЖЕТЕ ТОЛЬКО ПРИ НАЛИЧИИ ПАСПОРТА ID-КАРТ С ДЕЙСТВУЮЩЕЙ ПРОПИСКОЙ И ВАШИХ БИОМЕТРИЧЕСКИХ ДАННЫХ В БАЗЕ! НЕ ЗАБУДЬТЕ ПРОВЕРИТЬ КОРРЕКТНОСТЬ ВАШИХ ДАННЫХ В КОЛЛ – ЦЕНТРЕ 119!</a:t>
            </a:r>
          </a:p>
          <a:p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42353908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052736"/>
            <a:ext cx="8229600" cy="2218258"/>
          </a:xfrm>
          <a:gradFill>
            <a:gsLst>
              <a:gs pos="100000">
                <a:schemeClr val="bg1">
                  <a:lumMod val="85000"/>
                </a:schemeClr>
              </a:gs>
              <a:gs pos="10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  <a:lin ang="16200000" scaled="0"/>
          </a:gradFill>
        </p:spPr>
        <p:txBody>
          <a:bodyPr/>
          <a:lstStyle/>
          <a:p>
            <a:r>
              <a:rPr lang="ru-RU" dirty="0" smtClean="0"/>
              <a:t>СПАСИБО ЗА ВНИМАНИЕ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429000"/>
            <a:ext cx="8229600" cy="2697163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390717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295</TotalTime>
  <Words>1584</Words>
  <Application>Microsoft Office PowerPoint</Application>
  <PresentationFormat>Экран (4:3)</PresentationFormat>
  <Paragraphs>243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Тема Office</vt:lpstr>
      <vt:lpstr>Опыт применения нового избирательного законодательства КР на выборах ЖК КР в 2015 году</vt:lpstr>
      <vt:lpstr>Содержание </vt:lpstr>
      <vt:lpstr>НОРМАТИВНАЯ ПРАВОВАЯ БАЗА</vt:lpstr>
      <vt:lpstr>Принятый конституционный Закон КР «О выборах Президента КР и депутатов ЖК КР»</vt:lpstr>
      <vt:lpstr>Концептуальные положения (ст.14,15)</vt:lpstr>
      <vt:lpstr>Голосование</vt:lpstr>
      <vt:lpstr>Голосование вне помещения</vt:lpstr>
      <vt:lpstr>Статья 31</vt:lpstr>
      <vt:lpstr>Статья 35</vt:lpstr>
      <vt:lpstr>Статья 35  Спорные моменты при подсчете голосования</vt:lpstr>
      <vt:lpstr>Статья 44</vt:lpstr>
      <vt:lpstr>Статья 61</vt:lpstr>
      <vt:lpstr>Статья 62</vt:lpstr>
      <vt:lpstr>Статья 65</vt:lpstr>
      <vt:lpstr>Реализация модели избирательного процесса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Итоги выборов депутатов Жогорку Кенеша КР 2015 года</vt:lpstr>
      <vt:lpstr> Партии допущенные к распределению мандатов: </vt:lpstr>
      <vt:lpstr>Система распределения мандатов</vt:lpstr>
      <vt:lpstr>Таким образом, мандаты распределены так: </vt:lpstr>
      <vt:lpstr>Преимущество инновационных технологий при проведении выборных процессов</vt:lpstr>
      <vt:lpstr>ВНИМАНИЕ! </vt:lpstr>
      <vt:lpstr>СПАСИБО ЗА ВНИМАНИЕ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Опыт применения нового избирательного законодательства КР на выборах ЖК КР в 2015 году</dc:title>
  <dc:creator>Kamil</dc:creator>
  <cp:lastModifiedBy>Kamil</cp:lastModifiedBy>
  <cp:revision>26</cp:revision>
  <dcterms:created xsi:type="dcterms:W3CDTF">2016-11-14T04:54:40Z</dcterms:created>
  <dcterms:modified xsi:type="dcterms:W3CDTF">2016-11-15T09:38:05Z</dcterms:modified>
</cp:coreProperties>
</file>